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8" r:id="rId3"/>
    <p:sldId id="265" r:id="rId4"/>
    <p:sldId id="266" r:id="rId5"/>
    <p:sldId id="270" r:id="rId6"/>
    <p:sldId id="269" r:id="rId7"/>
    <p:sldId id="271" r:id="rId8"/>
    <p:sldId id="257" r:id="rId9"/>
    <p:sldId id="258" r:id="rId10"/>
    <p:sldId id="259" r:id="rId11"/>
    <p:sldId id="264" r:id="rId12"/>
    <p:sldId id="260" r:id="rId13"/>
    <p:sldId id="261" r:id="rId14"/>
    <p:sldId id="262" r:id="rId15"/>
    <p:sldId id="263" r:id="rId16"/>
    <p:sldId id="267" r:id="rId17"/>
  </p:sldIdLst>
  <p:sldSz cx="9144000" cy="6858000" type="screen4x3"/>
  <p:notesSz cx="6735763" cy="98663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38"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FE760FC-5943-476F-987A-8AD87BA7D6EE}" type="datetimeFigureOut">
              <a:rPr lang="nb-NO" smtClean="0"/>
              <a:t>22.05.2018</a:t>
            </a:fld>
            <a:endParaRPr lang="nb-NO"/>
          </a:p>
        </p:txBody>
      </p:sp>
      <p:sp>
        <p:nvSpPr>
          <p:cNvPr id="4" name="Plassholder for lysbilde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6BEAD61-FF0C-49CB-9E81-986220DD1258}" type="slidenum">
              <a:rPr lang="nb-NO" smtClean="0"/>
              <a:t>‹#›</a:t>
            </a:fld>
            <a:endParaRPr lang="nb-NO"/>
          </a:p>
        </p:txBody>
      </p:sp>
    </p:spTree>
    <p:extLst>
      <p:ext uri="{BB962C8B-B14F-4D97-AF65-F5344CB8AC3E}">
        <p14:creationId xmlns:p14="http://schemas.microsoft.com/office/powerpoint/2010/main" val="417677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err="1" smtClean="0"/>
              <a:t>Delerunde</a:t>
            </a:r>
            <a:r>
              <a:rPr lang="nb-NO" b="1" dirty="0" smtClean="0"/>
              <a:t>;</a:t>
            </a:r>
            <a:r>
              <a:rPr lang="nb-NO" b="1" baseline="0" dirty="0" smtClean="0"/>
              <a:t> Hva assosierer dere med et godt måltid?</a:t>
            </a:r>
            <a:endParaRPr lang="nb-NO" b="1" dirty="0"/>
          </a:p>
        </p:txBody>
      </p:sp>
      <p:sp>
        <p:nvSpPr>
          <p:cNvPr id="4" name="Plassholder for lysbildenummer 3"/>
          <p:cNvSpPr>
            <a:spLocks noGrp="1"/>
          </p:cNvSpPr>
          <p:nvPr>
            <p:ph type="sldNum" sz="quarter" idx="10"/>
          </p:nvPr>
        </p:nvSpPr>
        <p:spPr/>
        <p:txBody>
          <a:bodyPr/>
          <a:lstStyle/>
          <a:p>
            <a:fld id="{26BEAD61-FF0C-49CB-9E81-986220DD1258}" type="slidenum">
              <a:rPr lang="nb-NO" smtClean="0"/>
              <a:t>5</a:t>
            </a:fld>
            <a:endParaRPr lang="nb-NO"/>
          </a:p>
        </p:txBody>
      </p:sp>
    </p:spTree>
    <p:extLst>
      <p:ext uri="{BB962C8B-B14F-4D97-AF65-F5344CB8AC3E}">
        <p14:creationId xmlns:p14="http://schemas.microsoft.com/office/powerpoint/2010/main" val="2676774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smtClean="0"/>
              <a:t>Et måltid kan</a:t>
            </a:r>
            <a:r>
              <a:rPr lang="nb-NO" b="1" baseline="0" dirty="0" smtClean="0"/>
              <a:t> få stor betydning!</a:t>
            </a:r>
            <a:endParaRPr lang="nb-NO" b="1" dirty="0"/>
          </a:p>
        </p:txBody>
      </p:sp>
      <p:sp>
        <p:nvSpPr>
          <p:cNvPr id="4" name="Plassholder for lysbildenummer 3"/>
          <p:cNvSpPr>
            <a:spLocks noGrp="1"/>
          </p:cNvSpPr>
          <p:nvPr>
            <p:ph type="sldNum" sz="quarter" idx="10"/>
          </p:nvPr>
        </p:nvSpPr>
        <p:spPr/>
        <p:txBody>
          <a:bodyPr/>
          <a:lstStyle/>
          <a:p>
            <a:fld id="{26BEAD61-FF0C-49CB-9E81-986220DD1258}" type="slidenum">
              <a:rPr lang="nb-NO" smtClean="0"/>
              <a:t>6</a:t>
            </a:fld>
            <a:endParaRPr lang="nb-NO"/>
          </a:p>
        </p:txBody>
      </p:sp>
    </p:spTree>
    <p:extLst>
      <p:ext uri="{BB962C8B-B14F-4D97-AF65-F5344CB8AC3E}">
        <p14:creationId xmlns:p14="http://schemas.microsoft.com/office/powerpoint/2010/main" val="553494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SAMTALE RUNDT BORDENE</a:t>
            </a:r>
            <a:r>
              <a:rPr lang="nb-NO" baseline="0" dirty="0" smtClean="0"/>
              <a:t> </a:t>
            </a:r>
            <a:r>
              <a:rPr lang="nb-NO" b="1" baseline="0" dirty="0" smtClean="0"/>
              <a:t>HVA DETTE BETYR KONKREFT </a:t>
            </a:r>
            <a:r>
              <a:rPr lang="nb-NO" baseline="0" dirty="0" smtClean="0"/>
              <a:t>FOR  DERE</a:t>
            </a:r>
          </a:p>
          <a:p>
            <a:endParaRPr lang="nb-NO" baseline="0" dirty="0" smtClean="0"/>
          </a:p>
          <a:p>
            <a:r>
              <a:rPr lang="nb-NO" dirty="0" smtClean="0"/>
              <a:t>Hva betyr det for DEN FRIVILLIGE ?</a:t>
            </a:r>
          </a:p>
          <a:p>
            <a:r>
              <a:rPr lang="nb-NO" dirty="0" smtClean="0"/>
              <a:t>Hva betyr det for  DEN SOM MOTTAR?</a:t>
            </a:r>
          </a:p>
          <a:p>
            <a:r>
              <a:rPr lang="nb-NO" dirty="0" smtClean="0"/>
              <a:t>Hva betyr det for LOKALSAMFUNNET?</a:t>
            </a:r>
          </a:p>
          <a:p>
            <a:endParaRPr lang="nb-NO" dirty="0"/>
          </a:p>
        </p:txBody>
      </p:sp>
      <p:sp>
        <p:nvSpPr>
          <p:cNvPr id="4" name="Plassholder for lysbildenummer 3"/>
          <p:cNvSpPr>
            <a:spLocks noGrp="1"/>
          </p:cNvSpPr>
          <p:nvPr>
            <p:ph type="sldNum" sz="quarter" idx="10"/>
          </p:nvPr>
        </p:nvSpPr>
        <p:spPr/>
        <p:txBody>
          <a:bodyPr/>
          <a:lstStyle/>
          <a:p>
            <a:fld id="{26BEAD61-FF0C-49CB-9E81-986220DD1258}" type="slidenum">
              <a:rPr lang="nb-NO" smtClean="0"/>
              <a:t>8</a:t>
            </a:fld>
            <a:endParaRPr lang="nb-NO"/>
          </a:p>
        </p:txBody>
      </p:sp>
    </p:spTree>
    <p:extLst>
      <p:ext uri="{BB962C8B-B14F-4D97-AF65-F5344CB8AC3E}">
        <p14:creationId xmlns:p14="http://schemas.microsoft.com/office/powerpoint/2010/main" val="1141387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 Def:</a:t>
            </a:r>
            <a:r>
              <a:rPr lang="nb-NO" baseline="0" dirty="0" smtClean="0"/>
              <a:t> </a:t>
            </a:r>
            <a:r>
              <a:rPr lang="nb-NO" dirty="0" smtClean="0"/>
              <a:t>sympati for andre mennesker og deres situasjon</a:t>
            </a:r>
          </a:p>
          <a:p>
            <a:endParaRPr lang="nb-NO" dirty="0" smtClean="0"/>
          </a:p>
          <a:p>
            <a:r>
              <a:rPr lang="nb-NO" dirty="0" smtClean="0"/>
              <a:t>SAMTALE</a:t>
            </a:r>
            <a:endParaRPr lang="nb-NO" dirty="0"/>
          </a:p>
        </p:txBody>
      </p:sp>
      <p:sp>
        <p:nvSpPr>
          <p:cNvPr id="4" name="Plassholder for lysbildenummer 3"/>
          <p:cNvSpPr>
            <a:spLocks noGrp="1"/>
          </p:cNvSpPr>
          <p:nvPr>
            <p:ph type="sldNum" sz="quarter" idx="10"/>
          </p:nvPr>
        </p:nvSpPr>
        <p:spPr/>
        <p:txBody>
          <a:bodyPr/>
          <a:lstStyle/>
          <a:p>
            <a:fld id="{26BEAD61-FF0C-49CB-9E81-986220DD1258}" type="slidenum">
              <a:rPr lang="nb-NO" smtClean="0"/>
              <a:t>10</a:t>
            </a:fld>
            <a:endParaRPr lang="nb-NO"/>
          </a:p>
        </p:txBody>
      </p:sp>
    </p:spTree>
    <p:extLst>
      <p:ext uri="{BB962C8B-B14F-4D97-AF65-F5344CB8AC3E}">
        <p14:creationId xmlns:p14="http://schemas.microsoft.com/office/powerpoint/2010/main" val="1622764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ETIKK</a:t>
            </a:r>
            <a:endParaRPr lang="nb-NO" dirty="0"/>
          </a:p>
        </p:txBody>
      </p:sp>
      <p:sp>
        <p:nvSpPr>
          <p:cNvPr id="4" name="Plassholder for lysbildenummer 3"/>
          <p:cNvSpPr>
            <a:spLocks noGrp="1"/>
          </p:cNvSpPr>
          <p:nvPr>
            <p:ph type="sldNum" sz="quarter" idx="10"/>
          </p:nvPr>
        </p:nvSpPr>
        <p:spPr/>
        <p:txBody>
          <a:bodyPr/>
          <a:lstStyle/>
          <a:p>
            <a:fld id="{26BEAD61-FF0C-49CB-9E81-986220DD1258}" type="slidenum">
              <a:rPr lang="nb-NO" smtClean="0"/>
              <a:t>12</a:t>
            </a:fld>
            <a:endParaRPr lang="nb-NO"/>
          </a:p>
        </p:txBody>
      </p:sp>
    </p:spTree>
    <p:extLst>
      <p:ext uri="{BB962C8B-B14F-4D97-AF65-F5344CB8AC3E}">
        <p14:creationId xmlns:p14="http://schemas.microsoft.com/office/powerpoint/2010/main" val="1873431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Viktig å påpeke at den</a:t>
            </a:r>
            <a:r>
              <a:rPr lang="nb-NO" baseline="0" dirty="0" smtClean="0"/>
              <a:t> enkelte må få lov å bidra på sin måte. </a:t>
            </a:r>
            <a:r>
              <a:rPr lang="nb-NO" b="1" baseline="0" dirty="0" smtClean="0"/>
              <a:t>Dette er bare et eksempel.</a:t>
            </a:r>
            <a:endParaRPr lang="nb-NO" b="1" dirty="0"/>
          </a:p>
        </p:txBody>
      </p:sp>
      <p:sp>
        <p:nvSpPr>
          <p:cNvPr id="4" name="Plassholder for lysbildenummer 3"/>
          <p:cNvSpPr>
            <a:spLocks noGrp="1"/>
          </p:cNvSpPr>
          <p:nvPr>
            <p:ph type="sldNum" sz="quarter" idx="10"/>
          </p:nvPr>
        </p:nvSpPr>
        <p:spPr/>
        <p:txBody>
          <a:bodyPr/>
          <a:lstStyle/>
          <a:p>
            <a:fld id="{26BEAD61-FF0C-49CB-9E81-986220DD1258}" type="slidenum">
              <a:rPr lang="nb-NO" smtClean="0"/>
              <a:t>16</a:t>
            </a:fld>
            <a:endParaRPr lang="nb-NO"/>
          </a:p>
        </p:txBody>
      </p:sp>
    </p:spTree>
    <p:extLst>
      <p:ext uri="{BB962C8B-B14F-4D97-AF65-F5344CB8AC3E}">
        <p14:creationId xmlns:p14="http://schemas.microsoft.com/office/powerpoint/2010/main" val="387176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D264AF57-2610-4D6B-9066-6B0F883C8771}" type="datetimeFigureOut">
              <a:rPr lang="nb-NO" smtClean="0"/>
              <a:pPr/>
              <a:t>22.05.2018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E409F34B-D472-43CF-B49A-B60D644830C0}"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64AF57-2610-4D6B-9066-6B0F883C8771}" type="datetimeFigureOut">
              <a:rPr lang="nb-NO" smtClean="0"/>
              <a:pPr/>
              <a:t>22.05.2018</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9F34B-D472-43CF-B49A-B60D644830C0}"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no/imgres?q=sentrum+skole+horten&amp;hl=no&amp;sa=X&amp;tbo=d&amp;biw=1280&amp;bih=718&amp;tbm=isch&amp;tbnid=Q0vxalH0Z0eFkM:&amp;imgrefurl=http://horten.kommune.no/artikkel.aspx?MId1=3342&amp;MId2=3342&amp;MId3=3342&amp;AId=6275&amp;Back=1&amp;docid=koylkfj5-eY3AM&amp;imgurl=http://horten.kommune.no/handlers/bv.ashx/ifa7a5068-8926-4193-ab8f-781d2ee5d324/HortenKommune(1).jpg&amp;w=214&amp;h=327&amp;ei=ZkjjUMm8H4mO4gSr0YHgBw&amp;zoom=1&amp;iact=rc&amp;dur=600&amp;sig=102377093628232333615&amp;page=1&amp;tbnh=138&amp;tbnw=89&amp;start=0&amp;ndsp=24&amp;ved=1t:429,r:19,s:0,i:144&amp;tx=44&amp;ty=92"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1196752"/>
            <a:ext cx="7772400" cy="2689448"/>
          </a:xfrm>
        </p:spPr>
        <p:txBody>
          <a:bodyPr/>
          <a:lstStyle/>
          <a:p>
            <a:pPr algn="l"/>
            <a:r>
              <a:rPr lang="nb-NO" sz="4800" dirty="0" smtClean="0">
                <a:solidFill>
                  <a:srgbClr val="FF0000"/>
                </a:solidFill>
              </a:rPr>
              <a:t>Måltidsvenn</a:t>
            </a:r>
            <a:r>
              <a:rPr lang="nb-NO" dirty="0" smtClean="0"/>
              <a:t>         </a:t>
            </a:r>
            <a:endParaRPr lang="nb-NO" dirty="0"/>
          </a:p>
        </p:txBody>
      </p:sp>
      <p:sp>
        <p:nvSpPr>
          <p:cNvPr id="3" name="Undertittel 2"/>
          <p:cNvSpPr>
            <a:spLocks noGrp="1"/>
          </p:cNvSpPr>
          <p:nvPr>
            <p:ph type="subTitle" idx="1"/>
          </p:nvPr>
        </p:nvSpPr>
        <p:spPr>
          <a:xfrm>
            <a:off x="1371600" y="3886200"/>
            <a:ext cx="6400800" cy="2231504"/>
          </a:xfrm>
        </p:spPr>
        <p:txBody>
          <a:bodyPr>
            <a:normAutofit/>
          </a:bodyPr>
          <a:lstStyle/>
          <a:p>
            <a:r>
              <a:rPr lang="nb-NO" sz="4000" b="1" dirty="0" smtClean="0"/>
              <a:t>Kurs for frivillige</a:t>
            </a:r>
            <a:endParaRPr lang="nb-NO" sz="4000" b="1" dirty="0"/>
          </a:p>
        </p:txBody>
      </p:sp>
      <p:pic>
        <p:nvPicPr>
          <p:cNvPr id="4" name="Bilde 2" descr="http://t1.gstatic.com/images?q=tbn:ANd9GcTQeUCz2qQ9FEdn5xIlcm5HBebfR2uaOCVk56xgfh0rs7OzZeRvV5jQ5plE">
            <a:hlinkClick r:id="rId2"/>
          </p:cNvPr>
          <p:cNvPicPr>
            <a:picLocks noChangeAspect="1" noChangeArrowheads="1"/>
          </p:cNvPicPr>
          <p:nvPr/>
        </p:nvPicPr>
        <p:blipFill>
          <a:blip r:embed="rId3" cstate="print"/>
          <a:srcRect/>
          <a:stretch>
            <a:fillRect/>
          </a:stretch>
        </p:blipFill>
        <p:spPr bwMode="auto">
          <a:xfrm>
            <a:off x="7236296" y="4941168"/>
            <a:ext cx="1221904" cy="1870824"/>
          </a:xfrm>
          <a:prstGeom prst="rect">
            <a:avLst/>
          </a:prstGeom>
          <a:noFill/>
          <a:ln w="9525">
            <a:noFill/>
            <a:miter lim="800000"/>
            <a:headEnd/>
            <a:tailEnd/>
          </a:ln>
        </p:spPr>
      </p:pic>
      <p:pic>
        <p:nvPicPr>
          <p:cNvPr id="5" name="Bil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15408" y="529208"/>
            <a:ext cx="3356992" cy="3356992"/>
          </a:xfrm>
          <a:prstGeom prst="rect">
            <a:avLst/>
          </a:prstGeom>
        </p:spPr>
      </p:pic>
      <p:pic>
        <p:nvPicPr>
          <p:cNvPr id="7" name="Bild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544" y="5517233"/>
            <a:ext cx="3710584" cy="96247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41078" y="1556792"/>
            <a:ext cx="8229600" cy="1143000"/>
          </a:xfrm>
        </p:spPr>
        <p:txBody>
          <a:bodyPr>
            <a:noAutofit/>
          </a:bodyPr>
          <a:lstStyle/>
          <a:p>
            <a:pPr algn="l"/>
            <a:r>
              <a:rPr lang="nb-NO" dirty="0" smtClean="0"/>
              <a:t>Hva kreves for å være frivillige?</a:t>
            </a:r>
            <a:endParaRPr lang="nb-NO" dirty="0"/>
          </a:p>
        </p:txBody>
      </p:sp>
      <p:sp>
        <p:nvSpPr>
          <p:cNvPr id="3" name="Plassholder for innhold 2"/>
          <p:cNvSpPr>
            <a:spLocks noGrp="1"/>
          </p:cNvSpPr>
          <p:nvPr>
            <p:ph idx="1"/>
          </p:nvPr>
        </p:nvSpPr>
        <p:spPr>
          <a:xfrm>
            <a:off x="611560" y="2564904"/>
            <a:ext cx="8229600" cy="3808485"/>
          </a:xfrm>
        </p:spPr>
        <p:txBody>
          <a:bodyPr/>
          <a:lstStyle/>
          <a:p>
            <a:endParaRPr lang="nb-NO" dirty="0" smtClean="0"/>
          </a:p>
          <a:p>
            <a:r>
              <a:rPr lang="nb-NO" sz="2800" dirty="0" smtClean="0"/>
              <a:t>MEDMENNESKELIGHET! </a:t>
            </a:r>
          </a:p>
          <a:p>
            <a:endParaRPr lang="nb-NO" sz="2800" dirty="0"/>
          </a:p>
          <a:p>
            <a:pPr>
              <a:buFont typeface="Wingdings" panose="05000000000000000000" pitchFamily="2" charset="2"/>
              <a:buChar char="Ø"/>
            </a:pPr>
            <a:r>
              <a:rPr lang="nb-NO" sz="2800" dirty="0" smtClean="0"/>
              <a:t>Hva betyr dette konkret for oss her og nå ……                              </a:t>
            </a:r>
            <a:endParaRPr lang="nb-NO" sz="2800" dirty="0"/>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67544" y="2420888"/>
            <a:ext cx="8229600" cy="4525963"/>
          </a:xfrm>
        </p:spPr>
        <p:txBody>
          <a:bodyPr/>
          <a:lstStyle/>
          <a:p>
            <a:r>
              <a:rPr lang="nb-NO" dirty="0" smtClean="0"/>
              <a:t>” de frivillige er opptatt av hele mennesket, ikke bare sykdommen, noe som gjør frivillige til gode samarbeidspartnere”</a:t>
            </a:r>
          </a:p>
          <a:p>
            <a:pPr marL="0" indent="0">
              <a:buNone/>
            </a:pPr>
            <a:r>
              <a:rPr lang="nb-NO" dirty="0" smtClean="0"/>
              <a:t>                                                 - </a:t>
            </a:r>
            <a:r>
              <a:rPr lang="nb-NO" sz="2400" dirty="0" smtClean="0"/>
              <a:t>sitat fra en frivillig   </a:t>
            </a:r>
            <a:endParaRPr lang="nb-NO" sz="2400" dirty="0"/>
          </a:p>
          <a:p>
            <a:pPr marL="0" indent="0">
              <a:buNone/>
            </a:pPr>
            <a:r>
              <a:rPr lang="nb-NO" dirty="0" smtClean="0"/>
              <a:t>            </a:t>
            </a:r>
            <a:endParaRPr lang="nb-NO" dirty="0"/>
          </a:p>
        </p:txBody>
      </p:sp>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1520" y="1158334"/>
            <a:ext cx="8229600" cy="1144825"/>
          </a:xfrm>
        </p:spPr>
        <p:txBody>
          <a:bodyPr/>
          <a:lstStyle/>
          <a:p>
            <a:pPr algn="l"/>
            <a:r>
              <a:rPr lang="nb-NO" dirty="0" smtClean="0"/>
              <a:t>Hva er viktig i rollen som frivillig?</a:t>
            </a:r>
            <a:endParaRPr lang="nb-NO" dirty="0"/>
          </a:p>
        </p:txBody>
      </p:sp>
      <p:sp>
        <p:nvSpPr>
          <p:cNvPr id="3" name="Plassholder for innhold 2"/>
          <p:cNvSpPr>
            <a:spLocks noGrp="1"/>
          </p:cNvSpPr>
          <p:nvPr>
            <p:ph idx="1"/>
          </p:nvPr>
        </p:nvSpPr>
        <p:spPr>
          <a:xfrm>
            <a:off x="367803" y="2325072"/>
            <a:ext cx="8229600" cy="4525963"/>
          </a:xfrm>
        </p:spPr>
        <p:txBody>
          <a:bodyPr>
            <a:normAutofit fontScale="92500"/>
          </a:bodyPr>
          <a:lstStyle/>
          <a:p>
            <a:pPr>
              <a:lnSpc>
                <a:spcPct val="150000"/>
              </a:lnSpc>
              <a:buFont typeface="Wingdings" panose="05000000000000000000" pitchFamily="2" charset="2"/>
              <a:buChar char="Ø"/>
            </a:pPr>
            <a:r>
              <a:rPr lang="nb-NO" dirty="0" smtClean="0"/>
              <a:t>Bevisst sin rolle </a:t>
            </a:r>
          </a:p>
          <a:p>
            <a:pPr>
              <a:lnSpc>
                <a:spcPct val="150000"/>
              </a:lnSpc>
              <a:buFont typeface="Wingdings" panose="05000000000000000000" pitchFamily="2" charset="2"/>
              <a:buChar char="Ø"/>
            </a:pPr>
            <a:r>
              <a:rPr lang="nb-NO" dirty="0" smtClean="0"/>
              <a:t>Evne til </a:t>
            </a:r>
            <a:r>
              <a:rPr lang="nb-NO" dirty="0"/>
              <a:t>å lytte – tåle </a:t>
            </a:r>
            <a:r>
              <a:rPr lang="nb-NO" dirty="0" smtClean="0"/>
              <a:t>stillhet</a:t>
            </a:r>
            <a:endParaRPr lang="nb-NO" dirty="0"/>
          </a:p>
          <a:p>
            <a:pPr>
              <a:lnSpc>
                <a:spcPct val="150000"/>
              </a:lnSpc>
              <a:buFont typeface="Wingdings" panose="05000000000000000000" pitchFamily="2" charset="2"/>
              <a:buChar char="Ø"/>
            </a:pPr>
            <a:r>
              <a:rPr lang="nb-NO" dirty="0" smtClean="0"/>
              <a:t>Respekt for andres liv  og væremåte</a:t>
            </a:r>
          </a:p>
          <a:p>
            <a:pPr>
              <a:lnSpc>
                <a:spcPct val="150000"/>
              </a:lnSpc>
              <a:buFont typeface="Wingdings" panose="05000000000000000000" pitchFamily="2" charset="2"/>
              <a:buChar char="Ø"/>
            </a:pPr>
            <a:r>
              <a:rPr lang="nb-NO" dirty="0" smtClean="0"/>
              <a:t>Møte bruker </a:t>
            </a:r>
            <a:r>
              <a:rPr lang="nb-NO" dirty="0"/>
              <a:t>og deres familie </a:t>
            </a:r>
            <a:r>
              <a:rPr lang="nb-NO" dirty="0" smtClean="0"/>
              <a:t>på deres premisser</a:t>
            </a:r>
            <a:endParaRPr lang="nb-NO" dirty="0"/>
          </a:p>
          <a:p>
            <a:pPr>
              <a:lnSpc>
                <a:spcPct val="150000"/>
              </a:lnSpc>
              <a:buFont typeface="Wingdings" panose="05000000000000000000" pitchFamily="2" charset="2"/>
              <a:buChar char="Ø"/>
            </a:pPr>
            <a:r>
              <a:rPr lang="nb-NO" dirty="0" smtClean="0"/>
              <a:t>Kontinuitet</a:t>
            </a:r>
            <a:endParaRPr lang="nb-NO" dirty="0"/>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42190" y="618852"/>
            <a:ext cx="8229600" cy="1143000"/>
          </a:xfrm>
        </p:spPr>
        <p:txBody>
          <a:bodyPr/>
          <a:lstStyle/>
          <a:p>
            <a:pPr algn="l"/>
            <a:r>
              <a:rPr lang="nb-NO" dirty="0" smtClean="0"/>
              <a:t>Taushetsløfte</a:t>
            </a:r>
            <a:endParaRPr lang="nb-NO" dirty="0"/>
          </a:p>
        </p:txBody>
      </p:sp>
      <p:sp>
        <p:nvSpPr>
          <p:cNvPr id="3" name="Plassholder for innhold 2"/>
          <p:cNvSpPr>
            <a:spLocks noGrp="1"/>
          </p:cNvSpPr>
          <p:nvPr>
            <p:ph idx="1"/>
          </p:nvPr>
        </p:nvSpPr>
        <p:spPr>
          <a:xfrm>
            <a:off x="457200" y="2132856"/>
            <a:ext cx="8229600" cy="4525963"/>
          </a:xfrm>
        </p:spPr>
        <p:txBody>
          <a:bodyPr/>
          <a:lstStyle/>
          <a:p>
            <a:pPr marL="0" indent="0">
              <a:buNone/>
            </a:pPr>
            <a:r>
              <a:rPr lang="nb-NO" i="1" dirty="0" smtClean="0"/>
              <a:t>«Jeg er kjent med at jeg som frivillig i ”prosjekt måltidsvenn” har gitt et taushetsløfte. I begrepet taushet ligger både en passiv plikt til å hindre at andre får kjennskap til taushetsbelagte opplysninger. Dette gjelder både personlige å private forhold som jeg får kjennskap til. Taushetsløfte gjelder for tiden jeg er frivillig og etter at jeg har sluttet som frivillig»</a:t>
            </a:r>
            <a:endParaRPr lang="nb-NO" i="1" dirty="0"/>
          </a:p>
        </p:txBody>
      </p:sp>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5178" y="959409"/>
            <a:ext cx="8229600" cy="1143000"/>
          </a:xfrm>
        </p:spPr>
        <p:txBody>
          <a:bodyPr/>
          <a:lstStyle/>
          <a:p>
            <a:pPr algn="l"/>
            <a:r>
              <a:rPr lang="nb-NO" dirty="0" smtClean="0"/>
              <a:t>Våre </a:t>
            </a:r>
            <a:r>
              <a:rPr lang="nb-NO" dirty="0" err="1" smtClean="0"/>
              <a:t>forventniner</a:t>
            </a:r>
            <a:endParaRPr lang="nb-NO" dirty="0"/>
          </a:p>
        </p:txBody>
      </p:sp>
      <p:sp>
        <p:nvSpPr>
          <p:cNvPr id="3" name="Plassholder for innhold 2"/>
          <p:cNvSpPr>
            <a:spLocks noGrp="1"/>
          </p:cNvSpPr>
          <p:nvPr>
            <p:ph idx="1"/>
          </p:nvPr>
        </p:nvSpPr>
        <p:spPr>
          <a:xfrm>
            <a:off x="474441" y="2708920"/>
            <a:ext cx="8229600" cy="4525963"/>
          </a:xfrm>
        </p:spPr>
        <p:txBody>
          <a:bodyPr/>
          <a:lstStyle/>
          <a:p>
            <a:pPr>
              <a:lnSpc>
                <a:spcPct val="150000"/>
              </a:lnSpc>
              <a:buFont typeface="Wingdings" panose="05000000000000000000" pitchFamily="2" charset="2"/>
              <a:buChar char="Ø"/>
            </a:pPr>
            <a:r>
              <a:rPr lang="nb-NO" dirty="0" smtClean="0"/>
              <a:t>Kontinuitet</a:t>
            </a:r>
          </a:p>
          <a:p>
            <a:pPr>
              <a:lnSpc>
                <a:spcPct val="150000"/>
              </a:lnSpc>
              <a:buFont typeface="Wingdings" panose="05000000000000000000" pitchFamily="2" charset="2"/>
              <a:buChar char="Ø"/>
            </a:pPr>
            <a:r>
              <a:rPr lang="nb-NO" dirty="0" smtClean="0"/>
              <a:t>Forpliktelser til avtaler</a:t>
            </a:r>
          </a:p>
          <a:p>
            <a:pPr>
              <a:lnSpc>
                <a:spcPct val="150000"/>
              </a:lnSpc>
              <a:buFont typeface="Wingdings" panose="05000000000000000000" pitchFamily="2" charset="2"/>
              <a:buChar char="Ø"/>
            </a:pPr>
            <a:r>
              <a:rPr lang="nb-NO" dirty="0" smtClean="0"/>
              <a:t>Taushetsløfte</a:t>
            </a:r>
          </a:p>
          <a:p>
            <a:pPr>
              <a:lnSpc>
                <a:spcPct val="150000"/>
              </a:lnSpc>
              <a:buFont typeface="Wingdings" panose="05000000000000000000" pitchFamily="2" charset="2"/>
              <a:buChar char="Ø"/>
            </a:pPr>
            <a:r>
              <a:rPr lang="nb-NO" dirty="0" smtClean="0"/>
              <a:t>Gjensidig tillit og ærlighet</a:t>
            </a:r>
            <a:endParaRPr lang="nb-NO" dirty="0"/>
          </a:p>
        </p:txBody>
      </p:sp>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67803" y="1268760"/>
            <a:ext cx="8229600" cy="1143000"/>
          </a:xfrm>
        </p:spPr>
        <p:txBody>
          <a:bodyPr/>
          <a:lstStyle/>
          <a:p>
            <a:pPr algn="l"/>
            <a:r>
              <a:rPr lang="nb-NO" dirty="0" smtClean="0"/>
              <a:t>Oppfølging </a:t>
            </a:r>
            <a:endParaRPr lang="nb-NO" dirty="0"/>
          </a:p>
        </p:txBody>
      </p:sp>
      <p:sp>
        <p:nvSpPr>
          <p:cNvPr id="3" name="Plassholder for innhold 2"/>
          <p:cNvSpPr>
            <a:spLocks noGrp="1"/>
          </p:cNvSpPr>
          <p:nvPr>
            <p:ph idx="1"/>
          </p:nvPr>
        </p:nvSpPr>
        <p:spPr>
          <a:xfrm>
            <a:off x="367803" y="2969568"/>
            <a:ext cx="8229600" cy="4985395"/>
          </a:xfrm>
        </p:spPr>
        <p:txBody>
          <a:bodyPr/>
          <a:lstStyle/>
          <a:p>
            <a:pPr>
              <a:lnSpc>
                <a:spcPct val="150000"/>
              </a:lnSpc>
              <a:buFont typeface="Wingdings" panose="05000000000000000000" pitchFamily="2" charset="2"/>
              <a:buChar char="Ø"/>
            </a:pPr>
            <a:r>
              <a:rPr lang="nb-NO" dirty="0" smtClean="0"/>
              <a:t>Regelmessig møter , hvor ofte?</a:t>
            </a:r>
          </a:p>
          <a:p>
            <a:pPr>
              <a:lnSpc>
                <a:spcPct val="150000"/>
              </a:lnSpc>
              <a:buFont typeface="Wingdings" panose="05000000000000000000" pitchFamily="2" charset="2"/>
              <a:buChar char="Ø"/>
            </a:pPr>
            <a:r>
              <a:rPr lang="nb-NO" dirty="0" smtClean="0"/>
              <a:t>Veiledning </a:t>
            </a:r>
          </a:p>
          <a:p>
            <a:pPr>
              <a:lnSpc>
                <a:spcPct val="150000"/>
              </a:lnSpc>
              <a:buFont typeface="Wingdings" panose="05000000000000000000" pitchFamily="2" charset="2"/>
              <a:buChar char="Ø"/>
            </a:pPr>
            <a:r>
              <a:rPr lang="nb-NO" dirty="0" smtClean="0"/>
              <a:t>Kurs </a:t>
            </a:r>
            <a:endParaRPr lang="nb-NO" dirty="0"/>
          </a:p>
        </p:txBody>
      </p:sp>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3033" y="764704"/>
            <a:ext cx="8229600" cy="1143000"/>
          </a:xfrm>
        </p:spPr>
        <p:txBody>
          <a:bodyPr>
            <a:normAutofit/>
          </a:bodyPr>
          <a:lstStyle/>
          <a:p>
            <a:pPr algn="l"/>
            <a:r>
              <a:rPr lang="nb-NO" sz="3200" dirty="0" smtClean="0">
                <a:solidFill>
                  <a:srgbClr val="FF0000"/>
                </a:solidFill>
              </a:rPr>
              <a:t>Nykirkebygdekvinnelag; </a:t>
            </a:r>
            <a:r>
              <a:rPr lang="nb-NO" sz="3200" dirty="0" smtClean="0"/>
              <a:t/>
            </a:r>
            <a:br>
              <a:rPr lang="nb-NO" sz="3200" dirty="0" smtClean="0"/>
            </a:br>
            <a:r>
              <a:rPr lang="nb-NO" sz="3200" dirty="0" smtClean="0"/>
              <a:t>--&gt; deres rolle som frivillig </a:t>
            </a:r>
            <a:endParaRPr lang="nb-NO" sz="3200" dirty="0"/>
          </a:p>
        </p:txBody>
      </p:sp>
      <p:sp>
        <p:nvSpPr>
          <p:cNvPr id="3" name="Plassholder for innhold 2"/>
          <p:cNvSpPr>
            <a:spLocks noGrp="1"/>
          </p:cNvSpPr>
          <p:nvPr>
            <p:ph idx="1"/>
          </p:nvPr>
        </p:nvSpPr>
        <p:spPr>
          <a:xfrm>
            <a:off x="441366" y="2276872"/>
            <a:ext cx="8229600" cy="4714603"/>
          </a:xfrm>
        </p:spPr>
        <p:txBody>
          <a:bodyPr>
            <a:normAutofit fontScale="85000" lnSpcReduction="20000"/>
          </a:bodyPr>
          <a:lstStyle/>
          <a:p>
            <a:pPr marL="0" indent="0" algn="ctr">
              <a:buNone/>
            </a:pPr>
            <a:r>
              <a:rPr lang="nb-NO" sz="3500" dirty="0" smtClean="0">
                <a:solidFill>
                  <a:srgbClr val="FF0000"/>
                </a:solidFill>
              </a:rPr>
              <a:t>Suksessfaktor </a:t>
            </a:r>
            <a:r>
              <a:rPr lang="nb-NO" sz="3500" dirty="0" smtClean="0">
                <a:solidFill>
                  <a:srgbClr val="FF0000"/>
                </a:solidFill>
                <a:sym typeface="Wingdings" panose="05000000000000000000" pitchFamily="2" charset="2"/>
              </a:rPr>
              <a:t></a:t>
            </a:r>
          </a:p>
          <a:p>
            <a:pPr>
              <a:buFont typeface="Courier New" panose="02070309020205020404" pitchFamily="49" charset="0"/>
              <a:buChar char="o"/>
            </a:pPr>
            <a:r>
              <a:rPr lang="nb-NO" dirty="0" smtClean="0">
                <a:sym typeface="Wingdings" panose="05000000000000000000" pitchFamily="2" charset="2"/>
              </a:rPr>
              <a:t>8 frivillige</a:t>
            </a:r>
          </a:p>
          <a:p>
            <a:pPr>
              <a:buFont typeface="Courier New" panose="02070309020205020404" pitchFamily="49" charset="0"/>
              <a:buChar char="o"/>
            </a:pPr>
            <a:r>
              <a:rPr lang="nb-NO" dirty="0" smtClean="0">
                <a:sym typeface="Wingdings" panose="05000000000000000000" pitchFamily="2" charset="2"/>
              </a:rPr>
              <a:t>En dag i uka</a:t>
            </a:r>
          </a:p>
          <a:p>
            <a:pPr>
              <a:buFont typeface="Courier New" panose="02070309020205020404" pitchFamily="49" charset="0"/>
              <a:buChar char="o"/>
            </a:pPr>
            <a:r>
              <a:rPr lang="nb-NO" dirty="0" smtClean="0">
                <a:sym typeface="Wingdings" panose="05000000000000000000" pitchFamily="2" charset="2"/>
              </a:rPr>
              <a:t>Jobber sammen 2 og 2 (</a:t>
            </a:r>
            <a:r>
              <a:rPr lang="nb-NO" dirty="0" err="1" smtClean="0">
                <a:sym typeface="Wingdings" panose="05000000000000000000" pitchFamily="2" charset="2"/>
              </a:rPr>
              <a:t>dvs</a:t>
            </a:r>
            <a:r>
              <a:rPr lang="nb-NO" dirty="0" smtClean="0">
                <a:sym typeface="Wingdings" panose="05000000000000000000" pitchFamily="2" charset="2"/>
              </a:rPr>
              <a:t> oppdrag x 1/</a:t>
            </a:r>
            <a:r>
              <a:rPr lang="nb-NO" dirty="0" err="1" smtClean="0">
                <a:sym typeface="Wingdings" panose="05000000000000000000" pitchFamily="2" charset="2"/>
              </a:rPr>
              <a:t>mnd</a:t>
            </a:r>
            <a:r>
              <a:rPr lang="nb-NO" dirty="0" smtClean="0">
                <a:sym typeface="Wingdings" panose="05000000000000000000" pitchFamily="2" charset="2"/>
              </a:rPr>
              <a:t>)</a:t>
            </a:r>
          </a:p>
          <a:p>
            <a:pPr>
              <a:buFont typeface="Courier New" panose="02070309020205020404" pitchFamily="49" charset="0"/>
              <a:buChar char="o"/>
            </a:pPr>
            <a:r>
              <a:rPr lang="nb-NO" dirty="0" smtClean="0">
                <a:sym typeface="Wingdings" panose="05000000000000000000" pitchFamily="2" charset="2"/>
              </a:rPr>
              <a:t>Månedsmeny</a:t>
            </a:r>
          </a:p>
          <a:p>
            <a:pPr>
              <a:buFont typeface="Courier New" panose="02070309020205020404" pitchFamily="49" charset="0"/>
              <a:buChar char="o"/>
            </a:pPr>
            <a:r>
              <a:rPr lang="nb-NO" dirty="0" smtClean="0">
                <a:sym typeface="Wingdings" panose="05000000000000000000" pitchFamily="2" charset="2"/>
              </a:rPr>
              <a:t>Handler i forkant</a:t>
            </a:r>
          </a:p>
          <a:p>
            <a:pPr>
              <a:buFont typeface="Courier New" panose="02070309020205020404" pitchFamily="49" charset="0"/>
              <a:buChar char="o"/>
            </a:pPr>
            <a:r>
              <a:rPr lang="nb-NO" dirty="0" smtClean="0">
                <a:sym typeface="Wingdings" panose="05000000000000000000" pitchFamily="2" charset="2"/>
              </a:rPr>
              <a:t>Oppmøte </a:t>
            </a:r>
            <a:r>
              <a:rPr lang="nb-NO" dirty="0" err="1">
                <a:sym typeface="Wingdings" panose="05000000000000000000" pitchFamily="2" charset="2"/>
              </a:rPr>
              <a:t>ca</a:t>
            </a:r>
            <a:r>
              <a:rPr lang="nb-NO" dirty="0">
                <a:sym typeface="Wingdings" panose="05000000000000000000" pitchFamily="2" charset="2"/>
              </a:rPr>
              <a:t> </a:t>
            </a:r>
            <a:r>
              <a:rPr lang="nb-NO" dirty="0" err="1">
                <a:sym typeface="Wingdings" panose="05000000000000000000" pitchFamily="2" charset="2"/>
              </a:rPr>
              <a:t>kl</a:t>
            </a:r>
            <a:r>
              <a:rPr lang="nb-NO" dirty="0">
                <a:sym typeface="Wingdings" panose="05000000000000000000" pitchFamily="2" charset="2"/>
              </a:rPr>
              <a:t> 11, serverer middag </a:t>
            </a:r>
            <a:r>
              <a:rPr lang="nb-NO" dirty="0" err="1">
                <a:sym typeface="Wingdings" panose="05000000000000000000" pitchFamily="2" charset="2"/>
              </a:rPr>
              <a:t>ca</a:t>
            </a:r>
            <a:r>
              <a:rPr lang="nb-NO" dirty="0">
                <a:sym typeface="Wingdings" panose="05000000000000000000" pitchFamily="2" charset="2"/>
              </a:rPr>
              <a:t> </a:t>
            </a:r>
            <a:r>
              <a:rPr lang="nb-NO" dirty="0" err="1">
                <a:sym typeface="Wingdings" panose="05000000000000000000" pitchFamily="2" charset="2"/>
              </a:rPr>
              <a:t>kl</a:t>
            </a:r>
            <a:r>
              <a:rPr lang="nb-NO" dirty="0">
                <a:sym typeface="Wingdings" panose="05000000000000000000" pitchFamily="2" charset="2"/>
              </a:rPr>
              <a:t> 13</a:t>
            </a:r>
          </a:p>
          <a:p>
            <a:pPr>
              <a:buFont typeface="Courier New" panose="02070309020205020404" pitchFamily="49" charset="0"/>
              <a:buChar char="o"/>
            </a:pPr>
            <a:r>
              <a:rPr lang="nb-NO" dirty="0" smtClean="0">
                <a:sym typeface="Wingdings" panose="05000000000000000000" pitchFamily="2" charset="2"/>
              </a:rPr>
              <a:t>Lager middag på senteret </a:t>
            </a:r>
          </a:p>
          <a:p>
            <a:pPr>
              <a:buFont typeface="Courier New" panose="02070309020205020404" pitchFamily="49" charset="0"/>
              <a:buChar char="o"/>
            </a:pPr>
            <a:r>
              <a:rPr lang="nb-NO" dirty="0" smtClean="0">
                <a:sym typeface="Wingdings" panose="05000000000000000000" pitchFamily="2" charset="2"/>
              </a:rPr>
              <a:t>Dekker bord</a:t>
            </a:r>
          </a:p>
          <a:p>
            <a:pPr>
              <a:buFont typeface="Courier New" panose="02070309020205020404" pitchFamily="49" charset="0"/>
              <a:buChar char="o"/>
            </a:pPr>
            <a:r>
              <a:rPr lang="nb-NO" dirty="0" smtClean="0">
                <a:sym typeface="Wingdings" panose="05000000000000000000" pitchFamily="2" charset="2"/>
              </a:rPr>
              <a:t>Hyggelig konversasjon under måltidet</a:t>
            </a:r>
          </a:p>
          <a:p>
            <a:pPr>
              <a:buFont typeface="Courier New" panose="02070309020205020404" pitchFamily="49" charset="0"/>
              <a:buChar char="o"/>
            </a:pPr>
            <a:r>
              <a:rPr lang="nb-NO" dirty="0" smtClean="0">
                <a:sym typeface="Wingdings" panose="05000000000000000000" pitchFamily="2" charset="2"/>
              </a:rPr>
              <a:t>Rydder etter måltidet</a:t>
            </a:r>
          </a:p>
          <a:p>
            <a:pPr marL="0" indent="0">
              <a:buNone/>
            </a:pPr>
            <a:endParaRPr lang="nb-NO" dirty="0" smtClean="0">
              <a:sym typeface="Wingdings" panose="05000000000000000000" pitchFamily="2" charset="2"/>
            </a:endParaRPr>
          </a:p>
          <a:p>
            <a:endParaRPr lang="nb-NO" dirty="0" smtClean="0"/>
          </a:p>
          <a:p>
            <a:pPr>
              <a:buNone/>
            </a:pPr>
            <a:endParaRPr lang="nb-NO" dirty="0"/>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196752"/>
            <a:ext cx="8229600" cy="1156990"/>
          </a:xfrm>
        </p:spPr>
        <p:txBody>
          <a:bodyPr/>
          <a:lstStyle/>
          <a:p>
            <a:pPr algn="l"/>
            <a:r>
              <a:rPr lang="nb-NO" dirty="0" smtClean="0"/>
              <a:t>Presentasjon</a:t>
            </a:r>
            <a:endParaRPr lang="nb-NO" dirty="0"/>
          </a:p>
        </p:txBody>
      </p:sp>
      <p:sp>
        <p:nvSpPr>
          <p:cNvPr id="3" name="Plassholder for innhold 2"/>
          <p:cNvSpPr>
            <a:spLocks noGrp="1"/>
          </p:cNvSpPr>
          <p:nvPr>
            <p:ph idx="1"/>
          </p:nvPr>
        </p:nvSpPr>
        <p:spPr>
          <a:xfrm>
            <a:off x="457200" y="2780928"/>
            <a:ext cx="8229600" cy="3345235"/>
          </a:xfrm>
        </p:spPr>
        <p:txBody>
          <a:bodyPr/>
          <a:lstStyle/>
          <a:p>
            <a:endParaRPr lang="nb-NO" dirty="0" smtClean="0"/>
          </a:p>
          <a:p>
            <a:r>
              <a:rPr lang="nb-NO" dirty="0" smtClean="0"/>
              <a:t>Kursholder </a:t>
            </a:r>
          </a:p>
          <a:p>
            <a:r>
              <a:rPr lang="nb-NO" dirty="0" smtClean="0"/>
              <a:t>Deltaker   - hvem er jeg?</a:t>
            </a:r>
          </a:p>
          <a:p>
            <a:pPr marL="0" indent="0">
              <a:buNone/>
            </a:pPr>
            <a:r>
              <a:rPr lang="nb-NO" dirty="0"/>
              <a:t> </a:t>
            </a:r>
            <a:r>
              <a:rPr lang="nb-NO" dirty="0" smtClean="0"/>
              <a:t>                     - hvorfor har jeg lyst å være frivillig i   </a:t>
            </a:r>
            <a:endParaRPr lang="nb-NO" dirty="0"/>
          </a:p>
          <a:p>
            <a:pPr marL="0" indent="0">
              <a:buNone/>
            </a:pPr>
            <a:r>
              <a:rPr lang="nb-NO" dirty="0" smtClean="0"/>
              <a:t>                        dette arbeidet?</a:t>
            </a:r>
            <a:endParaRPr lang="nb-NO" dirty="0"/>
          </a:p>
        </p:txBody>
      </p:sp>
      <p:pic>
        <p:nvPicPr>
          <p:cNvPr id="4" name="Bild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extLst>
      <p:ext uri="{BB962C8B-B14F-4D97-AF65-F5344CB8AC3E}">
        <p14:creationId xmlns:p14="http://schemas.microsoft.com/office/powerpoint/2010/main" val="3222230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l"/>
            <a:r>
              <a:rPr lang="nb-NO" sz="4000" dirty="0" smtClean="0">
                <a:solidFill>
                  <a:srgbClr val="FF0000"/>
                </a:solidFill>
              </a:rPr>
              <a:t>Prosjekt  Måltidsvenn</a:t>
            </a:r>
            <a:endParaRPr lang="nb-NO" sz="4000" dirty="0">
              <a:solidFill>
                <a:srgbClr val="FF0000"/>
              </a:solidFill>
            </a:endParaRPr>
          </a:p>
        </p:txBody>
      </p:sp>
      <p:sp>
        <p:nvSpPr>
          <p:cNvPr id="3" name="Plassholder for innhold 2"/>
          <p:cNvSpPr>
            <a:spLocks noGrp="1"/>
          </p:cNvSpPr>
          <p:nvPr>
            <p:ph idx="1"/>
          </p:nvPr>
        </p:nvSpPr>
        <p:spPr>
          <a:xfrm>
            <a:off x="457200" y="1844824"/>
            <a:ext cx="8229600" cy="4525963"/>
          </a:xfrm>
        </p:spPr>
        <p:txBody>
          <a:bodyPr>
            <a:normAutofit fontScale="92500" lnSpcReduction="10000"/>
          </a:bodyPr>
          <a:lstStyle/>
          <a:p>
            <a:r>
              <a:rPr lang="nb-NO" dirty="0" smtClean="0"/>
              <a:t>Prosjektet er et innovasjonsprosjekt hvor en vil se på mulighet for </a:t>
            </a:r>
            <a:r>
              <a:rPr lang="nb-NO" dirty="0" smtClean="0">
                <a:solidFill>
                  <a:srgbClr val="FF0000"/>
                </a:solidFill>
              </a:rPr>
              <a:t>nye tiltak </a:t>
            </a:r>
            <a:r>
              <a:rPr lang="nb-NO" dirty="0" smtClean="0"/>
              <a:t>knyttet </a:t>
            </a:r>
            <a:r>
              <a:rPr lang="nb-NO" dirty="0" smtClean="0"/>
              <a:t>til </a:t>
            </a:r>
            <a:r>
              <a:rPr lang="nb-NO" dirty="0" smtClean="0">
                <a:solidFill>
                  <a:srgbClr val="FF0000"/>
                </a:solidFill>
              </a:rPr>
              <a:t>forebygging av underernæring, matgleder </a:t>
            </a:r>
            <a:r>
              <a:rPr lang="nb-NO" dirty="0" smtClean="0">
                <a:solidFill>
                  <a:srgbClr val="FF0000"/>
                </a:solidFill>
              </a:rPr>
              <a:t>, aktivitet og frivillighet</a:t>
            </a:r>
            <a:r>
              <a:rPr lang="nb-NO" dirty="0" smtClean="0"/>
              <a:t>. </a:t>
            </a:r>
            <a:endParaRPr lang="nb-NO" dirty="0" smtClean="0"/>
          </a:p>
          <a:p>
            <a:r>
              <a:rPr lang="nb-NO" dirty="0" smtClean="0"/>
              <a:t>Vi vil ha </a:t>
            </a:r>
            <a:r>
              <a:rPr lang="nb-NO" dirty="0" smtClean="0">
                <a:solidFill>
                  <a:srgbClr val="FF0000"/>
                </a:solidFill>
              </a:rPr>
              <a:t>fokus på eldre </a:t>
            </a:r>
            <a:r>
              <a:rPr lang="nb-NO" dirty="0" smtClean="0">
                <a:solidFill>
                  <a:srgbClr val="FF0000"/>
                </a:solidFill>
              </a:rPr>
              <a:t>hjemme boende </a:t>
            </a:r>
            <a:r>
              <a:rPr lang="nb-NO" dirty="0" smtClean="0">
                <a:solidFill>
                  <a:srgbClr val="FF0000"/>
                </a:solidFill>
              </a:rPr>
              <a:t>mennesker </a:t>
            </a:r>
            <a:r>
              <a:rPr lang="nb-NO" dirty="0" smtClean="0"/>
              <a:t>som bor alene , er lite aktive og som kanskje lider av kronisk sykdom. Disse har ofte dårlig matlyst og ensidig kost. </a:t>
            </a:r>
          </a:p>
          <a:p>
            <a:r>
              <a:rPr lang="nb-NO" dirty="0" smtClean="0"/>
              <a:t>Det vil være et fokus på </a:t>
            </a:r>
            <a:r>
              <a:rPr lang="nb-NO" dirty="0" smtClean="0">
                <a:solidFill>
                  <a:srgbClr val="FF0000"/>
                </a:solidFill>
              </a:rPr>
              <a:t>lokale råvarer</a:t>
            </a:r>
            <a:r>
              <a:rPr lang="nb-NO" dirty="0" smtClean="0"/>
              <a:t> i tilberedningen av måltidet</a:t>
            </a:r>
          </a:p>
          <a:p>
            <a:endParaRPr lang="nb-NO" dirty="0" smtClean="0"/>
          </a:p>
          <a:p>
            <a:endParaRPr lang="nb-NO" dirty="0"/>
          </a:p>
        </p:txBody>
      </p:sp>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404665"/>
            <a:ext cx="7772400" cy="576064"/>
          </a:xfrm>
        </p:spPr>
        <p:txBody>
          <a:bodyPr>
            <a:normAutofit fontScale="90000"/>
          </a:bodyPr>
          <a:lstStyle/>
          <a:p>
            <a:pPr algn="l"/>
            <a:r>
              <a:rPr lang="nb-NO" sz="4000" dirty="0" smtClean="0">
                <a:solidFill>
                  <a:srgbClr val="FF0000"/>
                </a:solidFill>
              </a:rPr>
              <a:t>Prosjekt måltidsvenn</a:t>
            </a:r>
            <a:endParaRPr lang="nb-NO" sz="4000" dirty="0">
              <a:solidFill>
                <a:srgbClr val="FF0000"/>
              </a:solidFill>
            </a:endParaRPr>
          </a:p>
        </p:txBody>
      </p:sp>
      <p:sp>
        <p:nvSpPr>
          <p:cNvPr id="3" name="Plassholder for innhold 2"/>
          <p:cNvSpPr>
            <a:spLocks noGrp="1"/>
          </p:cNvSpPr>
          <p:nvPr>
            <p:ph type="subTitle" idx="1"/>
          </p:nvPr>
        </p:nvSpPr>
        <p:spPr>
          <a:xfrm>
            <a:off x="685800" y="1124745"/>
            <a:ext cx="7342584" cy="5184576"/>
          </a:xfrm>
        </p:spPr>
        <p:txBody>
          <a:bodyPr>
            <a:noAutofit/>
          </a:bodyPr>
          <a:lstStyle/>
          <a:p>
            <a:pPr marL="457200" indent="-457200" algn="l">
              <a:buFont typeface="Arial" panose="020B0604020202020204" pitchFamily="34" charset="0"/>
              <a:buChar char="•"/>
            </a:pPr>
            <a:r>
              <a:rPr lang="nb-NO" sz="2800" dirty="0" smtClean="0">
                <a:solidFill>
                  <a:schemeClr val="tx1"/>
                </a:solidFill>
              </a:rPr>
              <a:t>Viktig med fokus på den </a:t>
            </a:r>
            <a:r>
              <a:rPr lang="nb-NO" sz="2800" dirty="0" smtClean="0">
                <a:solidFill>
                  <a:srgbClr val="FF0000"/>
                </a:solidFill>
              </a:rPr>
              <a:t>«gode» samtalen</a:t>
            </a:r>
            <a:r>
              <a:rPr lang="nb-NO" sz="2800" dirty="0" smtClean="0">
                <a:solidFill>
                  <a:schemeClr val="tx1"/>
                </a:solidFill>
              </a:rPr>
              <a:t>, gjerne om opplevelser knyttet til mat; råvarene, smaksopplevelser og hyggelige minner fra tidligere tider.</a:t>
            </a:r>
            <a:endParaRPr lang="nb-NO" sz="2800" dirty="0">
              <a:solidFill>
                <a:schemeClr val="tx1"/>
              </a:solidFill>
            </a:endParaRPr>
          </a:p>
          <a:p>
            <a:pPr marL="457200" indent="-457200" algn="l">
              <a:buFont typeface="Arial" panose="020B0604020202020204" pitchFamily="34" charset="0"/>
              <a:buChar char="•"/>
            </a:pPr>
            <a:r>
              <a:rPr lang="nb-NO" sz="2800" dirty="0" smtClean="0">
                <a:solidFill>
                  <a:schemeClr val="tx1"/>
                </a:solidFill>
              </a:rPr>
              <a:t>Det </a:t>
            </a:r>
            <a:r>
              <a:rPr lang="nb-NO" sz="2800" dirty="0" smtClean="0">
                <a:solidFill>
                  <a:schemeClr val="tx1"/>
                </a:solidFill>
              </a:rPr>
              <a:t>er et </a:t>
            </a:r>
            <a:r>
              <a:rPr lang="nb-NO" sz="2800" dirty="0" smtClean="0">
                <a:solidFill>
                  <a:srgbClr val="FF0000"/>
                </a:solidFill>
              </a:rPr>
              <a:t>samarbeid</a:t>
            </a:r>
            <a:r>
              <a:rPr lang="nb-NO" sz="2800" dirty="0" smtClean="0">
                <a:solidFill>
                  <a:schemeClr val="tx1"/>
                </a:solidFill>
              </a:rPr>
              <a:t> mellom Fylkesmannen; helse – og landbruksområde, </a:t>
            </a:r>
            <a:r>
              <a:rPr lang="nb-NO" sz="2800" dirty="0" smtClean="0">
                <a:solidFill>
                  <a:schemeClr val="tx1"/>
                </a:solidFill>
              </a:rPr>
              <a:t>Nykirke bygdekvinnelag</a:t>
            </a:r>
            <a:r>
              <a:rPr lang="nb-NO" sz="2800" dirty="0" smtClean="0">
                <a:solidFill>
                  <a:schemeClr val="tx1"/>
                </a:solidFill>
              </a:rPr>
              <a:t>, Utviklingssenter for sykehjem og hjemmetjenester i Vestfold og Horten kommune.</a:t>
            </a:r>
          </a:p>
          <a:p>
            <a:pPr marL="457200" indent="-457200" algn="l">
              <a:buFont typeface="Arial" panose="020B0604020202020204" pitchFamily="34" charset="0"/>
              <a:buChar char="•"/>
            </a:pPr>
            <a:r>
              <a:rPr lang="nb-NO" sz="2800" dirty="0" smtClean="0">
                <a:solidFill>
                  <a:schemeClr val="tx1"/>
                </a:solidFill>
              </a:rPr>
              <a:t>I </a:t>
            </a:r>
            <a:r>
              <a:rPr lang="nb-NO" sz="2800" dirty="0" smtClean="0">
                <a:solidFill>
                  <a:schemeClr val="tx1"/>
                </a:solidFill>
              </a:rPr>
              <a:t>prosjektperioden hadde vi </a:t>
            </a:r>
            <a:r>
              <a:rPr lang="nb-NO" sz="2800" dirty="0" smtClean="0">
                <a:solidFill>
                  <a:srgbClr val="FF0000"/>
                </a:solidFill>
              </a:rPr>
              <a:t>en pilot </a:t>
            </a:r>
            <a:r>
              <a:rPr lang="nb-NO" sz="2800" dirty="0" smtClean="0">
                <a:solidFill>
                  <a:schemeClr val="tx1"/>
                </a:solidFill>
              </a:rPr>
              <a:t>hvor vi ønsket å  gjøre tiltak som kan bety en forskjell for de som bor i Nordfløyen på </a:t>
            </a:r>
            <a:r>
              <a:rPr lang="nb-NO" sz="2800" dirty="0" err="1" smtClean="0">
                <a:solidFill>
                  <a:schemeClr val="tx1"/>
                </a:solidFill>
              </a:rPr>
              <a:t>Gannestad</a:t>
            </a:r>
            <a:r>
              <a:rPr lang="nb-NO" sz="2800" dirty="0" smtClean="0">
                <a:solidFill>
                  <a:schemeClr val="tx1"/>
                </a:solidFill>
              </a:rPr>
              <a:t>.</a:t>
            </a:r>
          </a:p>
        </p:txBody>
      </p:sp>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l"/>
            <a:r>
              <a:rPr lang="nb-NO" dirty="0" smtClean="0"/>
              <a:t>Måltid</a:t>
            </a:r>
            <a:endParaRPr lang="nb-NO" dirty="0"/>
          </a:p>
        </p:txBody>
      </p:sp>
      <p:pic>
        <p:nvPicPr>
          <p:cNvPr id="4" name="Plassholder for innhold 3" descr="&lt;strong&gt;Måltid&lt;/strong&gt; - - NDLA"/>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03648" y="2286793"/>
            <a:ext cx="6357373" cy="4158677"/>
          </a:xfrm>
        </p:spPr>
      </p:pic>
      <p:pic>
        <p:nvPicPr>
          <p:cNvPr id="5" name="Bil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extLst>
      <p:ext uri="{BB962C8B-B14F-4D97-AF65-F5344CB8AC3E}">
        <p14:creationId xmlns:p14="http://schemas.microsoft.com/office/powerpoint/2010/main" val="2340363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l"/>
            <a:r>
              <a:rPr lang="nb-NO" dirty="0" smtClean="0"/>
              <a:t>«Et måltid»</a:t>
            </a:r>
            <a:endParaRPr lang="nb-NO" dirty="0"/>
          </a:p>
        </p:txBody>
      </p:sp>
      <p:sp>
        <p:nvSpPr>
          <p:cNvPr id="3" name="Plassholder for innhold 2"/>
          <p:cNvSpPr>
            <a:spLocks noGrp="1"/>
          </p:cNvSpPr>
          <p:nvPr>
            <p:ph idx="1"/>
          </p:nvPr>
        </p:nvSpPr>
        <p:spPr>
          <a:xfrm>
            <a:off x="1763688" y="1600200"/>
            <a:ext cx="6923112" cy="4525963"/>
          </a:xfrm>
        </p:spPr>
        <p:txBody>
          <a:bodyPr>
            <a:normAutofit fontScale="92500" lnSpcReduction="20000"/>
          </a:bodyPr>
          <a:lstStyle/>
          <a:p>
            <a:pPr>
              <a:buFont typeface="Wingdings" panose="05000000000000000000" pitchFamily="2" charset="2"/>
              <a:buChar char="Ø"/>
            </a:pPr>
            <a:r>
              <a:rPr lang="nb-NO" dirty="0" smtClean="0"/>
              <a:t>Fellesskap</a:t>
            </a:r>
          </a:p>
          <a:p>
            <a:pPr>
              <a:buFont typeface="Wingdings" panose="05000000000000000000" pitchFamily="2" charset="2"/>
              <a:buChar char="Ø"/>
            </a:pPr>
            <a:r>
              <a:rPr lang="nb-NO" dirty="0" smtClean="0"/>
              <a:t>Samtale</a:t>
            </a:r>
          </a:p>
          <a:p>
            <a:pPr>
              <a:buFont typeface="Wingdings" panose="05000000000000000000" pitchFamily="2" charset="2"/>
              <a:buChar char="Ø"/>
            </a:pPr>
            <a:r>
              <a:rPr lang="nb-NO" dirty="0" smtClean="0"/>
              <a:t>Hygge</a:t>
            </a:r>
          </a:p>
          <a:p>
            <a:pPr>
              <a:buFont typeface="Wingdings" panose="05000000000000000000" pitchFamily="2" charset="2"/>
              <a:buChar char="Ø"/>
            </a:pPr>
            <a:r>
              <a:rPr lang="nb-NO" dirty="0" smtClean="0"/>
              <a:t>Glede</a:t>
            </a:r>
          </a:p>
          <a:p>
            <a:pPr>
              <a:buFont typeface="Wingdings" panose="05000000000000000000" pitchFamily="2" charset="2"/>
              <a:buChar char="Ø"/>
            </a:pPr>
            <a:r>
              <a:rPr lang="nb-NO" dirty="0" smtClean="0"/>
              <a:t>Ernæring</a:t>
            </a:r>
          </a:p>
          <a:p>
            <a:pPr>
              <a:buFont typeface="Wingdings" panose="05000000000000000000" pitchFamily="2" charset="2"/>
              <a:buChar char="Ø"/>
            </a:pPr>
            <a:r>
              <a:rPr lang="nb-NO" dirty="0" smtClean="0"/>
              <a:t>Føde</a:t>
            </a:r>
          </a:p>
          <a:p>
            <a:pPr>
              <a:buFont typeface="Wingdings" panose="05000000000000000000" pitchFamily="2" charset="2"/>
              <a:buChar char="Ø"/>
            </a:pPr>
            <a:r>
              <a:rPr lang="nb-NO" dirty="0" smtClean="0"/>
              <a:t>Sunnhet</a:t>
            </a:r>
          </a:p>
          <a:p>
            <a:pPr>
              <a:buFont typeface="Wingdings" panose="05000000000000000000" pitchFamily="2" charset="2"/>
              <a:buChar char="Ø"/>
            </a:pPr>
            <a:r>
              <a:rPr lang="nb-NO" dirty="0" smtClean="0"/>
              <a:t>Styrke/kraft</a:t>
            </a:r>
          </a:p>
          <a:p>
            <a:pPr>
              <a:buFont typeface="Wingdings" panose="05000000000000000000" pitchFamily="2" charset="2"/>
              <a:buChar char="Ø"/>
            </a:pPr>
            <a:r>
              <a:rPr lang="nb-NO" dirty="0" smtClean="0"/>
              <a:t>Døgnrytme</a:t>
            </a:r>
          </a:p>
          <a:p>
            <a:pPr>
              <a:buFont typeface="Wingdings" panose="05000000000000000000" pitchFamily="2" charset="2"/>
              <a:buChar char="Ø"/>
            </a:pPr>
            <a:endParaRPr lang="nb-NO" dirty="0"/>
          </a:p>
        </p:txBody>
      </p:sp>
      <p:pic>
        <p:nvPicPr>
          <p:cNvPr id="4" name="Bil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extLst>
      <p:ext uri="{BB962C8B-B14F-4D97-AF65-F5344CB8AC3E}">
        <p14:creationId xmlns:p14="http://schemas.microsoft.com/office/powerpoint/2010/main" val="2135590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pPr algn="l"/>
            <a:r>
              <a:rPr lang="nb-NO" sz="4000" dirty="0" smtClean="0"/>
              <a:t>Sentrale </a:t>
            </a:r>
            <a:r>
              <a:rPr lang="nb-NO" dirty="0" smtClean="0"/>
              <a:t>begreper</a:t>
            </a:r>
            <a:r>
              <a:rPr lang="nb-NO" sz="4000" dirty="0" smtClean="0"/>
              <a:t>:</a:t>
            </a:r>
            <a:endParaRPr lang="nb-NO" sz="4000" dirty="0"/>
          </a:p>
        </p:txBody>
      </p:sp>
      <p:sp>
        <p:nvSpPr>
          <p:cNvPr id="3" name="Plassholder for innhold 2"/>
          <p:cNvSpPr>
            <a:spLocks noGrp="1"/>
          </p:cNvSpPr>
          <p:nvPr>
            <p:ph idx="1"/>
          </p:nvPr>
        </p:nvSpPr>
        <p:spPr>
          <a:xfrm>
            <a:off x="457200" y="1124744"/>
            <a:ext cx="8229600" cy="5001419"/>
          </a:xfrm>
        </p:spPr>
        <p:txBody>
          <a:bodyPr>
            <a:normAutofit fontScale="92500" lnSpcReduction="10000"/>
          </a:bodyPr>
          <a:lstStyle/>
          <a:p>
            <a:r>
              <a:rPr lang="nb-NO" dirty="0" smtClean="0">
                <a:solidFill>
                  <a:srgbClr val="FF0000"/>
                </a:solidFill>
              </a:rPr>
              <a:t>Underernæring; </a:t>
            </a:r>
          </a:p>
          <a:p>
            <a:pPr marL="571500" indent="-571500">
              <a:buFont typeface="+mj-lt"/>
              <a:buAutoNum type="romanUcPeriod"/>
            </a:pPr>
            <a:r>
              <a:rPr lang="nb-NO" sz="2000" dirty="0" smtClean="0"/>
              <a:t>Raskt vekttap? Viktig med legesjekk!</a:t>
            </a:r>
          </a:p>
          <a:p>
            <a:pPr marL="571500" indent="-571500">
              <a:buFont typeface="+mj-lt"/>
              <a:buAutoNum type="romanUcPeriod"/>
            </a:pPr>
            <a:r>
              <a:rPr lang="nb-NO" sz="2000" dirty="0" smtClean="0"/>
              <a:t>Kartlegging av pasienten; matinntak, </a:t>
            </a:r>
            <a:r>
              <a:rPr lang="nb-NO" sz="2000" dirty="0" err="1" smtClean="0"/>
              <a:t>døgnrytme,trivsel</a:t>
            </a:r>
            <a:r>
              <a:rPr lang="nb-NO" sz="2000" dirty="0" smtClean="0"/>
              <a:t> og hukommelse</a:t>
            </a:r>
          </a:p>
          <a:p>
            <a:pPr marL="571500" indent="-571500">
              <a:buFont typeface="+mj-lt"/>
              <a:buAutoNum type="romanUcPeriod"/>
            </a:pPr>
            <a:r>
              <a:rPr lang="nb-NO" sz="2000" dirty="0" smtClean="0"/>
              <a:t>Nærings tett mat </a:t>
            </a:r>
          </a:p>
          <a:p>
            <a:r>
              <a:rPr lang="nb-NO" dirty="0" smtClean="0">
                <a:solidFill>
                  <a:srgbClr val="FF0000"/>
                </a:solidFill>
              </a:rPr>
              <a:t>Den «gode» samtalen; </a:t>
            </a:r>
          </a:p>
          <a:p>
            <a:pPr marL="571500" indent="-571500">
              <a:buFont typeface="+mj-lt"/>
              <a:buAutoNum type="romanUcPeriod"/>
            </a:pPr>
            <a:r>
              <a:rPr lang="nb-NO" sz="2000" dirty="0" smtClean="0"/>
              <a:t>kommunikasjon = gjøre noe i sammen</a:t>
            </a:r>
          </a:p>
          <a:p>
            <a:pPr marL="571500" indent="-571500">
              <a:buFont typeface="+mj-lt"/>
              <a:buAutoNum type="romanUcPeriod"/>
            </a:pPr>
            <a:r>
              <a:rPr lang="nb-NO" sz="2000" dirty="0" smtClean="0"/>
              <a:t>Stille åpne spørsmål</a:t>
            </a:r>
          </a:p>
          <a:p>
            <a:pPr marL="571500" indent="-571500">
              <a:buFont typeface="+mj-lt"/>
              <a:buAutoNum type="romanUcPeriod"/>
            </a:pPr>
            <a:r>
              <a:rPr lang="nb-NO" sz="2000" dirty="0" smtClean="0"/>
              <a:t>Gi bruker rom til å snakke/bli hørt</a:t>
            </a:r>
          </a:p>
          <a:p>
            <a:pPr marL="571500" indent="-571500">
              <a:buFont typeface="+mj-lt"/>
              <a:buAutoNum type="romanUcPeriod"/>
            </a:pPr>
            <a:r>
              <a:rPr lang="nb-NO" sz="2000" dirty="0" smtClean="0"/>
              <a:t>Lytte/ikke nødvendigvis gi svar</a:t>
            </a:r>
          </a:p>
          <a:p>
            <a:r>
              <a:rPr lang="nb-NO" dirty="0" smtClean="0">
                <a:solidFill>
                  <a:srgbClr val="FF0000"/>
                </a:solidFill>
              </a:rPr>
              <a:t>Personer med kognitiv svikt;</a:t>
            </a:r>
          </a:p>
          <a:p>
            <a:pPr marL="571500" indent="-571500">
              <a:buFont typeface="+mj-lt"/>
              <a:buAutoNum type="romanUcPeriod"/>
            </a:pPr>
            <a:r>
              <a:rPr lang="nb-NO" sz="2000" dirty="0" smtClean="0"/>
              <a:t>Demens betyr ute av sitt sinn. Anatomiske forandringer i hjernen</a:t>
            </a:r>
          </a:p>
          <a:p>
            <a:pPr marL="571500" indent="-571500">
              <a:buFont typeface="+mj-lt"/>
              <a:buAutoNum type="romanUcPeriod"/>
            </a:pPr>
            <a:r>
              <a:rPr lang="nb-NO" sz="2000" dirty="0" smtClean="0"/>
              <a:t>Symptomer; hukommelsessvikt, problemer med daglige gjøremål, svikt i </a:t>
            </a:r>
            <a:r>
              <a:rPr lang="nb-NO" sz="2000" dirty="0" err="1" smtClean="0"/>
              <a:t>planlegggingsevne</a:t>
            </a:r>
            <a:r>
              <a:rPr lang="nb-NO" sz="2000" dirty="0" smtClean="0"/>
              <a:t>, redusert orienteringsevne, personlighetsendring og passivitet.</a:t>
            </a:r>
          </a:p>
          <a:p>
            <a:pPr marL="571500" indent="-571500">
              <a:buFont typeface="+mj-lt"/>
              <a:buAutoNum type="romanUcPeriod"/>
            </a:pPr>
            <a:endParaRPr lang="nb-NO" dirty="0" smtClean="0"/>
          </a:p>
          <a:p>
            <a:pPr marL="571500" indent="-571500">
              <a:buFont typeface="+mj-lt"/>
              <a:buAutoNum type="romanUcPeriod"/>
            </a:pPr>
            <a:endParaRPr lang="nb-NO" dirty="0"/>
          </a:p>
        </p:txBody>
      </p:sp>
      <p:pic>
        <p:nvPicPr>
          <p:cNvPr id="4" name="Bild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extLst>
      <p:ext uri="{BB962C8B-B14F-4D97-AF65-F5344CB8AC3E}">
        <p14:creationId xmlns:p14="http://schemas.microsoft.com/office/powerpoint/2010/main" val="305300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23837" y="477838"/>
            <a:ext cx="8229600" cy="1143000"/>
          </a:xfrm>
        </p:spPr>
        <p:txBody>
          <a:bodyPr>
            <a:normAutofit/>
          </a:bodyPr>
          <a:lstStyle/>
          <a:p>
            <a:pPr algn="l"/>
            <a:r>
              <a:rPr lang="nb-NO" sz="4000" dirty="0" smtClean="0"/>
              <a:t>Rollen som frivillig</a:t>
            </a:r>
            <a:endParaRPr lang="nb-NO" sz="4000" dirty="0"/>
          </a:p>
        </p:txBody>
      </p:sp>
      <p:sp>
        <p:nvSpPr>
          <p:cNvPr id="3" name="Plassholder for innhold 2"/>
          <p:cNvSpPr>
            <a:spLocks noGrp="1"/>
          </p:cNvSpPr>
          <p:nvPr>
            <p:ph idx="1"/>
          </p:nvPr>
        </p:nvSpPr>
        <p:spPr>
          <a:xfrm>
            <a:off x="457200" y="1772816"/>
            <a:ext cx="8229600" cy="4353347"/>
          </a:xfrm>
        </p:spPr>
        <p:txBody>
          <a:bodyPr>
            <a:normAutofit fontScale="85000" lnSpcReduction="10000"/>
          </a:bodyPr>
          <a:lstStyle/>
          <a:p>
            <a:endParaRPr lang="nb-NO" dirty="0"/>
          </a:p>
          <a:p>
            <a:pPr marL="0" indent="0">
              <a:lnSpc>
                <a:spcPct val="150000"/>
              </a:lnSpc>
              <a:buNone/>
            </a:pPr>
            <a:r>
              <a:rPr lang="nb-NO" i="1" dirty="0" smtClean="0"/>
              <a:t>«</a:t>
            </a:r>
            <a:r>
              <a:rPr lang="nb-NO" i="1" dirty="0"/>
              <a:t>Frivillighet har ikke bare en positiv effekt på samfunnet, mennesker som arbeider som frivillig er lykkeligere en andre. Sosiale relasjoner er viktig for lykke. Forskning viser at frivillig arbeid bidrar til lykke på flere måter blant annet ved at det gir mer sosial kontakt</a:t>
            </a:r>
            <a:r>
              <a:rPr lang="nb-NO" i="1" dirty="0" smtClean="0"/>
              <a:t>»</a:t>
            </a:r>
          </a:p>
          <a:p>
            <a:pPr marL="0" indent="0" algn="r">
              <a:lnSpc>
                <a:spcPct val="150000"/>
              </a:lnSpc>
              <a:buNone/>
            </a:pPr>
            <a:r>
              <a:rPr lang="nb-NO" sz="2800" i="1" dirty="0" smtClean="0"/>
              <a:t> </a:t>
            </a:r>
            <a:r>
              <a:rPr lang="nb-NO" sz="2800" dirty="0"/>
              <a:t>(Senter for internasjonalisering av utdanning 2011). </a:t>
            </a:r>
            <a:endParaRPr lang="nb-NO" sz="2800" dirty="0" smtClean="0"/>
          </a:p>
          <a:p>
            <a:endParaRPr lang="nb-NO" dirty="0"/>
          </a:p>
          <a:p>
            <a:endParaRPr lang="nb-NO" dirty="0"/>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87249" y="671726"/>
            <a:ext cx="8229600" cy="1143000"/>
          </a:xfrm>
        </p:spPr>
        <p:txBody>
          <a:bodyPr>
            <a:normAutofit/>
          </a:bodyPr>
          <a:lstStyle/>
          <a:p>
            <a:pPr algn="l"/>
            <a:r>
              <a:rPr lang="nb-NO" sz="4000" dirty="0" smtClean="0"/>
              <a:t>Rollen som frivillig</a:t>
            </a:r>
            <a:endParaRPr lang="nb-NO" sz="4000" dirty="0"/>
          </a:p>
        </p:txBody>
      </p:sp>
      <p:sp>
        <p:nvSpPr>
          <p:cNvPr id="3" name="Plassholder for innhold 2"/>
          <p:cNvSpPr>
            <a:spLocks noGrp="1"/>
          </p:cNvSpPr>
          <p:nvPr>
            <p:ph idx="1"/>
          </p:nvPr>
        </p:nvSpPr>
        <p:spPr>
          <a:xfrm>
            <a:off x="457200" y="2297539"/>
            <a:ext cx="8229600" cy="3828624"/>
          </a:xfrm>
        </p:spPr>
        <p:txBody>
          <a:bodyPr/>
          <a:lstStyle/>
          <a:p>
            <a:r>
              <a:rPr lang="nb-NO" dirty="0" smtClean="0"/>
              <a:t>Ikke pårørende – ikke helsefagarbeider,</a:t>
            </a:r>
          </a:p>
          <a:p>
            <a:pPr>
              <a:buNone/>
            </a:pPr>
            <a:r>
              <a:rPr lang="nb-NO" dirty="0"/>
              <a:t> </a:t>
            </a:r>
            <a:r>
              <a:rPr lang="nb-NO" dirty="0" smtClean="0"/>
              <a:t>   men en viktig del av det tverrfaglige teamet</a:t>
            </a:r>
          </a:p>
          <a:p>
            <a:r>
              <a:rPr lang="nb-NO" dirty="0" smtClean="0"/>
              <a:t>Supplement til det offentlige</a:t>
            </a:r>
          </a:p>
          <a:p>
            <a:r>
              <a:rPr lang="nb-NO" dirty="0" smtClean="0"/>
              <a:t>Støtte til pasientene</a:t>
            </a:r>
          </a:p>
          <a:p>
            <a:r>
              <a:rPr lang="nb-NO" dirty="0" smtClean="0"/>
              <a:t>Avlaste pårørende</a:t>
            </a:r>
            <a:endParaRPr lang="nb-NO" dirty="0"/>
          </a:p>
        </p:txBody>
      </p:sp>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9939"/>
            <a:ext cx="1700808" cy="170080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391</TotalTime>
  <Words>669</Words>
  <Application>Microsoft Office PowerPoint</Application>
  <PresentationFormat>Skjermfremvisning (4:3)</PresentationFormat>
  <Paragraphs>106</Paragraphs>
  <Slides>16</Slides>
  <Notes>6</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16</vt:i4>
      </vt:variant>
    </vt:vector>
  </HeadingPairs>
  <TitlesOfParts>
    <vt:vector size="21" baseType="lpstr">
      <vt:lpstr>Arial</vt:lpstr>
      <vt:lpstr>Calibri</vt:lpstr>
      <vt:lpstr>Courier New</vt:lpstr>
      <vt:lpstr>Wingdings</vt:lpstr>
      <vt:lpstr>Office-tema</vt:lpstr>
      <vt:lpstr>Måltidsvenn         </vt:lpstr>
      <vt:lpstr>Presentasjon</vt:lpstr>
      <vt:lpstr>Prosjekt  Måltidsvenn</vt:lpstr>
      <vt:lpstr>Prosjekt måltidsvenn</vt:lpstr>
      <vt:lpstr>Måltid</vt:lpstr>
      <vt:lpstr>«Et måltid»</vt:lpstr>
      <vt:lpstr>Sentrale begreper:</vt:lpstr>
      <vt:lpstr>Rollen som frivillig</vt:lpstr>
      <vt:lpstr>Rollen som frivillig</vt:lpstr>
      <vt:lpstr>Hva kreves for å være frivillige?</vt:lpstr>
      <vt:lpstr>PowerPoint-presentasjon</vt:lpstr>
      <vt:lpstr>Hva er viktig i rollen som frivillig?</vt:lpstr>
      <vt:lpstr>Taushetsløfte</vt:lpstr>
      <vt:lpstr>Våre forventniner</vt:lpstr>
      <vt:lpstr>Oppfølging </vt:lpstr>
      <vt:lpstr>Nykirkebygdekvinnelag;  --&gt; deres rolle som frivillig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Horten 28.08.2017</dc:title>
  <dc:creator>Bruker</dc:creator>
  <cp:lastModifiedBy>Anita Nilo</cp:lastModifiedBy>
  <cp:revision>40</cp:revision>
  <cp:lastPrinted>2017-08-16T06:54:43Z</cp:lastPrinted>
  <dcterms:created xsi:type="dcterms:W3CDTF">2017-08-13T08:20:08Z</dcterms:created>
  <dcterms:modified xsi:type="dcterms:W3CDTF">2018-05-22T11:45:18Z</dcterms:modified>
</cp:coreProperties>
</file>