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omments/modernComment_15C_9868ECF1.xml" ContentType="application/vnd.ms-powerpoint.comment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6"/>
  </p:notesMasterIdLst>
  <p:sldIdLst>
    <p:sldId id="256" r:id="rId5"/>
    <p:sldId id="335" r:id="rId6"/>
    <p:sldId id="289" r:id="rId7"/>
    <p:sldId id="312" r:id="rId8"/>
    <p:sldId id="318" r:id="rId9"/>
    <p:sldId id="281" r:id="rId10"/>
    <p:sldId id="285" r:id="rId11"/>
    <p:sldId id="286" r:id="rId12"/>
    <p:sldId id="307" r:id="rId13"/>
    <p:sldId id="321" r:id="rId14"/>
    <p:sldId id="330" r:id="rId15"/>
    <p:sldId id="302" r:id="rId16"/>
    <p:sldId id="317" r:id="rId17"/>
    <p:sldId id="322" r:id="rId18"/>
    <p:sldId id="325" r:id="rId19"/>
    <p:sldId id="327" r:id="rId20"/>
    <p:sldId id="295" r:id="rId21"/>
    <p:sldId id="331" r:id="rId22"/>
    <p:sldId id="288" r:id="rId23"/>
    <p:sldId id="316" r:id="rId24"/>
    <p:sldId id="306" r:id="rId25"/>
    <p:sldId id="337" r:id="rId26"/>
    <p:sldId id="292" r:id="rId27"/>
    <p:sldId id="338" r:id="rId28"/>
    <p:sldId id="332" r:id="rId29"/>
    <p:sldId id="339" r:id="rId30"/>
    <p:sldId id="324" r:id="rId31"/>
    <p:sldId id="290" r:id="rId32"/>
    <p:sldId id="308" r:id="rId33"/>
    <p:sldId id="328" r:id="rId34"/>
    <p:sldId id="297" r:id="rId35"/>
    <p:sldId id="363" r:id="rId36"/>
    <p:sldId id="329" r:id="rId37"/>
    <p:sldId id="300" r:id="rId38"/>
    <p:sldId id="344" r:id="rId39"/>
    <p:sldId id="311" r:id="rId40"/>
    <p:sldId id="314" r:id="rId41"/>
    <p:sldId id="305" r:id="rId42"/>
    <p:sldId id="342" r:id="rId43"/>
    <p:sldId id="347" r:id="rId44"/>
    <p:sldId id="348" r:id="rId45"/>
    <p:sldId id="349" r:id="rId46"/>
    <p:sldId id="350" r:id="rId47"/>
    <p:sldId id="351" r:id="rId48"/>
    <p:sldId id="352" r:id="rId49"/>
    <p:sldId id="353" r:id="rId50"/>
    <p:sldId id="354" r:id="rId51"/>
    <p:sldId id="355" r:id="rId52"/>
    <p:sldId id="356" r:id="rId53"/>
    <p:sldId id="357" r:id="rId54"/>
    <p:sldId id="358" r:id="rId55"/>
    <p:sldId id="359" r:id="rId56"/>
    <p:sldId id="360" r:id="rId57"/>
    <p:sldId id="361" r:id="rId58"/>
    <p:sldId id="362" r:id="rId59"/>
    <p:sldId id="345" r:id="rId60"/>
    <p:sldId id="346" r:id="rId61"/>
    <p:sldId id="364" r:id="rId62"/>
    <p:sldId id="267" r:id="rId63"/>
    <p:sldId id="268" r:id="rId64"/>
    <p:sldId id="262" r:id="rId6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BD2C9040-0167-4435-8CBD-12B41D0BE23E}">
          <p14:sldIdLst>
            <p14:sldId id="256"/>
            <p14:sldId id="335"/>
          </p14:sldIdLst>
        </p14:section>
        <p14:section name="Case om Kari" id="{A8DE9EBC-3914-42DE-8FEA-C967AFAA64EF}">
          <p14:sldIdLst>
            <p14:sldId id="289"/>
          </p14:sldIdLst>
        </p14:section>
        <p14:section name="Helsehjelp og helsepersonell" id="{CC64AC3F-5CB2-4430-B4B7-C8BDA98ED33C}">
          <p14:sldIdLst>
            <p14:sldId id="312"/>
            <p14:sldId id="318"/>
            <p14:sldId id="281"/>
            <p14:sldId id="285"/>
            <p14:sldId id="286"/>
          </p14:sldIdLst>
        </p14:section>
        <p14:section name="Motstand mot helsehjelp" id="{1CF13B0E-16EE-493C-971A-D888E47C90DB}">
          <p14:sldIdLst>
            <p14:sldId id="307"/>
            <p14:sldId id="321"/>
            <p14:sldId id="330"/>
          </p14:sldIdLst>
        </p14:section>
        <p14:section name="Tillitsskapende tiltak" id="{F5482E46-9EB4-45F8-9353-40C7E95E00C6}">
          <p14:sldIdLst>
            <p14:sldId id="302"/>
            <p14:sldId id="317"/>
            <p14:sldId id="322"/>
            <p14:sldId id="325"/>
            <p14:sldId id="327"/>
            <p14:sldId id="295"/>
            <p14:sldId id="331"/>
          </p14:sldIdLst>
        </p14:section>
        <p14:section name="Beslutningskompetanse" id="{9B5F48AD-4F6C-4E75-A7B4-CD8A011EB0EA}">
          <p14:sldIdLst>
            <p14:sldId id="288"/>
            <p14:sldId id="316"/>
            <p14:sldId id="306"/>
            <p14:sldId id="337"/>
            <p14:sldId id="292"/>
            <p14:sldId id="338"/>
            <p14:sldId id="332"/>
            <p14:sldId id="339"/>
          </p14:sldIdLst>
        </p14:section>
        <p14:section name="Når kan tvang brukes" id="{109E22F3-9F31-4C91-869E-F2F6F2F9B182}">
          <p14:sldIdLst>
            <p14:sldId id="324"/>
            <p14:sldId id="290"/>
            <p14:sldId id="308"/>
            <p14:sldId id="328"/>
            <p14:sldId id="297"/>
            <p14:sldId id="363"/>
            <p14:sldId id="329"/>
            <p14:sldId id="300"/>
            <p14:sldId id="344"/>
          </p14:sldIdLst>
        </p14:section>
        <p14:section name="Andre lovverk" id="{EA0D771C-3A72-482C-9EA0-C3F609BFB464}">
          <p14:sldIdLst>
            <p14:sldId id="311"/>
          </p14:sldIdLst>
        </p14:section>
        <p14:section name="Avslutning" id="{1030FD00-40DB-4158-B8A8-550D1FD1FF30}">
          <p14:sldIdLst>
            <p14:sldId id="314"/>
          </p14:sldIdLst>
        </p14:section>
        <p14:section name="Idébank" id="{CDF3B9A6-FD0D-486A-B87C-9B3C36C44F2D}">
          <p14:sldIdLst>
            <p14:sldId id="305"/>
            <p14:sldId id="342"/>
          </p14:sldIdLst>
        </p14:section>
        <p14:section name="Caser tilpasset til rus og psykisk helse" id="{DFFA1643-3BE0-47D0-A008-D9034DD4F529}">
          <p14:sldIdLst>
            <p14:sldId id="347"/>
            <p14:sldId id="348"/>
            <p14:sldId id="349"/>
            <p14:sldId id="350"/>
            <p14:sldId id="351"/>
            <p14:sldId id="352"/>
            <p14:sldId id="353"/>
            <p14:sldId id="354"/>
          </p14:sldIdLst>
        </p14:section>
        <p14:section name="Caser i tjenesten til mennesker med utviklingshemming" id="{E56F3F53-A254-4621-AB2F-1E85D0829684}">
          <p14:sldIdLst>
            <p14:sldId id="355"/>
            <p14:sldId id="356"/>
            <p14:sldId id="357"/>
            <p14:sldId id="358"/>
            <p14:sldId id="359"/>
            <p14:sldId id="360"/>
            <p14:sldId id="361"/>
            <p14:sldId id="362"/>
          </p14:sldIdLst>
        </p14:section>
        <p14:section name="Kildehenvisning" id="{15A0CC87-A7A9-4598-82F0-2BF8E80AF4B0}">
          <p14:sldIdLst>
            <p14:sldId id="345"/>
            <p14:sldId id="346"/>
            <p14:sldId id="364"/>
          </p14:sldIdLst>
        </p14:section>
        <p14:section name="Diverse" id="{E1161404-17C0-45DA-A577-AFF2A2A14401}">
          <p14:sldIdLst>
            <p14:sldId id="267"/>
            <p14:sldId id="268"/>
            <p14:sldId id="262"/>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4F990A-5D74-E54F-ECE1-4A7B3D802DE9}" name="Ida Eide Johansen" initials="IJ" userId="S::ida.eide.johansen@sandefjord.kommune.no::dd901395-ad17-44c5-9024-5a228a518151" providerId="AD"/>
  <p188:author id="{0F2D222D-DC98-8371-11E3-5C7F633E7A38}" name="Maria Haukom Rossland" initials="MR" userId="S::Maria.Haukom.Rossland@sandefjord.kommune.no::a9205bbf-e536-4124-8d47-9635f733341e" providerId="AD"/>
  <p188:author id="{7F860274-93C8-03A8-3BF7-70DFFE0942AC}" name="Ida Eide Johansen" initials="IJ" userId="S::Ida.Eide.Johansen@sandefjord.kommune.no::dd901395-ad17-44c5-9024-5a228a518151" providerId="AD"/>
  <p188:author id="{E561EA74-297C-F0B2-84D2-C208BC4E996A}" name="Hege Skaane" initials="HS" userId="S::hege.skaane_holmestrand.kommune.no#ext#@sandefjord365.onmicrosoft.com::611f1581-3c71-475f-be11-d03d9d8c3619" providerId="AD"/>
  <p188:author id="{C102118B-DF8B-F0F0-3B7E-847B5D840043}" name="Trine-Lise Nørstad Inglés" initials="TI" userId="S::trine.lise.norstad.ingles_larvik.kommune.no#ext#@sandefjord365.onmicrosoft.com::89a991ea-83ff-48f2-996f-527641be65ab" providerId="AD"/>
  <p188:author id="{E70015A8-F80A-3EAA-6949-E1275D9E15AA}" name="Pernille-Ingeborg Tiber-Olsen" initials="PT" userId="S::pernille.tiber-olsen_horten.kommune.no#ext#@sandefjord365.onmicrosoft.com::ad04db10-d0f1-40af-b4e6-5fb25498abfd" providerId="AD"/>
  <p188:author id="{05AB5EC6-8B78-6711-8E57-F5C41934A4FD}" name="Kariann Fredriksen" initials="KF" userId="S::kariann.fredriksen_faerder.kommune.no#ext#@sandefjord365.onmicrosoft.com::f47b6174-a17c-43d1-a85e-54c9a8923671" providerId="AD"/>
  <p188:author id="{6F7EE3D3-E640-AFDA-5276-CDC0323467D8}" name="Marthe Dalen" initials="MD" userId="S::Marthe.Dalen@sandefjord.kommune.no::870fc29c-f5e1-4a3d-87a8-fcdf6a11a5b8" providerId="AD"/>
  <p188:author id="{F0B690FA-762B-D665-AC47-78BDA6DE3A73}" name="Maria Haukom Rossland" initials="MR" userId="S::maria.haukom.rossland@sandefjord.kommune.no::a9205bbf-e536-4124-8d47-9635f733341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93C"/>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2" y="6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omments/modernComment_15C_9868ECF1.xml><?xml version="1.0" encoding="utf-8"?>
<p188:cmLst xmlns:a="http://schemas.openxmlformats.org/drawingml/2006/main" xmlns:r="http://schemas.openxmlformats.org/officeDocument/2006/relationships" xmlns:p188="http://schemas.microsoft.com/office/powerpoint/2018/8/main">
  <p188:cm id="{69403C08-6AFB-4DF0-B854-026FAA118761}" authorId="{6F7EE3D3-E640-AFDA-5276-CDC0323467D8}" created="2026-08-19T18:52:12.852">
    <pc:sldMkLst xmlns:pc="http://schemas.microsoft.com/office/powerpoint/2013/main/command">
      <pc:docMk/>
      <pc:sldMk cId="2557013233" sldId="348"/>
    </pc:sldMkLst>
    <p188:txBody>
      <a:bodyPr/>
      <a:lstStyle/>
      <a:p>
        <a:r>
          <a:rPr lang="nb-NO"/>
          <a:t>Står to ganger </a:t>
        </a:r>
      </a:p>
    </p188:txBody>
  </p188:cm>
</p188:cmLst>
</file>

<file path=ppt/diagrams/_rels/data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4" Type="http://schemas.openxmlformats.org/officeDocument/2006/relationships/image" Target="../media/image35.svg"/></Relationships>
</file>

<file path=ppt/diagrams/_rels/data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4" Type="http://schemas.openxmlformats.org/officeDocument/2006/relationships/image" Target="../media/image35.svg"/></Relationships>
</file>

<file path=ppt/diagrams/_rels/data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4" Type="http://schemas.openxmlformats.org/officeDocument/2006/relationships/image" Target="../media/image3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4" Type="http://schemas.openxmlformats.org/officeDocument/2006/relationships/image" Target="../media/image3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4" Type="http://schemas.openxmlformats.org/officeDocument/2006/relationships/image" Target="../media/image35.svg"/></Relationships>
</file>

<file path=ppt/diagrams/_rels/drawing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AD8945-5C5E-43D4-B9B1-3E3737BF49BE}" type="doc">
      <dgm:prSet loTypeId="urn:microsoft.com/office/officeart/2005/8/layout/chevron1" loCatId="process" qsTypeId="urn:microsoft.com/office/officeart/2005/8/quickstyle/simple1#2" qsCatId="simple" csTypeId="urn:microsoft.com/office/officeart/2005/8/colors/accent1_2#1" csCatId="accent1" phldr="1"/>
      <dgm:spPr/>
    </dgm:pt>
    <dgm:pt modelId="{FCBABC5D-FEDD-4BA5-8476-4114F0D1AAC5}">
      <dgm:prSet phldrT="[Text]" phldr="0"/>
      <dgm:spPr/>
      <dgm:t>
        <a:bodyPr/>
        <a:lstStyle/>
        <a:p>
          <a:r>
            <a:rPr lang="nb-NO" noProof="0">
              <a:latin typeface="Aptos Display" panose="02110004020202020204"/>
            </a:rPr>
            <a:t>F</a:t>
          </a:r>
          <a:endParaRPr lang="nb-NO" noProof="0"/>
        </a:p>
      </dgm:t>
    </dgm:pt>
    <dgm:pt modelId="{E8E4B9F5-A2ED-452C-B2E6-4DE565131D05}" type="parTrans" cxnId="{D7ADA5A2-BD94-425C-BE1E-299F8F38DE59}">
      <dgm:prSet/>
      <dgm:spPr/>
      <dgm:t>
        <a:bodyPr/>
        <a:lstStyle/>
        <a:p>
          <a:endParaRPr lang="nb-NO"/>
        </a:p>
      </dgm:t>
    </dgm:pt>
    <dgm:pt modelId="{28F9B07C-F754-4613-AD43-F455B8CC86C1}" type="sibTrans" cxnId="{D7ADA5A2-BD94-425C-BE1E-299F8F38DE59}">
      <dgm:prSet/>
      <dgm:spPr/>
      <dgm:t>
        <a:bodyPr/>
        <a:lstStyle/>
        <a:p>
          <a:endParaRPr lang="nb-NO"/>
        </a:p>
      </dgm:t>
    </dgm:pt>
    <dgm:pt modelId="{537DA886-28F4-43BC-AC55-E9C3F8FC8BF6}">
      <dgm:prSet phldrT="[Text]" phldr="0"/>
      <dgm:spPr/>
      <dgm:t>
        <a:bodyPr/>
        <a:lstStyle/>
        <a:p>
          <a:r>
            <a:rPr lang="nb-NO" noProof="0">
              <a:latin typeface="Aptos Display" panose="02110004020202020204"/>
            </a:rPr>
            <a:t>A</a:t>
          </a:r>
          <a:endParaRPr lang="nb-NO" noProof="0"/>
        </a:p>
      </dgm:t>
    </dgm:pt>
    <dgm:pt modelId="{F40D7DEB-E6F0-4E77-A629-60ED65D87C6D}" type="parTrans" cxnId="{9D5A0D75-0F12-4C18-B98B-5F0437F1912A}">
      <dgm:prSet/>
      <dgm:spPr/>
      <dgm:t>
        <a:bodyPr/>
        <a:lstStyle/>
        <a:p>
          <a:endParaRPr lang="nb-NO"/>
        </a:p>
      </dgm:t>
    </dgm:pt>
    <dgm:pt modelId="{6DBA0F38-EA82-42E1-B0C2-8BF896A95A35}" type="sibTrans" cxnId="{9D5A0D75-0F12-4C18-B98B-5F0437F1912A}">
      <dgm:prSet/>
      <dgm:spPr/>
      <dgm:t>
        <a:bodyPr/>
        <a:lstStyle/>
        <a:p>
          <a:endParaRPr lang="nb-NO"/>
        </a:p>
      </dgm:t>
    </dgm:pt>
    <dgm:pt modelId="{0D15F665-90FB-4C59-A1EA-2507E5028329}">
      <dgm:prSet phldrT="[Text]" phldr="0"/>
      <dgm:spPr/>
      <dgm:t>
        <a:bodyPr/>
        <a:lstStyle/>
        <a:p>
          <a:r>
            <a:rPr lang="nb-NO" noProof="0">
              <a:latin typeface="Aptos Display" panose="02110004020202020204"/>
            </a:rPr>
            <a:t>V</a:t>
          </a:r>
          <a:endParaRPr lang="nb-NO" noProof="0"/>
        </a:p>
      </dgm:t>
    </dgm:pt>
    <dgm:pt modelId="{E8A5A393-4B28-44E1-8BEC-F2504080BFF1}" type="parTrans" cxnId="{D6D847E4-4170-4119-80F3-31E82846974F}">
      <dgm:prSet/>
      <dgm:spPr/>
      <dgm:t>
        <a:bodyPr/>
        <a:lstStyle/>
        <a:p>
          <a:endParaRPr lang="nb-NO"/>
        </a:p>
      </dgm:t>
    </dgm:pt>
    <dgm:pt modelId="{91A90A5F-3829-4856-B9CF-727560E84C50}" type="sibTrans" cxnId="{D6D847E4-4170-4119-80F3-31E82846974F}">
      <dgm:prSet/>
      <dgm:spPr/>
      <dgm:t>
        <a:bodyPr/>
        <a:lstStyle/>
        <a:p>
          <a:endParaRPr lang="nb-NO"/>
        </a:p>
      </dgm:t>
    </dgm:pt>
    <dgm:pt modelId="{16289D64-2D25-49C1-BF3E-93327DB6EF23}">
      <dgm:prSet phldr="0"/>
      <dgm:spPr/>
      <dgm:t>
        <a:bodyPr/>
        <a:lstStyle/>
        <a:p>
          <a:pPr rtl="0"/>
          <a:r>
            <a:rPr lang="nb-NO" noProof="0">
              <a:latin typeface="Aptos Display" panose="02110004020202020204"/>
            </a:rPr>
            <a:t>R</a:t>
          </a:r>
        </a:p>
      </dgm:t>
    </dgm:pt>
    <dgm:pt modelId="{4A7D71DB-1952-4883-9187-6ABF0058DABD}" type="parTrans" cxnId="{7210DC1E-5031-4EA8-893F-0EFD1C1D9BEC}">
      <dgm:prSet/>
      <dgm:spPr/>
      <dgm:t>
        <a:bodyPr/>
        <a:lstStyle/>
        <a:p>
          <a:endParaRPr lang="nb-NO"/>
        </a:p>
      </dgm:t>
    </dgm:pt>
    <dgm:pt modelId="{B47A281F-F629-4FCC-B047-5B3E44B91C00}" type="sibTrans" cxnId="{7210DC1E-5031-4EA8-893F-0EFD1C1D9BEC}">
      <dgm:prSet/>
      <dgm:spPr/>
      <dgm:t>
        <a:bodyPr/>
        <a:lstStyle/>
        <a:p>
          <a:endParaRPr lang="nb-NO"/>
        </a:p>
      </dgm:t>
    </dgm:pt>
    <dgm:pt modelId="{36AFF62B-2325-458B-AA49-BE03ED586894}" type="pres">
      <dgm:prSet presAssocID="{84AD8945-5C5E-43D4-B9B1-3E3737BF49BE}" presName="Name0" presStyleCnt="0">
        <dgm:presLayoutVars>
          <dgm:dir/>
          <dgm:animLvl val="lvl"/>
          <dgm:resizeHandles val="exact"/>
        </dgm:presLayoutVars>
      </dgm:prSet>
      <dgm:spPr/>
    </dgm:pt>
    <dgm:pt modelId="{4AB493DF-202A-493B-9609-528B4E0E60B9}" type="pres">
      <dgm:prSet presAssocID="{FCBABC5D-FEDD-4BA5-8476-4114F0D1AAC5}" presName="parTxOnly" presStyleLbl="node1" presStyleIdx="0" presStyleCnt="4" custLinFactNeighborY="0">
        <dgm:presLayoutVars>
          <dgm:chMax val="0"/>
          <dgm:chPref val="0"/>
          <dgm:bulletEnabled val="1"/>
        </dgm:presLayoutVars>
      </dgm:prSet>
      <dgm:spPr/>
    </dgm:pt>
    <dgm:pt modelId="{3EDA4A30-8150-40DD-9CF8-D1C4D035A6BA}" type="pres">
      <dgm:prSet presAssocID="{28F9B07C-F754-4613-AD43-F455B8CC86C1}" presName="parTxOnlySpace" presStyleCnt="0"/>
      <dgm:spPr/>
    </dgm:pt>
    <dgm:pt modelId="{F277901F-06F4-42B4-929C-7143F66D2FFB}" type="pres">
      <dgm:prSet presAssocID="{537DA886-28F4-43BC-AC55-E9C3F8FC8BF6}" presName="parTxOnly" presStyleLbl="node1" presStyleIdx="1" presStyleCnt="4" custLinFactNeighborY="2">
        <dgm:presLayoutVars>
          <dgm:chMax val="0"/>
          <dgm:chPref val="0"/>
          <dgm:bulletEnabled val="1"/>
        </dgm:presLayoutVars>
      </dgm:prSet>
      <dgm:spPr/>
    </dgm:pt>
    <dgm:pt modelId="{AAD4A6F5-C676-483B-95A0-BD81698A2B7C}" type="pres">
      <dgm:prSet presAssocID="{6DBA0F38-EA82-42E1-B0C2-8BF896A95A35}" presName="parTxOnlySpace" presStyleCnt="0"/>
      <dgm:spPr/>
    </dgm:pt>
    <dgm:pt modelId="{3A151F8E-DCF5-493B-B4C0-16416106DD3C}" type="pres">
      <dgm:prSet presAssocID="{16289D64-2D25-49C1-BF3E-93327DB6EF23}" presName="parTxOnly" presStyleLbl="node1" presStyleIdx="2" presStyleCnt="4">
        <dgm:presLayoutVars>
          <dgm:chMax val="0"/>
          <dgm:chPref val="0"/>
          <dgm:bulletEnabled val="1"/>
        </dgm:presLayoutVars>
      </dgm:prSet>
      <dgm:spPr/>
    </dgm:pt>
    <dgm:pt modelId="{9D2D6D51-0F99-498E-BE87-C5E58C28111D}" type="pres">
      <dgm:prSet presAssocID="{B47A281F-F629-4FCC-B047-5B3E44B91C00}" presName="parTxOnlySpace" presStyleCnt="0"/>
      <dgm:spPr/>
    </dgm:pt>
    <dgm:pt modelId="{60D81DD9-C092-4BE2-A969-C5F6614E1AE8}" type="pres">
      <dgm:prSet presAssocID="{0D15F665-90FB-4C59-A1EA-2507E5028329}" presName="parTxOnly" presStyleLbl="node1" presStyleIdx="3" presStyleCnt="4">
        <dgm:presLayoutVars>
          <dgm:chMax val="0"/>
          <dgm:chPref val="0"/>
          <dgm:bulletEnabled val="1"/>
        </dgm:presLayoutVars>
      </dgm:prSet>
      <dgm:spPr/>
    </dgm:pt>
  </dgm:ptLst>
  <dgm:cxnLst>
    <dgm:cxn modelId="{2817DA14-6FA1-40DE-B558-850681AD38E5}" type="presOf" srcId="{0D15F665-90FB-4C59-A1EA-2507E5028329}" destId="{60D81DD9-C092-4BE2-A969-C5F6614E1AE8}" srcOrd="0" destOrd="0" presId="urn:microsoft.com/office/officeart/2005/8/layout/chevron1"/>
    <dgm:cxn modelId="{7210DC1E-5031-4EA8-893F-0EFD1C1D9BEC}" srcId="{84AD8945-5C5E-43D4-B9B1-3E3737BF49BE}" destId="{16289D64-2D25-49C1-BF3E-93327DB6EF23}" srcOrd="2" destOrd="0" parTransId="{4A7D71DB-1952-4883-9187-6ABF0058DABD}" sibTransId="{B47A281F-F629-4FCC-B047-5B3E44B91C00}"/>
    <dgm:cxn modelId="{C955D223-611F-4472-B8B9-50A3F06BF9ED}" type="presOf" srcId="{84AD8945-5C5E-43D4-B9B1-3E3737BF49BE}" destId="{36AFF62B-2325-458B-AA49-BE03ED586894}" srcOrd="0" destOrd="0" presId="urn:microsoft.com/office/officeart/2005/8/layout/chevron1"/>
    <dgm:cxn modelId="{9D5A0D75-0F12-4C18-B98B-5F0437F1912A}" srcId="{84AD8945-5C5E-43D4-B9B1-3E3737BF49BE}" destId="{537DA886-28F4-43BC-AC55-E9C3F8FC8BF6}" srcOrd="1" destOrd="0" parTransId="{F40D7DEB-E6F0-4E77-A629-60ED65D87C6D}" sibTransId="{6DBA0F38-EA82-42E1-B0C2-8BF896A95A35}"/>
    <dgm:cxn modelId="{D7ADA5A2-BD94-425C-BE1E-299F8F38DE59}" srcId="{84AD8945-5C5E-43D4-B9B1-3E3737BF49BE}" destId="{FCBABC5D-FEDD-4BA5-8476-4114F0D1AAC5}" srcOrd="0" destOrd="0" parTransId="{E8E4B9F5-A2ED-452C-B2E6-4DE565131D05}" sibTransId="{28F9B07C-F754-4613-AD43-F455B8CC86C1}"/>
    <dgm:cxn modelId="{B4B637BB-65DE-48CC-B8DC-29A72DEF6363}" type="presOf" srcId="{FCBABC5D-FEDD-4BA5-8476-4114F0D1AAC5}" destId="{4AB493DF-202A-493B-9609-528B4E0E60B9}" srcOrd="0" destOrd="0" presId="urn:microsoft.com/office/officeart/2005/8/layout/chevron1"/>
    <dgm:cxn modelId="{C3F151D7-2080-49F5-B226-655325CE4532}" type="presOf" srcId="{16289D64-2D25-49C1-BF3E-93327DB6EF23}" destId="{3A151F8E-DCF5-493B-B4C0-16416106DD3C}" srcOrd="0" destOrd="0" presId="urn:microsoft.com/office/officeart/2005/8/layout/chevron1"/>
    <dgm:cxn modelId="{932388E2-3197-41FF-AAB6-A6561969360C}" type="presOf" srcId="{537DA886-28F4-43BC-AC55-E9C3F8FC8BF6}" destId="{F277901F-06F4-42B4-929C-7143F66D2FFB}" srcOrd="0" destOrd="0" presId="urn:microsoft.com/office/officeart/2005/8/layout/chevron1"/>
    <dgm:cxn modelId="{D6D847E4-4170-4119-80F3-31E82846974F}" srcId="{84AD8945-5C5E-43D4-B9B1-3E3737BF49BE}" destId="{0D15F665-90FB-4C59-A1EA-2507E5028329}" srcOrd="3" destOrd="0" parTransId="{E8A5A393-4B28-44E1-8BEC-F2504080BFF1}" sibTransId="{91A90A5F-3829-4856-B9CF-727560E84C50}"/>
    <dgm:cxn modelId="{EDDBAF92-6707-4776-BDAF-D0DD4AF5E1F7}" type="presParOf" srcId="{36AFF62B-2325-458B-AA49-BE03ED586894}" destId="{4AB493DF-202A-493B-9609-528B4E0E60B9}" srcOrd="0" destOrd="0" presId="urn:microsoft.com/office/officeart/2005/8/layout/chevron1"/>
    <dgm:cxn modelId="{3984144B-C3EF-45AF-8950-5843BFE19314}" type="presParOf" srcId="{36AFF62B-2325-458B-AA49-BE03ED586894}" destId="{3EDA4A30-8150-40DD-9CF8-D1C4D035A6BA}" srcOrd="1" destOrd="0" presId="urn:microsoft.com/office/officeart/2005/8/layout/chevron1"/>
    <dgm:cxn modelId="{5948952C-7F82-425E-98AB-FCB270B06E4D}" type="presParOf" srcId="{36AFF62B-2325-458B-AA49-BE03ED586894}" destId="{F277901F-06F4-42B4-929C-7143F66D2FFB}" srcOrd="2" destOrd="0" presId="urn:microsoft.com/office/officeart/2005/8/layout/chevron1"/>
    <dgm:cxn modelId="{D534FDF4-59A4-4C7E-A0C4-02EB639DE113}" type="presParOf" srcId="{36AFF62B-2325-458B-AA49-BE03ED586894}" destId="{AAD4A6F5-C676-483B-95A0-BD81698A2B7C}" srcOrd="3" destOrd="0" presId="urn:microsoft.com/office/officeart/2005/8/layout/chevron1"/>
    <dgm:cxn modelId="{98C18125-AD96-48FF-8875-CAB2EDC4C91A}" type="presParOf" srcId="{36AFF62B-2325-458B-AA49-BE03ED586894}" destId="{3A151F8E-DCF5-493B-B4C0-16416106DD3C}" srcOrd="4" destOrd="0" presId="urn:microsoft.com/office/officeart/2005/8/layout/chevron1"/>
    <dgm:cxn modelId="{4272B160-1C9A-40CB-923B-ABD4F14C3406}" type="presParOf" srcId="{36AFF62B-2325-458B-AA49-BE03ED586894}" destId="{9D2D6D51-0F99-498E-BE87-C5E58C28111D}" srcOrd="5" destOrd="0" presId="urn:microsoft.com/office/officeart/2005/8/layout/chevron1"/>
    <dgm:cxn modelId="{00ABC6E6-E479-42F8-9936-EAA1B9B152A1}" type="presParOf" srcId="{36AFF62B-2325-458B-AA49-BE03ED586894}" destId="{60D81DD9-C092-4BE2-A969-C5F6614E1AE8}"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AD8945-5C5E-43D4-B9B1-3E3737BF49BE}" type="doc">
      <dgm:prSet loTypeId="urn:microsoft.com/office/officeart/2005/8/layout/chevron1" loCatId="process" qsTypeId="urn:microsoft.com/office/officeart/2005/8/quickstyle/simple1#3" qsCatId="simple" csTypeId="urn:microsoft.com/office/officeart/2005/8/colors/accent1_2#2" csCatId="accent1" phldr="1"/>
      <dgm:spPr/>
    </dgm:pt>
    <dgm:pt modelId="{FCBABC5D-FEDD-4BA5-8476-4114F0D1AAC5}">
      <dgm:prSet phldrT="[Text]" phldr="0"/>
      <dgm:spPr/>
      <dgm:t>
        <a:bodyPr/>
        <a:lstStyle/>
        <a:p>
          <a:r>
            <a:rPr lang="nb-NO" noProof="0">
              <a:latin typeface="Aptos Display" panose="02110004020202020204"/>
            </a:rPr>
            <a:t>F</a:t>
          </a:r>
          <a:endParaRPr lang="nb-NO" noProof="0"/>
        </a:p>
      </dgm:t>
    </dgm:pt>
    <dgm:pt modelId="{E8E4B9F5-A2ED-452C-B2E6-4DE565131D05}" type="parTrans" cxnId="{D7ADA5A2-BD94-425C-BE1E-299F8F38DE59}">
      <dgm:prSet/>
      <dgm:spPr/>
      <dgm:t>
        <a:bodyPr/>
        <a:lstStyle/>
        <a:p>
          <a:endParaRPr lang="nb-NO"/>
        </a:p>
      </dgm:t>
    </dgm:pt>
    <dgm:pt modelId="{28F9B07C-F754-4613-AD43-F455B8CC86C1}" type="sibTrans" cxnId="{D7ADA5A2-BD94-425C-BE1E-299F8F38DE59}">
      <dgm:prSet/>
      <dgm:spPr/>
      <dgm:t>
        <a:bodyPr/>
        <a:lstStyle/>
        <a:p>
          <a:endParaRPr lang="nb-NO"/>
        </a:p>
      </dgm:t>
    </dgm:pt>
    <dgm:pt modelId="{537DA886-28F4-43BC-AC55-E9C3F8FC8BF6}">
      <dgm:prSet phldrT="[Text]" phldr="0"/>
      <dgm:spPr/>
      <dgm:t>
        <a:bodyPr/>
        <a:lstStyle/>
        <a:p>
          <a:r>
            <a:rPr lang="nb-NO" noProof="0">
              <a:latin typeface="Aptos Display" panose="02110004020202020204"/>
            </a:rPr>
            <a:t>A</a:t>
          </a:r>
          <a:endParaRPr lang="nb-NO" noProof="0"/>
        </a:p>
      </dgm:t>
    </dgm:pt>
    <dgm:pt modelId="{F40D7DEB-E6F0-4E77-A629-60ED65D87C6D}" type="parTrans" cxnId="{9D5A0D75-0F12-4C18-B98B-5F0437F1912A}">
      <dgm:prSet/>
      <dgm:spPr/>
      <dgm:t>
        <a:bodyPr/>
        <a:lstStyle/>
        <a:p>
          <a:endParaRPr lang="nb-NO"/>
        </a:p>
      </dgm:t>
    </dgm:pt>
    <dgm:pt modelId="{6DBA0F38-EA82-42E1-B0C2-8BF896A95A35}" type="sibTrans" cxnId="{9D5A0D75-0F12-4C18-B98B-5F0437F1912A}">
      <dgm:prSet/>
      <dgm:spPr/>
      <dgm:t>
        <a:bodyPr/>
        <a:lstStyle/>
        <a:p>
          <a:endParaRPr lang="nb-NO"/>
        </a:p>
      </dgm:t>
    </dgm:pt>
    <dgm:pt modelId="{0D15F665-90FB-4C59-A1EA-2507E5028329}">
      <dgm:prSet phldrT="[Text]" phldr="0"/>
      <dgm:spPr/>
      <dgm:t>
        <a:bodyPr/>
        <a:lstStyle/>
        <a:p>
          <a:r>
            <a:rPr lang="nb-NO" noProof="0">
              <a:latin typeface="Aptos Display" panose="02110004020202020204"/>
            </a:rPr>
            <a:t>V</a:t>
          </a:r>
          <a:endParaRPr lang="nb-NO" noProof="0"/>
        </a:p>
      </dgm:t>
    </dgm:pt>
    <dgm:pt modelId="{E8A5A393-4B28-44E1-8BEC-F2504080BFF1}" type="parTrans" cxnId="{D6D847E4-4170-4119-80F3-31E82846974F}">
      <dgm:prSet/>
      <dgm:spPr/>
      <dgm:t>
        <a:bodyPr/>
        <a:lstStyle/>
        <a:p>
          <a:endParaRPr lang="nb-NO"/>
        </a:p>
      </dgm:t>
    </dgm:pt>
    <dgm:pt modelId="{91A90A5F-3829-4856-B9CF-727560E84C50}" type="sibTrans" cxnId="{D6D847E4-4170-4119-80F3-31E82846974F}">
      <dgm:prSet/>
      <dgm:spPr/>
      <dgm:t>
        <a:bodyPr/>
        <a:lstStyle/>
        <a:p>
          <a:endParaRPr lang="nb-NO"/>
        </a:p>
      </dgm:t>
    </dgm:pt>
    <dgm:pt modelId="{16289D64-2D25-49C1-BF3E-93327DB6EF23}">
      <dgm:prSet phldr="0"/>
      <dgm:spPr/>
      <dgm:t>
        <a:bodyPr/>
        <a:lstStyle/>
        <a:p>
          <a:pPr rtl="0"/>
          <a:r>
            <a:rPr lang="nb-NO" noProof="0">
              <a:latin typeface="Aptos Display" panose="02110004020202020204"/>
            </a:rPr>
            <a:t>R</a:t>
          </a:r>
        </a:p>
      </dgm:t>
    </dgm:pt>
    <dgm:pt modelId="{4A7D71DB-1952-4883-9187-6ABF0058DABD}" type="parTrans" cxnId="{7210DC1E-5031-4EA8-893F-0EFD1C1D9BEC}">
      <dgm:prSet/>
      <dgm:spPr/>
      <dgm:t>
        <a:bodyPr/>
        <a:lstStyle/>
        <a:p>
          <a:endParaRPr lang="nb-NO"/>
        </a:p>
      </dgm:t>
    </dgm:pt>
    <dgm:pt modelId="{B47A281F-F629-4FCC-B047-5B3E44B91C00}" type="sibTrans" cxnId="{7210DC1E-5031-4EA8-893F-0EFD1C1D9BEC}">
      <dgm:prSet/>
      <dgm:spPr/>
      <dgm:t>
        <a:bodyPr/>
        <a:lstStyle/>
        <a:p>
          <a:endParaRPr lang="nb-NO"/>
        </a:p>
      </dgm:t>
    </dgm:pt>
    <dgm:pt modelId="{36AFF62B-2325-458B-AA49-BE03ED586894}" type="pres">
      <dgm:prSet presAssocID="{84AD8945-5C5E-43D4-B9B1-3E3737BF49BE}" presName="Name0" presStyleCnt="0">
        <dgm:presLayoutVars>
          <dgm:dir/>
          <dgm:animLvl val="lvl"/>
          <dgm:resizeHandles val="exact"/>
        </dgm:presLayoutVars>
      </dgm:prSet>
      <dgm:spPr/>
    </dgm:pt>
    <dgm:pt modelId="{4AB493DF-202A-493B-9609-528B4E0E60B9}" type="pres">
      <dgm:prSet presAssocID="{FCBABC5D-FEDD-4BA5-8476-4114F0D1AAC5}" presName="parTxOnly" presStyleLbl="node1" presStyleIdx="0" presStyleCnt="4" custLinFactNeighborY="0">
        <dgm:presLayoutVars>
          <dgm:chMax val="0"/>
          <dgm:chPref val="0"/>
          <dgm:bulletEnabled val="1"/>
        </dgm:presLayoutVars>
      </dgm:prSet>
      <dgm:spPr/>
    </dgm:pt>
    <dgm:pt modelId="{3EDA4A30-8150-40DD-9CF8-D1C4D035A6BA}" type="pres">
      <dgm:prSet presAssocID="{28F9B07C-F754-4613-AD43-F455B8CC86C1}" presName="parTxOnlySpace" presStyleCnt="0"/>
      <dgm:spPr/>
    </dgm:pt>
    <dgm:pt modelId="{F277901F-06F4-42B4-929C-7143F66D2FFB}" type="pres">
      <dgm:prSet presAssocID="{537DA886-28F4-43BC-AC55-E9C3F8FC8BF6}" presName="parTxOnly" presStyleLbl="node1" presStyleIdx="1" presStyleCnt="4" custLinFactNeighborY="2">
        <dgm:presLayoutVars>
          <dgm:chMax val="0"/>
          <dgm:chPref val="0"/>
          <dgm:bulletEnabled val="1"/>
        </dgm:presLayoutVars>
      </dgm:prSet>
      <dgm:spPr/>
    </dgm:pt>
    <dgm:pt modelId="{AAD4A6F5-C676-483B-95A0-BD81698A2B7C}" type="pres">
      <dgm:prSet presAssocID="{6DBA0F38-EA82-42E1-B0C2-8BF896A95A35}" presName="parTxOnlySpace" presStyleCnt="0"/>
      <dgm:spPr/>
    </dgm:pt>
    <dgm:pt modelId="{3A151F8E-DCF5-493B-B4C0-16416106DD3C}" type="pres">
      <dgm:prSet presAssocID="{16289D64-2D25-49C1-BF3E-93327DB6EF23}" presName="parTxOnly" presStyleLbl="node1" presStyleIdx="2" presStyleCnt="4">
        <dgm:presLayoutVars>
          <dgm:chMax val="0"/>
          <dgm:chPref val="0"/>
          <dgm:bulletEnabled val="1"/>
        </dgm:presLayoutVars>
      </dgm:prSet>
      <dgm:spPr/>
    </dgm:pt>
    <dgm:pt modelId="{9D2D6D51-0F99-498E-BE87-C5E58C28111D}" type="pres">
      <dgm:prSet presAssocID="{B47A281F-F629-4FCC-B047-5B3E44B91C00}" presName="parTxOnlySpace" presStyleCnt="0"/>
      <dgm:spPr/>
    </dgm:pt>
    <dgm:pt modelId="{60D81DD9-C092-4BE2-A969-C5F6614E1AE8}" type="pres">
      <dgm:prSet presAssocID="{0D15F665-90FB-4C59-A1EA-2507E5028329}" presName="parTxOnly" presStyleLbl="node1" presStyleIdx="3" presStyleCnt="4">
        <dgm:presLayoutVars>
          <dgm:chMax val="0"/>
          <dgm:chPref val="0"/>
          <dgm:bulletEnabled val="1"/>
        </dgm:presLayoutVars>
      </dgm:prSet>
      <dgm:spPr/>
    </dgm:pt>
  </dgm:ptLst>
  <dgm:cxnLst>
    <dgm:cxn modelId="{2817DA14-6FA1-40DE-B558-850681AD38E5}" type="presOf" srcId="{0D15F665-90FB-4C59-A1EA-2507E5028329}" destId="{60D81DD9-C092-4BE2-A969-C5F6614E1AE8}" srcOrd="0" destOrd="0" presId="urn:microsoft.com/office/officeart/2005/8/layout/chevron1"/>
    <dgm:cxn modelId="{7210DC1E-5031-4EA8-893F-0EFD1C1D9BEC}" srcId="{84AD8945-5C5E-43D4-B9B1-3E3737BF49BE}" destId="{16289D64-2D25-49C1-BF3E-93327DB6EF23}" srcOrd="2" destOrd="0" parTransId="{4A7D71DB-1952-4883-9187-6ABF0058DABD}" sibTransId="{B47A281F-F629-4FCC-B047-5B3E44B91C00}"/>
    <dgm:cxn modelId="{C955D223-611F-4472-B8B9-50A3F06BF9ED}" type="presOf" srcId="{84AD8945-5C5E-43D4-B9B1-3E3737BF49BE}" destId="{36AFF62B-2325-458B-AA49-BE03ED586894}" srcOrd="0" destOrd="0" presId="urn:microsoft.com/office/officeart/2005/8/layout/chevron1"/>
    <dgm:cxn modelId="{9D5A0D75-0F12-4C18-B98B-5F0437F1912A}" srcId="{84AD8945-5C5E-43D4-B9B1-3E3737BF49BE}" destId="{537DA886-28F4-43BC-AC55-E9C3F8FC8BF6}" srcOrd="1" destOrd="0" parTransId="{F40D7DEB-E6F0-4E77-A629-60ED65D87C6D}" sibTransId="{6DBA0F38-EA82-42E1-B0C2-8BF896A95A35}"/>
    <dgm:cxn modelId="{D7ADA5A2-BD94-425C-BE1E-299F8F38DE59}" srcId="{84AD8945-5C5E-43D4-B9B1-3E3737BF49BE}" destId="{FCBABC5D-FEDD-4BA5-8476-4114F0D1AAC5}" srcOrd="0" destOrd="0" parTransId="{E8E4B9F5-A2ED-452C-B2E6-4DE565131D05}" sibTransId="{28F9B07C-F754-4613-AD43-F455B8CC86C1}"/>
    <dgm:cxn modelId="{B4B637BB-65DE-48CC-B8DC-29A72DEF6363}" type="presOf" srcId="{FCBABC5D-FEDD-4BA5-8476-4114F0D1AAC5}" destId="{4AB493DF-202A-493B-9609-528B4E0E60B9}" srcOrd="0" destOrd="0" presId="urn:microsoft.com/office/officeart/2005/8/layout/chevron1"/>
    <dgm:cxn modelId="{C3F151D7-2080-49F5-B226-655325CE4532}" type="presOf" srcId="{16289D64-2D25-49C1-BF3E-93327DB6EF23}" destId="{3A151F8E-DCF5-493B-B4C0-16416106DD3C}" srcOrd="0" destOrd="0" presId="urn:microsoft.com/office/officeart/2005/8/layout/chevron1"/>
    <dgm:cxn modelId="{932388E2-3197-41FF-AAB6-A6561969360C}" type="presOf" srcId="{537DA886-28F4-43BC-AC55-E9C3F8FC8BF6}" destId="{F277901F-06F4-42B4-929C-7143F66D2FFB}" srcOrd="0" destOrd="0" presId="urn:microsoft.com/office/officeart/2005/8/layout/chevron1"/>
    <dgm:cxn modelId="{D6D847E4-4170-4119-80F3-31E82846974F}" srcId="{84AD8945-5C5E-43D4-B9B1-3E3737BF49BE}" destId="{0D15F665-90FB-4C59-A1EA-2507E5028329}" srcOrd="3" destOrd="0" parTransId="{E8A5A393-4B28-44E1-8BEC-F2504080BFF1}" sibTransId="{91A90A5F-3829-4856-B9CF-727560E84C50}"/>
    <dgm:cxn modelId="{EDDBAF92-6707-4776-BDAF-D0DD4AF5E1F7}" type="presParOf" srcId="{36AFF62B-2325-458B-AA49-BE03ED586894}" destId="{4AB493DF-202A-493B-9609-528B4E0E60B9}" srcOrd="0" destOrd="0" presId="urn:microsoft.com/office/officeart/2005/8/layout/chevron1"/>
    <dgm:cxn modelId="{3984144B-C3EF-45AF-8950-5843BFE19314}" type="presParOf" srcId="{36AFF62B-2325-458B-AA49-BE03ED586894}" destId="{3EDA4A30-8150-40DD-9CF8-D1C4D035A6BA}" srcOrd="1" destOrd="0" presId="urn:microsoft.com/office/officeart/2005/8/layout/chevron1"/>
    <dgm:cxn modelId="{5948952C-7F82-425E-98AB-FCB270B06E4D}" type="presParOf" srcId="{36AFF62B-2325-458B-AA49-BE03ED586894}" destId="{F277901F-06F4-42B4-929C-7143F66D2FFB}" srcOrd="2" destOrd="0" presId="urn:microsoft.com/office/officeart/2005/8/layout/chevron1"/>
    <dgm:cxn modelId="{D534FDF4-59A4-4C7E-A0C4-02EB639DE113}" type="presParOf" srcId="{36AFF62B-2325-458B-AA49-BE03ED586894}" destId="{AAD4A6F5-C676-483B-95A0-BD81698A2B7C}" srcOrd="3" destOrd="0" presId="urn:microsoft.com/office/officeart/2005/8/layout/chevron1"/>
    <dgm:cxn modelId="{98C18125-AD96-48FF-8875-CAB2EDC4C91A}" type="presParOf" srcId="{36AFF62B-2325-458B-AA49-BE03ED586894}" destId="{3A151F8E-DCF5-493B-B4C0-16416106DD3C}" srcOrd="4" destOrd="0" presId="urn:microsoft.com/office/officeart/2005/8/layout/chevron1"/>
    <dgm:cxn modelId="{4272B160-1C9A-40CB-923B-ABD4F14C3406}" type="presParOf" srcId="{36AFF62B-2325-458B-AA49-BE03ED586894}" destId="{9D2D6D51-0F99-498E-BE87-C5E58C28111D}" srcOrd="5" destOrd="0" presId="urn:microsoft.com/office/officeart/2005/8/layout/chevron1"/>
    <dgm:cxn modelId="{00ABC6E6-E479-42F8-9936-EAA1B9B152A1}" type="presParOf" srcId="{36AFF62B-2325-458B-AA49-BE03ED586894}" destId="{60D81DD9-C092-4BE2-A969-C5F6614E1AE8}"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006C17-E6E7-4561-A99B-A1892C8FE854}" type="doc">
      <dgm:prSet loTypeId="urn:microsoft.com/office/officeart/2018/2/layout/IconVerticalSolidList" loCatId="icon" qsTypeId="urn:microsoft.com/office/officeart/2005/8/quickstyle/simple1#4" qsCatId="simple" csTypeId="urn:microsoft.com/office/officeart/2018/5/colors/Iconchunking_neutralbg_accent0_3" csCatId="mainScheme" phldr="1"/>
      <dgm:spPr/>
    </dgm:pt>
    <dgm:pt modelId="{B44C4D97-D858-4CE3-B710-D4BEFD9C3282}">
      <dgm:prSet phldrT="[Text]" custT="1"/>
      <dgm:spPr/>
      <dgm:t>
        <a:bodyPr/>
        <a:lstStyle/>
        <a:p>
          <a:r>
            <a:rPr lang="nb-NO" sz="2000" noProof="0">
              <a:latin typeface="Aptos Display" panose="02110004020202020204"/>
            </a:rPr>
            <a:t>Vurder og dokumenter beslutningskompetanse</a:t>
          </a:r>
          <a:endParaRPr lang="nb-NO" sz="2000" noProof="0"/>
        </a:p>
      </dgm:t>
    </dgm:pt>
    <dgm:pt modelId="{1B647DD0-DB54-434B-BFF4-0289A9A9AACE}" type="parTrans" cxnId="{8551E1F5-2ECD-4F0F-9E89-3F4189A97E60}">
      <dgm:prSet/>
      <dgm:spPr/>
      <dgm:t>
        <a:bodyPr/>
        <a:lstStyle/>
        <a:p>
          <a:endParaRPr lang="nb-NO"/>
        </a:p>
      </dgm:t>
    </dgm:pt>
    <dgm:pt modelId="{D06FEF51-A463-4BB0-87E8-8E5D9976E772}" type="sibTrans" cxnId="{8551E1F5-2ECD-4F0F-9E89-3F4189A97E60}">
      <dgm:prSet/>
      <dgm:spPr/>
      <dgm:t>
        <a:bodyPr/>
        <a:lstStyle/>
        <a:p>
          <a:endParaRPr lang="en-US"/>
        </a:p>
      </dgm:t>
    </dgm:pt>
    <dgm:pt modelId="{1EB6AA47-DABA-4A98-A574-8DBFD1AA07EB}">
      <dgm:prSet phldrT="[Text]" custT="1"/>
      <dgm:spPr/>
      <dgm:t>
        <a:bodyPr/>
        <a:lstStyle/>
        <a:p>
          <a:r>
            <a:rPr lang="nb-NO" sz="2000" noProof="0">
              <a:latin typeface="Aptos Display" panose="02110004020202020204"/>
            </a:rPr>
            <a:t>Er tillitsskapende tiltak forsøkt og dokumentert?</a:t>
          </a:r>
          <a:endParaRPr lang="nb-NO" sz="2000" noProof="0"/>
        </a:p>
      </dgm:t>
    </dgm:pt>
    <dgm:pt modelId="{EF2A7EA4-D7E3-458E-AF0C-025EEDF19830}" type="parTrans" cxnId="{511811DC-0EC3-4D89-BC53-0A0F30EB1177}">
      <dgm:prSet/>
      <dgm:spPr/>
      <dgm:t>
        <a:bodyPr/>
        <a:lstStyle/>
        <a:p>
          <a:endParaRPr lang="nb-NO"/>
        </a:p>
      </dgm:t>
    </dgm:pt>
    <dgm:pt modelId="{BAAB4835-80C2-4C16-83DE-E959CBC41B1E}" type="sibTrans" cxnId="{511811DC-0EC3-4D89-BC53-0A0F30EB1177}">
      <dgm:prSet/>
      <dgm:spPr/>
      <dgm:t>
        <a:bodyPr/>
        <a:lstStyle/>
        <a:p>
          <a:endParaRPr lang="en-US"/>
        </a:p>
      </dgm:t>
    </dgm:pt>
    <dgm:pt modelId="{EDBBCD57-8F54-465A-B0C2-5A73440DB77B}">
      <dgm:prSet custT="1"/>
      <dgm:spPr/>
      <dgm:t>
        <a:bodyPr/>
        <a:lstStyle/>
        <a:p>
          <a:r>
            <a:rPr lang="nb-NO" sz="2000" noProof="0">
              <a:latin typeface="Aptos Display" panose="02110004020202020204"/>
            </a:rPr>
            <a:t>Vurder og dokumenter om vilkår for tvang er oppfylt</a:t>
          </a:r>
        </a:p>
      </dgm:t>
    </dgm:pt>
    <dgm:pt modelId="{BA08E948-001C-4386-B0AC-9FC6470A3C0A}" type="parTrans" cxnId="{9614356B-A304-438E-8B3D-8B75249D242E}">
      <dgm:prSet/>
      <dgm:spPr/>
      <dgm:t>
        <a:bodyPr/>
        <a:lstStyle/>
        <a:p>
          <a:endParaRPr lang="nb-NO"/>
        </a:p>
      </dgm:t>
    </dgm:pt>
    <dgm:pt modelId="{59963C9B-9D93-4EA1-A0C6-0FD99B8B5D4F}" type="sibTrans" cxnId="{9614356B-A304-438E-8B3D-8B75249D242E}">
      <dgm:prSet/>
      <dgm:spPr/>
      <dgm:t>
        <a:bodyPr/>
        <a:lstStyle/>
        <a:p>
          <a:endParaRPr lang="nb-NO"/>
        </a:p>
      </dgm:t>
    </dgm:pt>
    <dgm:pt modelId="{3DCF5CDE-2A87-491A-8ACA-038E97314DA9}">
      <dgm:prSet phldrT="[Text]" custT="1"/>
      <dgm:spPr/>
      <dgm:t>
        <a:bodyPr/>
        <a:lstStyle/>
        <a:p>
          <a:r>
            <a:rPr lang="nb-NO" sz="2000" noProof="0">
              <a:latin typeface="Aptos Display" panose="02110004020202020204"/>
            </a:rPr>
            <a:t>Er det motstand mot helsehjelp?</a:t>
          </a:r>
          <a:endParaRPr lang="nb-NO" sz="2000" noProof="0"/>
        </a:p>
      </dgm:t>
    </dgm:pt>
    <dgm:pt modelId="{DE42EC10-C01F-49BC-BAE3-71CB8AC54B8E}" type="sibTrans" cxnId="{E23A5353-F1FB-4F34-907B-13089B479980}">
      <dgm:prSet/>
      <dgm:spPr/>
      <dgm:t>
        <a:bodyPr/>
        <a:lstStyle/>
        <a:p>
          <a:endParaRPr lang="en-US"/>
        </a:p>
      </dgm:t>
    </dgm:pt>
    <dgm:pt modelId="{7C0172F9-EB8D-45A6-9DAD-C9E8BFE3BD1D}" type="parTrans" cxnId="{E23A5353-F1FB-4F34-907B-13089B479980}">
      <dgm:prSet/>
      <dgm:spPr/>
      <dgm:t>
        <a:bodyPr/>
        <a:lstStyle/>
        <a:p>
          <a:endParaRPr lang="nb-NO"/>
        </a:p>
      </dgm:t>
    </dgm:pt>
    <dgm:pt modelId="{7F419AD3-8324-4065-A9A7-B9F022463F2F}" type="pres">
      <dgm:prSet presAssocID="{D9006C17-E6E7-4561-A99B-A1892C8FE854}" presName="root" presStyleCnt="0">
        <dgm:presLayoutVars>
          <dgm:dir/>
          <dgm:resizeHandles val="exact"/>
        </dgm:presLayoutVars>
      </dgm:prSet>
      <dgm:spPr/>
    </dgm:pt>
    <dgm:pt modelId="{E4A2EC58-9E31-461A-8D13-E986C18D09AE}" type="pres">
      <dgm:prSet presAssocID="{3DCF5CDE-2A87-491A-8ACA-038E97314DA9}" presName="compNode" presStyleCnt="0"/>
      <dgm:spPr/>
    </dgm:pt>
    <dgm:pt modelId="{C59AD166-1834-4817-9813-2BEADE304C8F}" type="pres">
      <dgm:prSet presAssocID="{3DCF5CDE-2A87-491A-8ACA-038E97314DA9}" presName="bgRect" presStyleLbl="bgShp" presStyleIdx="0" presStyleCnt="4" custLinFactNeighborY="-1952"/>
      <dgm:spPr/>
    </dgm:pt>
    <dgm:pt modelId="{50828E62-1374-45CA-A526-B125DD7F7447}" type="pres">
      <dgm:prSet presAssocID="{3DCF5CDE-2A87-491A-8ACA-038E97314DA9}"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jekkliste"/>
        </a:ext>
      </dgm:extLst>
    </dgm:pt>
    <dgm:pt modelId="{026CA900-D9B5-48CA-BA91-736AFDE1A53C}" type="pres">
      <dgm:prSet presAssocID="{3DCF5CDE-2A87-491A-8ACA-038E97314DA9}" presName="spaceRect" presStyleCnt="0"/>
      <dgm:spPr/>
    </dgm:pt>
    <dgm:pt modelId="{F0B4AACF-823B-44A2-8E79-D63F7E1EA38C}" type="pres">
      <dgm:prSet presAssocID="{3DCF5CDE-2A87-491A-8ACA-038E97314DA9}" presName="parTx" presStyleLbl="revTx" presStyleIdx="0" presStyleCnt="4">
        <dgm:presLayoutVars>
          <dgm:chMax val="0"/>
          <dgm:chPref val="0"/>
        </dgm:presLayoutVars>
      </dgm:prSet>
      <dgm:spPr/>
    </dgm:pt>
    <dgm:pt modelId="{840B14DB-2828-4302-BF5B-F55244729B0D}" type="pres">
      <dgm:prSet presAssocID="{DE42EC10-C01F-49BC-BAE3-71CB8AC54B8E}" presName="sibTrans" presStyleCnt="0"/>
      <dgm:spPr/>
    </dgm:pt>
    <dgm:pt modelId="{F03B17EC-E4AF-4568-8AE6-D86CF58A4F4A}" type="pres">
      <dgm:prSet presAssocID="{B44C4D97-D858-4CE3-B710-D4BEFD9C3282}" presName="compNode" presStyleCnt="0"/>
      <dgm:spPr/>
    </dgm:pt>
    <dgm:pt modelId="{721569A6-DD04-4494-A320-22546C041E4E}" type="pres">
      <dgm:prSet presAssocID="{B44C4D97-D858-4CE3-B710-D4BEFD9C3282}" presName="bgRect" presStyleLbl="bgShp" presStyleIdx="1" presStyleCnt="4"/>
      <dgm:spPr/>
    </dgm:pt>
    <dgm:pt modelId="{E2C42A1B-F899-43B0-AE65-78897F98B43A}" type="pres">
      <dgm:prSet presAssocID="{B44C4D97-D858-4CE3-B710-D4BEFD9C3282}"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vmerking"/>
        </a:ext>
      </dgm:extLst>
    </dgm:pt>
    <dgm:pt modelId="{846566F2-33F5-4E0A-AB03-06B39B17F75A}" type="pres">
      <dgm:prSet presAssocID="{B44C4D97-D858-4CE3-B710-D4BEFD9C3282}" presName="spaceRect" presStyleCnt="0"/>
      <dgm:spPr/>
    </dgm:pt>
    <dgm:pt modelId="{38161989-49E1-4130-A169-0E0CB1D2D645}" type="pres">
      <dgm:prSet presAssocID="{B44C4D97-D858-4CE3-B710-D4BEFD9C3282}" presName="parTx" presStyleLbl="revTx" presStyleIdx="1" presStyleCnt="4">
        <dgm:presLayoutVars>
          <dgm:chMax val="0"/>
          <dgm:chPref val="0"/>
        </dgm:presLayoutVars>
      </dgm:prSet>
      <dgm:spPr/>
    </dgm:pt>
    <dgm:pt modelId="{F9668BDE-9D5C-419F-B56E-4A7BC4127CA9}" type="pres">
      <dgm:prSet presAssocID="{D06FEF51-A463-4BB0-87E8-8E5D9976E772}" presName="sibTrans" presStyleCnt="0"/>
      <dgm:spPr/>
    </dgm:pt>
    <dgm:pt modelId="{0C8029F6-F677-4C92-9A75-0D019A23DA81}" type="pres">
      <dgm:prSet presAssocID="{1EB6AA47-DABA-4A98-A574-8DBFD1AA07EB}" presName="compNode" presStyleCnt="0"/>
      <dgm:spPr/>
    </dgm:pt>
    <dgm:pt modelId="{0ED3A41A-466C-4BAD-B977-EAB33CC0191E}" type="pres">
      <dgm:prSet presAssocID="{1EB6AA47-DABA-4A98-A574-8DBFD1AA07EB}" presName="bgRect" presStyleLbl="bgShp" presStyleIdx="2" presStyleCnt="4"/>
      <dgm:spPr/>
    </dgm:pt>
    <dgm:pt modelId="{46DC7CDA-4AE5-49AB-871E-10EDB2766AC1}" type="pres">
      <dgm:prSet presAssocID="{1EB6AA47-DABA-4A98-A574-8DBFD1AA07E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kument"/>
        </a:ext>
      </dgm:extLst>
    </dgm:pt>
    <dgm:pt modelId="{E10A6924-3AD4-4FD7-A85A-027245248905}" type="pres">
      <dgm:prSet presAssocID="{1EB6AA47-DABA-4A98-A574-8DBFD1AA07EB}" presName="spaceRect" presStyleCnt="0"/>
      <dgm:spPr/>
    </dgm:pt>
    <dgm:pt modelId="{2E56A15B-8353-4156-AA17-B1BFBC0BBC9C}" type="pres">
      <dgm:prSet presAssocID="{1EB6AA47-DABA-4A98-A574-8DBFD1AA07EB}" presName="parTx" presStyleLbl="revTx" presStyleIdx="2" presStyleCnt="4">
        <dgm:presLayoutVars>
          <dgm:chMax val="0"/>
          <dgm:chPref val="0"/>
        </dgm:presLayoutVars>
      </dgm:prSet>
      <dgm:spPr/>
    </dgm:pt>
    <dgm:pt modelId="{A0A7CB17-F33B-4879-9996-DB3B30D55EDA}" type="pres">
      <dgm:prSet presAssocID="{BAAB4835-80C2-4C16-83DE-E959CBC41B1E}" presName="sibTrans" presStyleCnt="0"/>
      <dgm:spPr/>
    </dgm:pt>
    <dgm:pt modelId="{44F8F1DB-F306-43CE-98BD-88AB1DED1C2F}" type="pres">
      <dgm:prSet presAssocID="{EDBBCD57-8F54-465A-B0C2-5A73440DB77B}" presName="compNode" presStyleCnt="0"/>
      <dgm:spPr/>
    </dgm:pt>
    <dgm:pt modelId="{1BD05112-9D9B-4942-8CF3-B515FF956EC5}" type="pres">
      <dgm:prSet presAssocID="{EDBBCD57-8F54-465A-B0C2-5A73440DB77B}" presName="bgRect" presStyleLbl="bgShp" presStyleIdx="3" presStyleCnt="4"/>
      <dgm:spPr/>
    </dgm:pt>
    <dgm:pt modelId="{334D9C60-6510-4306-B415-347BEECCFBB9}" type="pres">
      <dgm:prSet presAssocID="{EDBBCD57-8F54-465A-B0C2-5A73440DB77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vron Arrows"/>
        </a:ext>
      </dgm:extLst>
    </dgm:pt>
    <dgm:pt modelId="{A6274A58-C8E6-4DA3-9B41-ACF666CD3E5E}" type="pres">
      <dgm:prSet presAssocID="{EDBBCD57-8F54-465A-B0C2-5A73440DB77B}" presName="spaceRect" presStyleCnt="0"/>
      <dgm:spPr/>
    </dgm:pt>
    <dgm:pt modelId="{0958B428-33FF-450E-9E2E-7A9F4A1161C5}" type="pres">
      <dgm:prSet presAssocID="{EDBBCD57-8F54-465A-B0C2-5A73440DB77B}" presName="parTx" presStyleLbl="revTx" presStyleIdx="3" presStyleCnt="4">
        <dgm:presLayoutVars>
          <dgm:chMax val="0"/>
          <dgm:chPref val="0"/>
        </dgm:presLayoutVars>
      </dgm:prSet>
      <dgm:spPr/>
    </dgm:pt>
  </dgm:ptLst>
  <dgm:cxnLst>
    <dgm:cxn modelId="{806E450D-B47E-4F07-8AD4-2839A6F1F8CF}" type="presOf" srcId="{3DCF5CDE-2A87-491A-8ACA-038E97314DA9}" destId="{F0B4AACF-823B-44A2-8E79-D63F7E1EA38C}" srcOrd="0" destOrd="0" presId="urn:microsoft.com/office/officeart/2018/2/layout/IconVerticalSolidList"/>
    <dgm:cxn modelId="{5DE60115-04AA-4B06-86E9-ACF80F0D79EC}" type="presOf" srcId="{EDBBCD57-8F54-465A-B0C2-5A73440DB77B}" destId="{0958B428-33FF-450E-9E2E-7A9F4A1161C5}" srcOrd="0" destOrd="0" presId="urn:microsoft.com/office/officeart/2018/2/layout/IconVerticalSolidList"/>
    <dgm:cxn modelId="{64471635-06FF-420F-BC3B-E69ACFC3F7DE}" type="presOf" srcId="{B44C4D97-D858-4CE3-B710-D4BEFD9C3282}" destId="{38161989-49E1-4130-A169-0E0CB1D2D645}" srcOrd="0" destOrd="0" presId="urn:microsoft.com/office/officeart/2018/2/layout/IconVerticalSolidList"/>
    <dgm:cxn modelId="{9614356B-A304-438E-8B3D-8B75249D242E}" srcId="{D9006C17-E6E7-4561-A99B-A1892C8FE854}" destId="{EDBBCD57-8F54-465A-B0C2-5A73440DB77B}" srcOrd="3" destOrd="0" parTransId="{BA08E948-001C-4386-B0AC-9FC6470A3C0A}" sibTransId="{59963C9B-9D93-4EA1-A0C6-0FD99B8B5D4F}"/>
    <dgm:cxn modelId="{CD53F072-B815-469B-9B60-4AE92FFD6B13}" type="presOf" srcId="{D9006C17-E6E7-4561-A99B-A1892C8FE854}" destId="{7F419AD3-8324-4065-A9A7-B9F022463F2F}" srcOrd="0" destOrd="0" presId="urn:microsoft.com/office/officeart/2018/2/layout/IconVerticalSolidList"/>
    <dgm:cxn modelId="{E23A5353-F1FB-4F34-907B-13089B479980}" srcId="{D9006C17-E6E7-4561-A99B-A1892C8FE854}" destId="{3DCF5CDE-2A87-491A-8ACA-038E97314DA9}" srcOrd="0" destOrd="0" parTransId="{7C0172F9-EB8D-45A6-9DAD-C9E8BFE3BD1D}" sibTransId="{DE42EC10-C01F-49BC-BAE3-71CB8AC54B8E}"/>
    <dgm:cxn modelId="{C5337182-9105-44E4-9BE1-A3DC22F5B49C}" type="presOf" srcId="{1EB6AA47-DABA-4A98-A574-8DBFD1AA07EB}" destId="{2E56A15B-8353-4156-AA17-B1BFBC0BBC9C}" srcOrd="0" destOrd="0" presId="urn:microsoft.com/office/officeart/2018/2/layout/IconVerticalSolidList"/>
    <dgm:cxn modelId="{511811DC-0EC3-4D89-BC53-0A0F30EB1177}" srcId="{D9006C17-E6E7-4561-A99B-A1892C8FE854}" destId="{1EB6AA47-DABA-4A98-A574-8DBFD1AA07EB}" srcOrd="2" destOrd="0" parTransId="{EF2A7EA4-D7E3-458E-AF0C-025EEDF19830}" sibTransId="{BAAB4835-80C2-4C16-83DE-E959CBC41B1E}"/>
    <dgm:cxn modelId="{8551E1F5-2ECD-4F0F-9E89-3F4189A97E60}" srcId="{D9006C17-E6E7-4561-A99B-A1892C8FE854}" destId="{B44C4D97-D858-4CE3-B710-D4BEFD9C3282}" srcOrd="1" destOrd="0" parTransId="{1B647DD0-DB54-434B-BFF4-0289A9A9AACE}" sibTransId="{D06FEF51-A463-4BB0-87E8-8E5D9976E772}"/>
    <dgm:cxn modelId="{C775BFC8-A094-4155-A0E2-969F0B18F955}" type="presParOf" srcId="{7F419AD3-8324-4065-A9A7-B9F022463F2F}" destId="{E4A2EC58-9E31-461A-8D13-E986C18D09AE}" srcOrd="0" destOrd="0" presId="urn:microsoft.com/office/officeart/2018/2/layout/IconVerticalSolidList"/>
    <dgm:cxn modelId="{A2C17E94-8A33-4E4E-8CD5-236E5C15144E}" type="presParOf" srcId="{E4A2EC58-9E31-461A-8D13-E986C18D09AE}" destId="{C59AD166-1834-4817-9813-2BEADE304C8F}" srcOrd="0" destOrd="0" presId="urn:microsoft.com/office/officeart/2018/2/layout/IconVerticalSolidList"/>
    <dgm:cxn modelId="{2290D84C-B1FB-4099-945C-5E234BA00BB2}" type="presParOf" srcId="{E4A2EC58-9E31-461A-8D13-E986C18D09AE}" destId="{50828E62-1374-45CA-A526-B125DD7F7447}" srcOrd="1" destOrd="0" presId="urn:microsoft.com/office/officeart/2018/2/layout/IconVerticalSolidList"/>
    <dgm:cxn modelId="{6A0DF730-CE9A-48EF-A587-B68C13397876}" type="presParOf" srcId="{E4A2EC58-9E31-461A-8D13-E986C18D09AE}" destId="{026CA900-D9B5-48CA-BA91-736AFDE1A53C}" srcOrd="2" destOrd="0" presId="urn:microsoft.com/office/officeart/2018/2/layout/IconVerticalSolidList"/>
    <dgm:cxn modelId="{0880DDBC-64E2-4640-A9B9-2EB559D48B19}" type="presParOf" srcId="{E4A2EC58-9E31-461A-8D13-E986C18D09AE}" destId="{F0B4AACF-823B-44A2-8E79-D63F7E1EA38C}" srcOrd="3" destOrd="0" presId="urn:microsoft.com/office/officeart/2018/2/layout/IconVerticalSolidList"/>
    <dgm:cxn modelId="{5B32EA20-AEAD-4427-AEE5-DB8A7CF5B1E5}" type="presParOf" srcId="{7F419AD3-8324-4065-A9A7-B9F022463F2F}" destId="{840B14DB-2828-4302-BF5B-F55244729B0D}" srcOrd="1" destOrd="0" presId="urn:microsoft.com/office/officeart/2018/2/layout/IconVerticalSolidList"/>
    <dgm:cxn modelId="{8C68D81A-BBE6-4166-87AC-6D99B90A3A63}" type="presParOf" srcId="{7F419AD3-8324-4065-A9A7-B9F022463F2F}" destId="{F03B17EC-E4AF-4568-8AE6-D86CF58A4F4A}" srcOrd="2" destOrd="0" presId="urn:microsoft.com/office/officeart/2018/2/layout/IconVerticalSolidList"/>
    <dgm:cxn modelId="{ADAB87DB-9489-49EE-BB09-8A1F847952F3}" type="presParOf" srcId="{F03B17EC-E4AF-4568-8AE6-D86CF58A4F4A}" destId="{721569A6-DD04-4494-A320-22546C041E4E}" srcOrd="0" destOrd="0" presId="urn:microsoft.com/office/officeart/2018/2/layout/IconVerticalSolidList"/>
    <dgm:cxn modelId="{FBE2F3F6-5333-45DC-956B-7FE428B26C20}" type="presParOf" srcId="{F03B17EC-E4AF-4568-8AE6-D86CF58A4F4A}" destId="{E2C42A1B-F899-43B0-AE65-78897F98B43A}" srcOrd="1" destOrd="0" presId="urn:microsoft.com/office/officeart/2018/2/layout/IconVerticalSolidList"/>
    <dgm:cxn modelId="{00B7DD4C-C02E-4E67-921E-4697F59B541B}" type="presParOf" srcId="{F03B17EC-E4AF-4568-8AE6-D86CF58A4F4A}" destId="{846566F2-33F5-4E0A-AB03-06B39B17F75A}" srcOrd="2" destOrd="0" presId="urn:microsoft.com/office/officeart/2018/2/layout/IconVerticalSolidList"/>
    <dgm:cxn modelId="{C0A280F7-6B9D-45F8-B750-7B150C78BCC6}" type="presParOf" srcId="{F03B17EC-E4AF-4568-8AE6-D86CF58A4F4A}" destId="{38161989-49E1-4130-A169-0E0CB1D2D645}" srcOrd="3" destOrd="0" presId="urn:microsoft.com/office/officeart/2018/2/layout/IconVerticalSolidList"/>
    <dgm:cxn modelId="{C507A238-F18F-41DC-9511-7B7C104A5369}" type="presParOf" srcId="{7F419AD3-8324-4065-A9A7-B9F022463F2F}" destId="{F9668BDE-9D5C-419F-B56E-4A7BC4127CA9}" srcOrd="3" destOrd="0" presId="urn:microsoft.com/office/officeart/2018/2/layout/IconVerticalSolidList"/>
    <dgm:cxn modelId="{30F21EDF-0307-478C-8BD2-71F9A66F4EB0}" type="presParOf" srcId="{7F419AD3-8324-4065-A9A7-B9F022463F2F}" destId="{0C8029F6-F677-4C92-9A75-0D019A23DA81}" srcOrd="4" destOrd="0" presId="urn:microsoft.com/office/officeart/2018/2/layout/IconVerticalSolidList"/>
    <dgm:cxn modelId="{1080EF01-9541-4A9E-9687-EC7EE4B57B7E}" type="presParOf" srcId="{0C8029F6-F677-4C92-9A75-0D019A23DA81}" destId="{0ED3A41A-466C-4BAD-B977-EAB33CC0191E}" srcOrd="0" destOrd="0" presId="urn:microsoft.com/office/officeart/2018/2/layout/IconVerticalSolidList"/>
    <dgm:cxn modelId="{FB662625-4624-4BBB-96DA-1248CA7C664A}" type="presParOf" srcId="{0C8029F6-F677-4C92-9A75-0D019A23DA81}" destId="{46DC7CDA-4AE5-49AB-871E-10EDB2766AC1}" srcOrd="1" destOrd="0" presId="urn:microsoft.com/office/officeart/2018/2/layout/IconVerticalSolidList"/>
    <dgm:cxn modelId="{B604E13B-2962-42B4-A28D-3CAAB741D01A}" type="presParOf" srcId="{0C8029F6-F677-4C92-9A75-0D019A23DA81}" destId="{E10A6924-3AD4-4FD7-A85A-027245248905}" srcOrd="2" destOrd="0" presId="urn:microsoft.com/office/officeart/2018/2/layout/IconVerticalSolidList"/>
    <dgm:cxn modelId="{E69483B6-BDAF-4EE5-944C-964FC60A3790}" type="presParOf" srcId="{0C8029F6-F677-4C92-9A75-0D019A23DA81}" destId="{2E56A15B-8353-4156-AA17-B1BFBC0BBC9C}" srcOrd="3" destOrd="0" presId="urn:microsoft.com/office/officeart/2018/2/layout/IconVerticalSolidList"/>
    <dgm:cxn modelId="{8F669CFA-1FC2-4E96-82F0-2537B011510B}" type="presParOf" srcId="{7F419AD3-8324-4065-A9A7-B9F022463F2F}" destId="{A0A7CB17-F33B-4879-9996-DB3B30D55EDA}" srcOrd="5" destOrd="0" presId="urn:microsoft.com/office/officeart/2018/2/layout/IconVerticalSolidList"/>
    <dgm:cxn modelId="{B599430C-9FE8-48EE-B5B2-C5683122894B}" type="presParOf" srcId="{7F419AD3-8324-4065-A9A7-B9F022463F2F}" destId="{44F8F1DB-F306-43CE-98BD-88AB1DED1C2F}" srcOrd="6" destOrd="0" presId="urn:microsoft.com/office/officeart/2018/2/layout/IconVerticalSolidList"/>
    <dgm:cxn modelId="{ABA8E4AB-295E-4CCB-A80A-13502F5B9881}" type="presParOf" srcId="{44F8F1DB-F306-43CE-98BD-88AB1DED1C2F}" destId="{1BD05112-9D9B-4942-8CF3-B515FF956EC5}" srcOrd="0" destOrd="0" presId="urn:microsoft.com/office/officeart/2018/2/layout/IconVerticalSolidList"/>
    <dgm:cxn modelId="{804D2708-34AE-46B6-AA77-7151E14EF214}" type="presParOf" srcId="{44F8F1DB-F306-43CE-98BD-88AB1DED1C2F}" destId="{334D9C60-6510-4306-B415-347BEECCFBB9}" srcOrd="1" destOrd="0" presId="urn:microsoft.com/office/officeart/2018/2/layout/IconVerticalSolidList"/>
    <dgm:cxn modelId="{C98FE3F5-D0A6-4D84-ACDE-8921CBE3DEDE}" type="presParOf" srcId="{44F8F1DB-F306-43CE-98BD-88AB1DED1C2F}" destId="{A6274A58-C8E6-4DA3-9B41-ACF666CD3E5E}" srcOrd="2" destOrd="0" presId="urn:microsoft.com/office/officeart/2018/2/layout/IconVerticalSolidList"/>
    <dgm:cxn modelId="{484E98BE-819C-4193-8921-D6E9797CDB7D}" type="presParOf" srcId="{44F8F1DB-F306-43CE-98BD-88AB1DED1C2F}" destId="{0958B428-33FF-450E-9E2E-7A9F4A1161C5}"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8CB21C-0F8D-449B-92E0-572AF2A52297}" type="doc">
      <dgm:prSet loTypeId="urn:microsoft.com/office/officeart/2008/layout/LinedList" loCatId="list" qsTypeId="urn:microsoft.com/office/officeart/2005/8/quickstyle/simple1#5" qsCatId="simple" csTypeId="urn:microsoft.com/office/officeart/2005/8/colors/accent1_2#3" csCatId="accent1" phldr="1"/>
      <dgm:spPr/>
      <dgm:t>
        <a:bodyPr/>
        <a:lstStyle/>
        <a:p>
          <a:endParaRPr lang="en-US"/>
        </a:p>
      </dgm:t>
    </dgm:pt>
    <dgm:pt modelId="{03EA0C34-05E7-41BB-9F8C-FE5C2C987F2D}">
      <dgm:prSet custT="1"/>
      <dgm:spPr/>
      <dgm:t>
        <a:bodyPr/>
        <a:lstStyle/>
        <a:p>
          <a:r>
            <a:rPr lang="nb-NO" sz="2000"/>
            <a:t>I pasientens interesse</a:t>
          </a:r>
          <a:endParaRPr lang="en-US" sz="2000"/>
        </a:p>
      </dgm:t>
    </dgm:pt>
    <dgm:pt modelId="{8179DDC8-E447-4461-8A2B-780394FA7081}" type="parTrans" cxnId="{BA3C2EBE-B2B6-4343-A775-3A40E7547DC7}">
      <dgm:prSet/>
      <dgm:spPr/>
      <dgm:t>
        <a:bodyPr/>
        <a:lstStyle/>
        <a:p>
          <a:endParaRPr lang="en-US"/>
        </a:p>
      </dgm:t>
    </dgm:pt>
    <dgm:pt modelId="{31531914-05DC-41CC-A9F7-49DFB6ED1262}" type="sibTrans" cxnId="{BA3C2EBE-B2B6-4343-A775-3A40E7547DC7}">
      <dgm:prSet/>
      <dgm:spPr/>
      <dgm:t>
        <a:bodyPr/>
        <a:lstStyle/>
        <a:p>
          <a:endParaRPr lang="en-US"/>
        </a:p>
      </dgm:t>
    </dgm:pt>
    <dgm:pt modelId="{D2EE2F65-E6E8-4206-A9A1-0F61787B7C8E}">
      <dgm:prSet custT="1"/>
      <dgm:spPr/>
      <dgm:t>
        <a:bodyPr/>
        <a:lstStyle/>
        <a:p>
          <a:r>
            <a:rPr lang="nb-NO" sz="2000"/>
            <a:t>Hindre eller begrense risiko for skade på pasienten</a:t>
          </a:r>
          <a:endParaRPr lang="en-US" sz="2000"/>
        </a:p>
      </dgm:t>
    </dgm:pt>
    <dgm:pt modelId="{CFFDD178-FE9B-4ED0-B266-AF5DE7351599}" type="parTrans" cxnId="{79310E81-A429-436F-B324-7DA2C7152891}">
      <dgm:prSet/>
      <dgm:spPr/>
      <dgm:t>
        <a:bodyPr/>
        <a:lstStyle/>
        <a:p>
          <a:endParaRPr lang="en-US"/>
        </a:p>
      </dgm:t>
    </dgm:pt>
    <dgm:pt modelId="{A44BB740-5ABC-4A17-AE27-0E4D39F5A702}" type="sibTrans" cxnId="{79310E81-A429-436F-B324-7DA2C7152891}">
      <dgm:prSet/>
      <dgm:spPr/>
      <dgm:t>
        <a:bodyPr/>
        <a:lstStyle/>
        <a:p>
          <a:endParaRPr lang="en-US"/>
        </a:p>
      </dgm:t>
    </dgm:pt>
    <dgm:pt modelId="{CB51C699-93E8-4297-A2F9-943090D0DE9C}">
      <dgm:prSet custT="1"/>
      <dgm:spPr/>
      <dgm:t>
        <a:bodyPr/>
        <a:lstStyle/>
        <a:p>
          <a:r>
            <a:rPr lang="nb-NO" sz="2000"/>
            <a:t>Minst inngripende alternativet</a:t>
          </a:r>
          <a:endParaRPr lang="en-US" sz="2000"/>
        </a:p>
      </dgm:t>
    </dgm:pt>
    <dgm:pt modelId="{556A57D3-04DA-4ACA-A3B8-639563DF1566}" type="parTrans" cxnId="{3FCE5EEB-1755-43A1-8895-EE38E5C9C5E9}">
      <dgm:prSet/>
      <dgm:spPr/>
      <dgm:t>
        <a:bodyPr/>
        <a:lstStyle/>
        <a:p>
          <a:endParaRPr lang="en-US"/>
        </a:p>
      </dgm:t>
    </dgm:pt>
    <dgm:pt modelId="{E8392DF9-60D9-4E99-BA76-2755CA937ED9}" type="sibTrans" cxnId="{3FCE5EEB-1755-43A1-8895-EE38E5C9C5E9}">
      <dgm:prSet/>
      <dgm:spPr/>
      <dgm:t>
        <a:bodyPr/>
        <a:lstStyle/>
        <a:p>
          <a:endParaRPr lang="en-US"/>
        </a:p>
      </dgm:t>
    </dgm:pt>
    <dgm:pt modelId="{B4F72A88-F2FF-4E42-AF05-8C74F84B8459}">
      <dgm:prSet custT="1"/>
      <dgm:spPr/>
      <dgm:t>
        <a:bodyPr/>
        <a:lstStyle/>
        <a:p>
          <a:r>
            <a:rPr lang="nb-NO" sz="2000"/>
            <a:t>Sendes ikke Statsforvalter</a:t>
          </a:r>
          <a:endParaRPr lang="en-US" sz="2000"/>
        </a:p>
      </dgm:t>
    </dgm:pt>
    <dgm:pt modelId="{EF567B2D-7B0E-44C1-B22D-0FDFB932FAAB}" type="parTrans" cxnId="{FEF8D8FC-0F1E-4813-9B59-0FB7E04C7105}">
      <dgm:prSet/>
      <dgm:spPr/>
      <dgm:t>
        <a:bodyPr/>
        <a:lstStyle/>
        <a:p>
          <a:endParaRPr lang="en-US"/>
        </a:p>
      </dgm:t>
    </dgm:pt>
    <dgm:pt modelId="{5B3BF337-B241-4247-94BB-9B42AE3B305F}" type="sibTrans" cxnId="{FEF8D8FC-0F1E-4813-9B59-0FB7E04C7105}">
      <dgm:prSet/>
      <dgm:spPr/>
      <dgm:t>
        <a:bodyPr/>
        <a:lstStyle/>
        <a:p>
          <a:endParaRPr lang="en-US"/>
        </a:p>
      </dgm:t>
    </dgm:pt>
    <dgm:pt modelId="{E4C22FC2-5D01-4619-ABFA-73229BE31DD1}">
      <dgm:prSet phldrT="[Text]" phldr="0"/>
      <dgm:spPr/>
      <dgm:t>
        <a:bodyPr/>
        <a:lstStyle/>
        <a:p>
          <a:pPr rtl="0"/>
          <a:r>
            <a:rPr lang="nb-NO" sz="2000">
              <a:latin typeface="Aptos Display" panose="02110004020202020204"/>
            </a:rPr>
            <a:t>Mangler beslutningskompetanse, men motsetter seg ikke</a:t>
          </a:r>
        </a:p>
      </dgm:t>
    </dgm:pt>
    <dgm:pt modelId="{5F39AB33-DF20-4A9A-840B-9C9C6E880842}" type="parTrans" cxnId="{52CAFD93-ABFA-4A2B-ADAE-F1F02B58B20A}">
      <dgm:prSet/>
      <dgm:spPr/>
      <dgm:t>
        <a:bodyPr/>
        <a:lstStyle/>
        <a:p>
          <a:endParaRPr lang="nb-NO"/>
        </a:p>
      </dgm:t>
    </dgm:pt>
    <dgm:pt modelId="{C67230FC-2A3D-4743-A7E3-B54C6C095F77}" type="sibTrans" cxnId="{52CAFD93-ABFA-4A2B-ADAE-F1F02B58B20A}">
      <dgm:prSet/>
      <dgm:spPr/>
      <dgm:t>
        <a:bodyPr/>
        <a:lstStyle/>
        <a:p>
          <a:endParaRPr lang="nb-NO"/>
        </a:p>
      </dgm:t>
    </dgm:pt>
    <dgm:pt modelId="{C3A2C50C-BA99-4B88-A16B-76F77F176416}" type="pres">
      <dgm:prSet presAssocID="{FB8CB21C-0F8D-449B-92E0-572AF2A52297}" presName="vert0" presStyleCnt="0">
        <dgm:presLayoutVars>
          <dgm:dir/>
          <dgm:animOne val="branch"/>
          <dgm:animLvl val="lvl"/>
        </dgm:presLayoutVars>
      </dgm:prSet>
      <dgm:spPr/>
    </dgm:pt>
    <dgm:pt modelId="{F6B82FFA-09D0-4D9A-8CED-ACA028A48440}" type="pres">
      <dgm:prSet presAssocID="{E4C22FC2-5D01-4619-ABFA-73229BE31DD1}" presName="thickLine" presStyleLbl="alignNode1" presStyleIdx="0" presStyleCnt="5"/>
      <dgm:spPr/>
    </dgm:pt>
    <dgm:pt modelId="{41422347-130E-4756-8F20-60E655BB1445}" type="pres">
      <dgm:prSet presAssocID="{E4C22FC2-5D01-4619-ABFA-73229BE31DD1}" presName="horz1" presStyleCnt="0"/>
      <dgm:spPr/>
    </dgm:pt>
    <dgm:pt modelId="{9F37E4CD-8FA1-4E12-8D48-991673B1A6D7}" type="pres">
      <dgm:prSet presAssocID="{E4C22FC2-5D01-4619-ABFA-73229BE31DD1}" presName="tx1" presStyleLbl="revTx" presStyleIdx="0" presStyleCnt="5"/>
      <dgm:spPr/>
    </dgm:pt>
    <dgm:pt modelId="{B55E9B83-3BD1-4202-B5F7-BF8A1F8AE284}" type="pres">
      <dgm:prSet presAssocID="{E4C22FC2-5D01-4619-ABFA-73229BE31DD1}" presName="vert1" presStyleCnt="0"/>
      <dgm:spPr/>
    </dgm:pt>
    <dgm:pt modelId="{AF3F3038-455C-43C4-8BEE-CE6F8A586C32}" type="pres">
      <dgm:prSet presAssocID="{03EA0C34-05E7-41BB-9F8C-FE5C2C987F2D}" presName="thickLine" presStyleLbl="alignNode1" presStyleIdx="1" presStyleCnt="5"/>
      <dgm:spPr/>
    </dgm:pt>
    <dgm:pt modelId="{9F2578E6-3D6C-4774-B0E4-2C4972090E81}" type="pres">
      <dgm:prSet presAssocID="{03EA0C34-05E7-41BB-9F8C-FE5C2C987F2D}" presName="horz1" presStyleCnt="0"/>
      <dgm:spPr/>
    </dgm:pt>
    <dgm:pt modelId="{D719581A-1AC2-44AC-82F6-1EFE6AAC0FC0}" type="pres">
      <dgm:prSet presAssocID="{03EA0C34-05E7-41BB-9F8C-FE5C2C987F2D}" presName="tx1" presStyleLbl="revTx" presStyleIdx="1" presStyleCnt="5"/>
      <dgm:spPr/>
    </dgm:pt>
    <dgm:pt modelId="{F9712EF9-38AE-4678-A0EF-D918D1519C76}" type="pres">
      <dgm:prSet presAssocID="{03EA0C34-05E7-41BB-9F8C-FE5C2C987F2D}" presName="vert1" presStyleCnt="0"/>
      <dgm:spPr/>
    </dgm:pt>
    <dgm:pt modelId="{22AB7384-0A05-4EB8-8A8D-9D6885A6C004}" type="pres">
      <dgm:prSet presAssocID="{D2EE2F65-E6E8-4206-A9A1-0F61787B7C8E}" presName="thickLine" presStyleLbl="alignNode1" presStyleIdx="2" presStyleCnt="5"/>
      <dgm:spPr/>
    </dgm:pt>
    <dgm:pt modelId="{8A609E30-4F25-4053-9A36-C59578A7E0C9}" type="pres">
      <dgm:prSet presAssocID="{D2EE2F65-E6E8-4206-A9A1-0F61787B7C8E}" presName="horz1" presStyleCnt="0"/>
      <dgm:spPr/>
    </dgm:pt>
    <dgm:pt modelId="{0227FCC5-9E17-4126-B91D-50A686D6A394}" type="pres">
      <dgm:prSet presAssocID="{D2EE2F65-E6E8-4206-A9A1-0F61787B7C8E}" presName="tx1" presStyleLbl="revTx" presStyleIdx="2" presStyleCnt="5"/>
      <dgm:spPr/>
    </dgm:pt>
    <dgm:pt modelId="{B9988F72-D7AB-43DB-9D48-A6FF7333AA03}" type="pres">
      <dgm:prSet presAssocID="{D2EE2F65-E6E8-4206-A9A1-0F61787B7C8E}" presName="vert1" presStyleCnt="0"/>
      <dgm:spPr/>
    </dgm:pt>
    <dgm:pt modelId="{9D2FE145-2AB5-4DCE-B73E-F1272E1B930D}" type="pres">
      <dgm:prSet presAssocID="{CB51C699-93E8-4297-A2F9-943090D0DE9C}" presName="thickLine" presStyleLbl="alignNode1" presStyleIdx="3" presStyleCnt="5"/>
      <dgm:spPr/>
    </dgm:pt>
    <dgm:pt modelId="{A56784BF-803F-4C94-8F27-3056487A9111}" type="pres">
      <dgm:prSet presAssocID="{CB51C699-93E8-4297-A2F9-943090D0DE9C}" presName="horz1" presStyleCnt="0"/>
      <dgm:spPr/>
    </dgm:pt>
    <dgm:pt modelId="{7C828FBB-E284-400B-A34A-49F7FDD7E630}" type="pres">
      <dgm:prSet presAssocID="{CB51C699-93E8-4297-A2F9-943090D0DE9C}" presName="tx1" presStyleLbl="revTx" presStyleIdx="3" presStyleCnt="5"/>
      <dgm:spPr/>
    </dgm:pt>
    <dgm:pt modelId="{8CCEC9BC-9273-42F7-842C-4ACBCC17ECC5}" type="pres">
      <dgm:prSet presAssocID="{CB51C699-93E8-4297-A2F9-943090D0DE9C}" presName="vert1" presStyleCnt="0"/>
      <dgm:spPr/>
    </dgm:pt>
    <dgm:pt modelId="{EE0D815C-8F8F-4E8C-8F70-951645218D76}" type="pres">
      <dgm:prSet presAssocID="{B4F72A88-F2FF-4E42-AF05-8C74F84B8459}" presName="thickLine" presStyleLbl="alignNode1" presStyleIdx="4" presStyleCnt="5"/>
      <dgm:spPr/>
    </dgm:pt>
    <dgm:pt modelId="{31A88200-4DFA-4BA4-8A36-B8E70176BD55}" type="pres">
      <dgm:prSet presAssocID="{B4F72A88-F2FF-4E42-AF05-8C74F84B8459}" presName="horz1" presStyleCnt="0"/>
      <dgm:spPr/>
    </dgm:pt>
    <dgm:pt modelId="{9A2F3DFC-F6EE-4947-BBF1-F226AF74BF2B}" type="pres">
      <dgm:prSet presAssocID="{B4F72A88-F2FF-4E42-AF05-8C74F84B8459}" presName="tx1" presStyleLbl="revTx" presStyleIdx="4" presStyleCnt="5"/>
      <dgm:spPr/>
    </dgm:pt>
    <dgm:pt modelId="{184176D4-32EF-4E91-8A7A-94CDA1693029}" type="pres">
      <dgm:prSet presAssocID="{B4F72A88-F2FF-4E42-AF05-8C74F84B8459}" presName="vert1" presStyleCnt="0"/>
      <dgm:spPr/>
    </dgm:pt>
  </dgm:ptLst>
  <dgm:cxnLst>
    <dgm:cxn modelId="{16C55406-0445-46B3-8F9C-A6D468E63F1B}" type="presOf" srcId="{CB51C699-93E8-4297-A2F9-943090D0DE9C}" destId="{7C828FBB-E284-400B-A34A-49F7FDD7E630}" srcOrd="0" destOrd="0" presId="urn:microsoft.com/office/officeart/2008/layout/LinedList"/>
    <dgm:cxn modelId="{8649C836-DAEE-47E9-830C-44E23AC9427C}" type="presOf" srcId="{03EA0C34-05E7-41BB-9F8C-FE5C2C987F2D}" destId="{D719581A-1AC2-44AC-82F6-1EFE6AAC0FC0}" srcOrd="0" destOrd="0" presId="urn:microsoft.com/office/officeart/2008/layout/LinedList"/>
    <dgm:cxn modelId="{1A900D49-BACA-467B-BF31-B94949ED7471}" type="presOf" srcId="{B4F72A88-F2FF-4E42-AF05-8C74F84B8459}" destId="{9A2F3DFC-F6EE-4947-BBF1-F226AF74BF2B}" srcOrd="0" destOrd="0" presId="urn:microsoft.com/office/officeart/2008/layout/LinedList"/>
    <dgm:cxn modelId="{750B4153-218E-4824-948A-169A82FE2065}" type="presOf" srcId="{E4C22FC2-5D01-4619-ABFA-73229BE31DD1}" destId="{9F37E4CD-8FA1-4E12-8D48-991673B1A6D7}" srcOrd="0" destOrd="0" presId="urn:microsoft.com/office/officeart/2008/layout/LinedList"/>
    <dgm:cxn modelId="{455A9875-E654-4A3D-AACD-39949122AD2E}" type="presOf" srcId="{D2EE2F65-E6E8-4206-A9A1-0F61787B7C8E}" destId="{0227FCC5-9E17-4126-B91D-50A686D6A394}" srcOrd="0" destOrd="0" presId="urn:microsoft.com/office/officeart/2008/layout/LinedList"/>
    <dgm:cxn modelId="{79310E81-A429-436F-B324-7DA2C7152891}" srcId="{FB8CB21C-0F8D-449B-92E0-572AF2A52297}" destId="{D2EE2F65-E6E8-4206-A9A1-0F61787B7C8E}" srcOrd="2" destOrd="0" parTransId="{CFFDD178-FE9B-4ED0-B266-AF5DE7351599}" sibTransId="{A44BB740-5ABC-4A17-AE27-0E4D39F5A702}"/>
    <dgm:cxn modelId="{4387BB93-EACA-42F1-A773-394982DECC83}" type="presOf" srcId="{FB8CB21C-0F8D-449B-92E0-572AF2A52297}" destId="{C3A2C50C-BA99-4B88-A16B-76F77F176416}" srcOrd="0" destOrd="0" presId="urn:microsoft.com/office/officeart/2008/layout/LinedList"/>
    <dgm:cxn modelId="{52CAFD93-ABFA-4A2B-ADAE-F1F02B58B20A}" srcId="{FB8CB21C-0F8D-449B-92E0-572AF2A52297}" destId="{E4C22FC2-5D01-4619-ABFA-73229BE31DD1}" srcOrd="0" destOrd="0" parTransId="{5F39AB33-DF20-4A9A-840B-9C9C6E880842}" sibTransId="{C67230FC-2A3D-4743-A7E3-B54C6C095F77}"/>
    <dgm:cxn modelId="{BA3C2EBE-B2B6-4343-A775-3A40E7547DC7}" srcId="{FB8CB21C-0F8D-449B-92E0-572AF2A52297}" destId="{03EA0C34-05E7-41BB-9F8C-FE5C2C987F2D}" srcOrd="1" destOrd="0" parTransId="{8179DDC8-E447-4461-8A2B-780394FA7081}" sibTransId="{31531914-05DC-41CC-A9F7-49DFB6ED1262}"/>
    <dgm:cxn modelId="{3FCE5EEB-1755-43A1-8895-EE38E5C9C5E9}" srcId="{FB8CB21C-0F8D-449B-92E0-572AF2A52297}" destId="{CB51C699-93E8-4297-A2F9-943090D0DE9C}" srcOrd="3" destOrd="0" parTransId="{556A57D3-04DA-4ACA-A3B8-639563DF1566}" sibTransId="{E8392DF9-60D9-4E99-BA76-2755CA937ED9}"/>
    <dgm:cxn modelId="{FEF8D8FC-0F1E-4813-9B59-0FB7E04C7105}" srcId="{FB8CB21C-0F8D-449B-92E0-572AF2A52297}" destId="{B4F72A88-F2FF-4E42-AF05-8C74F84B8459}" srcOrd="4" destOrd="0" parTransId="{EF567B2D-7B0E-44C1-B22D-0FDFB932FAAB}" sibTransId="{5B3BF337-B241-4247-94BB-9B42AE3B305F}"/>
    <dgm:cxn modelId="{7C9FA220-D5BF-4203-A66C-07CA292192A4}" type="presParOf" srcId="{C3A2C50C-BA99-4B88-A16B-76F77F176416}" destId="{F6B82FFA-09D0-4D9A-8CED-ACA028A48440}" srcOrd="0" destOrd="0" presId="urn:microsoft.com/office/officeart/2008/layout/LinedList"/>
    <dgm:cxn modelId="{33DCE683-9299-4F1E-BB41-D14C6C3CC55A}" type="presParOf" srcId="{C3A2C50C-BA99-4B88-A16B-76F77F176416}" destId="{41422347-130E-4756-8F20-60E655BB1445}" srcOrd="1" destOrd="0" presId="urn:microsoft.com/office/officeart/2008/layout/LinedList"/>
    <dgm:cxn modelId="{9C58A39C-3F00-47BF-A31F-61CDD114BF23}" type="presParOf" srcId="{41422347-130E-4756-8F20-60E655BB1445}" destId="{9F37E4CD-8FA1-4E12-8D48-991673B1A6D7}" srcOrd="0" destOrd="0" presId="urn:microsoft.com/office/officeart/2008/layout/LinedList"/>
    <dgm:cxn modelId="{2DCBA3E2-B956-42F8-937F-8665C3FF3D68}" type="presParOf" srcId="{41422347-130E-4756-8F20-60E655BB1445}" destId="{B55E9B83-3BD1-4202-B5F7-BF8A1F8AE284}" srcOrd="1" destOrd="0" presId="urn:microsoft.com/office/officeart/2008/layout/LinedList"/>
    <dgm:cxn modelId="{5D65CE6A-6D0D-42AF-A8E0-9D879AC04862}" type="presParOf" srcId="{C3A2C50C-BA99-4B88-A16B-76F77F176416}" destId="{AF3F3038-455C-43C4-8BEE-CE6F8A586C32}" srcOrd="2" destOrd="0" presId="urn:microsoft.com/office/officeart/2008/layout/LinedList"/>
    <dgm:cxn modelId="{7D2D8389-961C-4B3E-957F-9A91C197FDEB}" type="presParOf" srcId="{C3A2C50C-BA99-4B88-A16B-76F77F176416}" destId="{9F2578E6-3D6C-4774-B0E4-2C4972090E81}" srcOrd="3" destOrd="0" presId="urn:microsoft.com/office/officeart/2008/layout/LinedList"/>
    <dgm:cxn modelId="{D43F729F-5684-4F98-9CE1-806D05CB6102}" type="presParOf" srcId="{9F2578E6-3D6C-4774-B0E4-2C4972090E81}" destId="{D719581A-1AC2-44AC-82F6-1EFE6AAC0FC0}" srcOrd="0" destOrd="0" presId="urn:microsoft.com/office/officeart/2008/layout/LinedList"/>
    <dgm:cxn modelId="{294BBA90-3A61-4B05-AE77-A8264AC2F8D9}" type="presParOf" srcId="{9F2578E6-3D6C-4774-B0E4-2C4972090E81}" destId="{F9712EF9-38AE-4678-A0EF-D918D1519C76}" srcOrd="1" destOrd="0" presId="urn:microsoft.com/office/officeart/2008/layout/LinedList"/>
    <dgm:cxn modelId="{09A9DD74-9143-4FD9-9DD6-85C877C7A15B}" type="presParOf" srcId="{C3A2C50C-BA99-4B88-A16B-76F77F176416}" destId="{22AB7384-0A05-4EB8-8A8D-9D6885A6C004}" srcOrd="4" destOrd="0" presId="urn:microsoft.com/office/officeart/2008/layout/LinedList"/>
    <dgm:cxn modelId="{FBFA3AA4-3636-47D9-BA78-F827E5E80680}" type="presParOf" srcId="{C3A2C50C-BA99-4B88-A16B-76F77F176416}" destId="{8A609E30-4F25-4053-9A36-C59578A7E0C9}" srcOrd="5" destOrd="0" presId="urn:microsoft.com/office/officeart/2008/layout/LinedList"/>
    <dgm:cxn modelId="{37D47C43-0E4C-47EA-9033-483AAEBAB970}" type="presParOf" srcId="{8A609E30-4F25-4053-9A36-C59578A7E0C9}" destId="{0227FCC5-9E17-4126-B91D-50A686D6A394}" srcOrd="0" destOrd="0" presId="urn:microsoft.com/office/officeart/2008/layout/LinedList"/>
    <dgm:cxn modelId="{4E196A1D-522B-497B-8927-57E0D6FC19DD}" type="presParOf" srcId="{8A609E30-4F25-4053-9A36-C59578A7E0C9}" destId="{B9988F72-D7AB-43DB-9D48-A6FF7333AA03}" srcOrd="1" destOrd="0" presId="urn:microsoft.com/office/officeart/2008/layout/LinedList"/>
    <dgm:cxn modelId="{991BC6E8-E67B-4B2B-A145-8464142ECD3D}" type="presParOf" srcId="{C3A2C50C-BA99-4B88-A16B-76F77F176416}" destId="{9D2FE145-2AB5-4DCE-B73E-F1272E1B930D}" srcOrd="6" destOrd="0" presId="urn:microsoft.com/office/officeart/2008/layout/LinedList"/>
    <dgm:cxn modelId="{080F68BA-3F2C-42BF-ACBE-28DB2D76EA46}" type="presParOf" srcId="{C3A2C50C-BA99-4B88-A16B-76F77F176416}" destId="{A56784BF-803F-4C94-8F27-3056487A9111}" srcOrd="7" destOrd="0" presId="urn:microsoft.com/office/officeart/2008/layout/LinedList"/>
    <dgm:cxn modelId="{D015F47F-CFB7-4F6E-8DD6-FFB14DC4A473}" type="presParOf" srcId="{A56784BF-803F-4C94-8F27-3056487A9111}" destId="{7C828FBB-E284-400B-A34A-49F7FDD7E630}" srcOrd="0" destOrd="0" presId="urn:microsoft.com/office/officeart/2008/layout/LinedList"/>
    <dgm:cxn modelId="{98342380-F91F-4E9B-A508-48147084EBE4}" type="presParOf" srcId="{A56784BF-803F-4C94-8F27-3056487A9111}" destId="{8CCEC9BC-9273-42F7-842C-4ACBCC17ECC5}" srcOrd="1" destOrd="0" presId="urn:microsoft.com/office/officeart/2008/layout/LinedList"/>
    <dgm:cxn modelId="{858187C3-01D2-4A45-BA41-6CA76C6E7897}" type="presParOf" srcId="{C3A2C50C-BA99-4B88-A16B-76F77F176416}" destId="{EE0D815C-8F8F-4E8C-8F70-951645218D76}" srcOrd="8" destOrd="0" presId="urn:microsoft.com/office/officeart/2008/layout/LinedList"/>
    <dgm:cxn modelId="{157AA995-87CE-4611-97F2-F7EAE93647E6}" type="presParOf" srcId="{C3A2C50C-BA99-4B88-A16B-76F77F176416}" destId="{31A88200-4DFA-4BA4-8A36-B8E70176BD55}" srcOrd="9" destOrd="0" presId="urn:microsoft.com/office/officeart/2008/layout/LinedList"/>
    <dgm:cxn modelId="{22CD557F-3F89-495F-B68D-E096B0B01CE4}" type="presParOf" srcId="{31A88200-4DFA-4BA4-8A36-B8E70176BD55}" destId="{9A2F3DFC-F6EE-4947-BBF1-F226AF74BF2B}" srcOrd="0" destOrd="0" presId="urn:microsoft.com/office/officeart/2008/layout/LinedList"/>
    <dgm:cxn modelId="{E0EFCE73-FA03-4B26-8BAF-89F3E201F84A}" type="presParOf" srcId="{31A88200-4DFA-4BA4-8A36-B8E70176BD55}" destId="{184176D4-32EF-4E91-8A7A-94CDA169302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AD8945-5C5E-43D4-B9B1-3E3737BF49BE}" type="doc">
      <dgm:prSet loTypeId="urn:microsoft.com/office/officeart/2005/8/layout/chevron1" loCatId="process" qsTypeId="urn:microsoft.com/office/officeart/2005/8/quickstyle/simple1#6" qsCatId="simple" csTypeId="urn:microsoft.com/office/officeart/2005/8/colors/accent1_2#4" csCatId="accent1" phldr="1"/>
      <dgm:spPr/>
    </dgm:pt>
    <dgm:pt modelId="{FCBABC5D-FEDD-4BA5-8476-4114F0D1AAC5}">
      <dgm:prSet phldrT="[Text]" phldr="0"/>
      <dgm:spPr/>
      <dgm:t>
        <a:bodyPr/>
        <a:lstStyle/>
        <a:p>
          <a:r>
            <a:rPr lang="nb-NO" noProof="0">
              <a:latin typeface="Aptos Display" panose="02110004020202020204"/>
            </a:rPr>
            <a:t>F</a:t>
          </a:r>
          <a:endParaRPr lang="nb-NO" noProof="0"/>
        </a:p>
      </dgm:t>
    </dgm:pt>
    <dgm:pt modelId="{E8E4B9F5-A2ED-452C-B2E6-4DE565131D05}" type="parTrans" cxnId="{D7ADA5A2-BD94-425C-BE1E-299F8F38DE59}">
      <dgm:prSet/>
      <dgm:spPr/>
      <dgm:t>
        <a:bodyPr/>
        <a:lstStyle/>
        <a:p>
          <a:endParaRPr lang="nb-NO"/>
        </a:p>
      </dgm:t>
    </dgm:pt>
    <dgm:pt modelId="{28F9B07C-F754-4613-AD43-F455B8CC86C1}" type="sibTrans" cxnId="{D7ADA5A2-BD94-425C-BE1E-299F8F38DE59}">
      <dgm:prSet/>
      <dgm:spPr/>
      <dgm:t>
        <a:bodyPr/>
        <a:lstStyle/>
        <a:p>
          <a:endParaRPr lang="nb-NO"/>
        </a:p>
      </dgm:t>
    </dgm:pt>
    <dgm:pt modelId="{537DA886-28F4-43BC-AC55-E9C3F8FC8BF6}">
      <dgm:prSet phldrT="[Text]" phldr="0"/>
      <dgm:spPr/>
      <dgm:t>
        <a:bodyPr/>
        <a:lstStyle/>
        <a:p>
          <a:r>
            <a:rPr lang="nb-NO" noProof="0">
              <a:latin typeface="Aptos Display" panose="02110004020202020204"/>
            </a:rPr>
            <a:t>A</a:t>
          </a:r>
          <a:endParaRPr lang="nb-NO" noProof="0"/>
        </a:p>
      </dgm:t>
    </dgm:pt>
    <dgm:pt modelId="{F40D7DEB-E6F0-4E77-A629-60ED65D87C6D}" type="parTrans" cxnId="{9D5A0D75-0F12-4C18-B98B-5F0437F1912A}">
      <dgm:prSet/>
      <dgm:spPr/>
      <dgm:t>
        <a:bodyPr/>
        <a:lstStyle/>
        <a:p>
          <a:endParaRPr lang="nb-NO"/>
        </a:p>
      </dgm:t>
    </dgm:pt>
    <dgm:pt modelId="{6DBA0F38-EA82-42E1-B0C2-8BF896A95A35}" type="sibTrans" cxnId="{9D5A0D75-0F12-4C18-B98B-5F0437F1912A}">
      <dgm:prSet/>
      <dgm:spPr/>
      <dgm:t>
        <a:bodyPr/>
        <a:lstStyle/>
        <a:p>
          <a:endParaRPr lang="nb-NO"/>
        </a:p>
      </dgm:t>
    </dgm:pt>
    <dgm:pt modelId="{0D15F665-90FB-4C59-A1EA-2507E5028329}">
      <dgm:prSet phldrT="[Text]" phldr="0"/>
      <dgm:spPr/>
      <dgm:t>
        <a:bodyPr/>
        <a:lstStyle/>
        <a:p>
          <a:r>
            <a:rPr lang="nb-NO" noProof="0">
              <a:latin typeface="Aptos Display" panose="02110004020202020204"/>
            </a:rPr>
            <a:t>V</a:t>
          </a:r>
          <a:endParaRPr lang="nb-NO" noProof="0"/>
        </a:p>
      </dgm:t>
    </dgm:pt>
    <dgm:pt modelId="{E8A5A393-4B28-44E1-8BEC-F2504080BFF1}" type="parTrans" cxnId="{D6D847E4-4170-4119-80F3-31E82846974F}">
      <dgm:prSet/>
      <dgm:spPr/>
      <dgm:t>
        <a:bodyPr/>
        <a:lstStyle/>
        <a:p>
          <a:endParaRPr lang="nb-NO"/>
        </a:p>
      </dgm:t>
    </dgm:pt>
    <dgm:pt modelId="{91A90A5F-3829-4856-B9CF-727560E84C50}" type="sibTrans" cxnId="{D6D847E4-4170-4119-80F3-31E82846974F}">
      <dgm:prSet/>
      <dgm:spPr/>
      <dgm:t>
        <a:bodyPr/>
        <a:lstStyle/>
        <a:p>
          <a:endParaRPr lang="nb-NO"/>
        </a:p>
      </dgm:t>
    </dgm:pt>
    <dgm:pt modelId="{16289D64-2D25-49C1-BF3E-93327DB6EF23}">
      <dgm:prSet phldr="0"/>
      <dgm:spPr/>
      <dgm:t>
        <a:bodyPr/>
        <a:lstStyle/>
        <a:p>
          <a:pPr rtl="0"/>
          <a:r>
            <a:rPr lang="nb-NO" noProof="0">
              <a:latin typeface="Aptos Display" panose="02110004020202020204"/>
            </a:rPr>
            <a:t>R</a:t>
          </a:r>
        </a:p>
      </dgm:t>
    </dgm:pt>
    <dgm:pt modelId="{4A7D71DB-1952-4883-9187-6ABF0058DABD}" type="parTrans" cxnId="{7210DC1E-5031-4EA8-893F-0EFD1C1D9BEC}">
      <dgm:prSet/>
      <dgm:spPr/>
      <dgm:t>
        <a:bodyPr/>
        <a:lstStyle/>
        <a:p>
          <a:endParaRPr lang="nb-NO"/>
        </a:p>
      </dgm:t>
    </dgm:pt>
    <dgm:pt modelId="{B47A281F-F629-4FCC-B047-5B3E44B91C00}" type="sibTrans" cxnId="{7210DC1E-5031-4EA8-893F-0EFD1C1D9BEC}">
      <dgm:prSet/>
      <dgm:spPr/>
      <dgm:t>
        <a:bodyPr/>
        <a:lstStyle/>
        <a:p>
          <a:endParaRPr lang="nb-NO"/>
        </a:p>
      </dgm:t>
    </dgm:pt>
    <dgm:pt modelId="{36AFF62B-2325-458B-AA49-BE03ED586894}" type="pres">
      <dgm:prSet presAssocID="{84AD8945-5C5E-43D4-B9B1-3E3737BF49BE}" presName="Name0" presStyleCnt="0">
        <dgm:presLayoutVars>
          <dgm:dir/>
          <dgm:animLvl val="lvl"/>
          <dgm:resizeHandles val="exact"/>
        </dgm:presLayoutVars>
      </dgm:prSet>
      <dgm:spPr/>
    </dgm:pt>
    <dgm:pt modelId="{4AB493DF-202A-493B-9609-528B4E0E60B9}" type="pres">
      <dgm:prSet presAssocID="{FCBABC5D-FEDD-4BA5-8476-4114F0D1AAC5}" presName="parTxOnly" presStyleLbl="node1" presStyleIdx="0" presStyleCnt="4" custLinFactNeighborY="0">
        <dgm:presLayoutVars>
          <dgm:chMax val="0"/>
          <dgm:chPref val="0"/>
          <dgm:bulletEnabled val="1"/>
        </dgm:presLayoutVars>
      </dgm:prSet>
      <dgm:spPr/>
    </dgm:pt>
    <dgm:pt modelId="{3EDA4A30-8150-40DD-9CF8-D1C4D035A6BA}" type="pres">
      <dgm:prSet presAssocID="{28F9B07C-F754-4613-AD43-F455B8CC86C1}" presName="parTxOnlySpace" presStyleCnt="0"/>
      <dgm:spPr/>
    </dgm:pt>
    <dgm:pt modelId="{F277901F-06F4-42B4-929C-7143F66D2FFB}" type="pres">
      <dgm:prSet presAssocID="{537DA886-28F4-43BC-AC55-E9C3F8FC8BF6}" presName="parTxOnly" presStyleLbl="node1" presStyleIdx="1" presStyleCnt="4" custLinFactNeighborY="2">
        <dgm:presLayoutVars>
          <dgm:chMax val="0"/>
          <dgm:chPref val="0"/>
          <dgm:bulletEnabled val="1"/>
        </dgm:presLayoutVars>
      </dgm:prSet>
      <dgm:spPr/>
    </dgm:pt>
    <dgm:pt modelId="{AAD4A6F5-C676-483B-95A0-BD81698A2B7C}" type="pres">
      <dgm:prSet presAssocID="{6DBA0F38-EA82-42E1-B0C2-8BF896A95A35}" presName="parTxOnlySpace" presStyleCnt="0"/>
      <dgm:spPr/>
    </dgm:pt>
    <dgm:pt modelId="{3A151F8E-DCF5-493B-B4C0-16416106DD3C}" type="pres">
      <dgm:prSet presAssocID="{16289D64-2D25-49C1-BF3E-93327DB6EF23}" presName="parTxOnly" presStyleLbl="node1" presStyleIdx="2" presStyleCnt="4">
        <dgm:presLayoutVars>
          <dgm:chMax val="0"/>
          <dgm:chPref val="0"/>
          <dgm:bulletEnabled val="1"/>
        </dgm:presLayoutVars>
      </dgm:prSet>
      <dgm:spPr/>
    </dgm:pt>
    <dgm:pt modelId="{9D2D6D51-0F99-498E-BE87-C5E58C28111D}" type="pres">
      <dgm:prSet presAssocID="{B47A281F-F629-4FCC-B047-5B3E44B91C00}" presName="parTxOnlySpace" presStyleCnt="0"/>
      <dgm:spPr/>
    </dgm:pt>
    <dgm:pt modelId="{60D81DD9-C092-4BE2-A969-C5F6614E1AE8}" type="pres">
      <dgm:prSet presAssocID="{0D15F665-90FB-4C59-A1EA-2507E5028329}" presName="parTxOnly" presStyleLbl="node1" presStyleIdx="3" presStyleCnt="4">
        <dgm:presLayoutVars>
          <dgm:chMax val="0"/>
          <dgm:chPref val="0"/>
          <dgm:bulletEnabled val="1"/>
        </dgm:presLayoutVars>
      </dgm:prSet>
      <dgm:spPr/>
    </dgm:pt>
  </dgm:ptLst>
  <dgm:cxnLst>
    <dgm:cxn modelId="{2817DA14-6FA1-40DE-B558-850681AD38E5}" type="presOf" srcId="{0D15F665-90FB-4C59-A1EA-2507E5028329}" destId="{60D81DD9-C092-4BE2-A969-C5F6614E1AE8}" srcOrd="0" destOrd="0" presId="urn:microsoft.com/office/officeart/2005/8/layout/chevron1"/>
    <dgm:cxn modelId="{7210DC1E-5031-4EA8-893F-0EFD1C1D9BEC}" srcId="{84AD8945-5C5E-43D4-B9B1-3E3737BF49BE}" destId="{16289D64-2D25-49C1-BF3E-93327DB6EF23}" srcOrd="2" destOrd="0" parTransId="{4A7D71DB-1952-4883-9187-6ABF0058DABD}" sibTransId="{B47A281F-F629-4FCC-B047-5B3E44B91C00}"/>
    <dgm:cxn modelId="{C955D223-611F-4472-B8B9-50A3F06BF9ED}" type="presOf" srcId="{84AD8945-5C5E-43D4-B9B1-3E3737BF49BE}" destId="{36AFF62B-2325-458B-AA49-BE03ED586894}" srcOrd="0" destOrd="0" presId="urn:microsoft.com/office/officeart/2005/8/layout/chevron1"/>
    <dgm:cxn modelId="{9D5A0D75-0F12-4C18-B98B-5F0437F1912A}" srcId="{84AD8945-5C5E-43D4-B9B1-3E3737BF49BE}" destId="{537DA886-28F4-43BC-AC55-E9C3F8FC8BF6}" srcOrd="1" destOrd="0" parTransId="{F40D7DEB-E6F0-4E77-A629-60ED65D87C6D}" sibTransId="{6DBA0F38-EA82-42E1-B0C2-8BF896A95A35}"/>
    <dgm:cxn modelId="{D7ADA5A2-BD94-425C-BE1E-299F8F38DE59}" srcId="{84AD8945-5C5E-43D4-B9B1-3E3737BF49BE}" destId="{FCBABC5D-FEDD-4BA5-8476-4114F0D1AAC5}" srcOrd="0" destOrd="0" parTransId="{E8E4B9F5-A2ED-452C-B2E6-4DE565131D05}" sibTransId="{28F9B07C-F754-4613-AD43-F455B8CC86C1}"/>
    <dgm:cxn modelId="{B4B637BB-65DE-48CC-B8DC-29A72DEF6363}" type="presOf" srcId="{FCBABC5D-FEDD-4BA5-8476-4114F0D1AAC5}" destId="{4AB493DF-202A-493B-9609-528B4E0E60B9}" srcOrd="0" destOrd="0" presId="urn:microsoft.com/office/officeart/2005/8/layout/chevron1"/>
    <dgm:cxn modelId="{C3F151D7-2080-49F5-B226-655325CE4532}" type="presOf" srcId="{16289D64-2D25-49C1-BF3E-93327DB6EF23}" destId="{3A151F8E-DCF5-493B-B4C0-16416106DD3C}" srcOrd="0" destOrd="0" presId="urn:microsoft.com/office/officeart/2005/8/layout/chevron1"/>
    <dgm:cxn modelId="{932388E2-3197-41FF-AAB6-A6561969360C}" type="presOf" srcId="{537DA886-28F4-43BC-AC55-E9C3F8FC8BF6}" destId="{F277901F-06F4-42B4-929C-7143F66D2FFB}" srcOrd="0" destOrd="0" presId="urn:microsoft.com/office/officeart/2005/8/layout/chevron1"/>
    <dgm:cxn modelId="{D6D847E4-4170-4119-80F3-31E82846974F}" srcId="{84AD8945-5C5E-43D4-B9B1-3E3737BF49BE}" destId="{0D15F665-90FB-4C59-A1EA-2507E5028329}" srcOrd="3" destOrd="0" parTransId="{E8A5A393-4B28-44E1-8BEC-F2504080BFF1}" sibTransId="{91A90A5F-3829-4856-B9CF-727560E84C50}"/>
    <dgm:cxn modelId="{EDDBAF92-6707-4776-BDAF-D0DD4AF5E1F7}" type="presParOf" srcId="{36AFF62B-2325-458B-AA49-BE03ED586894}" destId="{4AB493DF-202A-493B-9609-528B4E0E60B9}" srcOrd="0" destOrd="0" presId="urn:microsoft.com/office/officeart/2005/8/layout/chevron1"/>
    <dgm:cxn modelId="{3984144B-C3EF-45AF-8950-5843BFE19314}" type="presParOf" srcId="{36AFF62B-2325-458B-AA49-BE03ED586894}" destId="{3EDA4A30-8150-40DD-9CF8-D1C4D035A6BA}" srcOrd="1" destOrd="0" presId="urn:microsoft.com/office/officeart/2005/8/layout/chevron1"/>
    <dgm:cxn modelId="{5948952C-7F82-425E-98AB-FCB270B06E4D}" type="presParOf" srcId="{36AFF62B-2325-458B-AA49-BE03ED586894}" destId="{F277901F-06F4-42B4-929C-7143F66D2FFB}" srcOrd="2" destOrd="0" presId="urn:microsoft.com/office/officeart/2005/8/layout/chevron1"/>
    <dgm:cxn modelId="{D534FDF4-59A4-4C7E-A0C4-02EB639DE113}" type="presParOf" srcId="{36AFF62B-2325-458B-AA49-BE03ED586894}" destId="{AAD4A6F5-C676-483B-95A0-BD81698A2B7C}" srcOrd="3" destOrd="0" presId="urn:microsoft.com/office/officeart/2005/8/layout/chevron1"/>
    <dgm:cxn modelId="{98C18125-AD96-48FF-8875-CAB2EDC4C91A}" type="presParOf" srcId="{36AFF62B-2325-458B-AA49-BE03ED586894}" destId="{3A151F8E-DCF5-493B-B4C0-16416106DD3C}" srcOrd="4" destOrd="0" presId="urn:microsoft.com/office/officeart/2005/8/layout/chevron1"/>
    <dgm:cxn modelId="{4272B160-1C9A-40CB-923B-ABD4F14C3406}" type="presParOf" srcId="{36AFF62B-2325-458B-AA49-BE03ED586894}" destId="{9D2D6D51-0F99-498E-BE87-C5E58C28111D}" srcOrd="5" destOrd="0" presId="urn:microsoft.com/office/officeart/2005/8/layout/chevron1"/>
    <dgm:cxn modelId="{00ABC6E6-E479-42F8-9936-EAA1B9B152A1}" type="presParOf" srcId="{36AFF62B-2325-458B-AA49-BE03ED586894}" destId="{60D81DD9-C092-4BE2-A969-C5F6614E1AE8}"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9006C17-E6E7-4561-A99B-A1892C8FE854}" type="doc">
      <dgm:prSet loTypeId="urn:microsoft.com/office/officeart/2018/2/layout/IconVerticalSolidList" loCatId="icon" qsTypeId="urn:microsoft.com/office/officeart/2005/8/quickstyle/simple1#7" qsCatId="simple" csTypeId="urn:microsoft.com/office/officeart/2018/5/colors/Iconchunking_neutralbg_accent0_3" csCatId="mainScheme" phldr="1"/>
      <dgm:spPr/>
    </dgm:pt>
    <dgm:pt modelId="{B44C4D97-D858-4CE3-B710-D4BEFD9C3282}">
      <dgm:prSet phldrT="[Text]" custT="1"/>
      <dgm:spPr/>
      <dgm:t>
        <a:bodyPr/>
        <a:lstStyle/>
        <a:p>
          <a:r>
            <a:rPr lang="nb-NO" sz="2000" noProof="0">
              <a:latin typeface="Aptos Display" panose="02110004020202020204"/>
            </a:rPr>
            <a:t>Vurder og dokumenter beslutningskompetanse</a:t>
          </a:r>
          <a:endParaRPr lang="nb-NO" sz="2000" noProof="0"/>
        </a:p>
      </dgm:t>
    </dgm:pt>
    <dgm:pt modelId="{1B647DD0-DB54-434B-BFF4-0289A9A9AACE}" type="parTrans" cxnId="{8551E1F5-2ECD-4F0F-9E89-3F4189A97E60}">
      <dgm:prSet/>
      <dgm:spPr/>
      <dgm:t>
        <a:bodyPr/>
        <a:lstStyle/>
        <a:p>
          <a:endParaRPr lang="nb-NO"/>
        </a:p>
      </dgm:t>
    </dgm:pt>
    <dgm:pt modelId="{D06FEF51-A463-4BB0-87E8-8E5D9976E772}" type="sibTrans" cxnId="{8551E1F5-2ECD-4F0F-9E89-3F4189A97E60}">
      <dgm:prSet/>
      <dgm:spPr/>
      <dgm:t>
        <a:bodyPr/>
        <a:lstStyle/>
        <a:p>
          <a:endParaRPr lang="en-US"/>
        </a:p>
      </dgm:t>
    </dgm:pt>
    <dgm:pt modelId="{1EB6AA47-DABA-4A98-A574-8DBFD1AA07EB}">
      <dgm:prSet phldrT="[Text]" custT="1"/>
      <dgm:spPr/>
      <dgm:t>
        <a:bodyPr/>
        <a:lstStyle/>
        <a:p>
          <a:r>
            <a:rPr lang="nb-NO" sz="2000" noProof="0">
              <a:latin typeface="Aptos Display" panose="02110004020202020204"/>
            </a:rPr>
            <a:t>Er tillitsskapende tiltak forsøkt og dokumentert?</a:t>
          </a:r>
          <a:endParaRPr lang="nb-NO" sz="2000" noProof="0"/>
        </a:p>
      </dgm:t>
    </dgm:pt>
    <dgm:pt modelId="{EF2A7EA4-D7E3-458E-AF0C-025EEDF19830}" type="parTrans" cxnId="{511811DC-0EC3-4D89-BC53-0A0F30EB1177}">
      <dgm:prSet/>
      <dgm:spPr/>
      <dgm:t>
        <a:bodyPr/>
        <a:lstStyle/>
        <a:p>
          <a:endParaRPr lang="nb-NO"/>
        </a:p>
      </dgm:t>
    </dgm:pt>
    <dgm:pt modelId="{BAAB4835-80C2-4C16-83DE-E959CBC41B1E}" type="sibTrans" cxnId="{511811DC-0EC3-4D89-BC53-0A0F30EB1177}">
      <dgm:prSet/>
      <dgm:spPr/>
      <dgm:t>
        <a:bodyPr/>
        <a:lstStyle/>
        <a:p>
          <a:endParaRPr lang="en-US"/>
        </a:p>
      </dgm:t>
    </dgm:pt>
    <dgm:pt modelId="{EDBBCD57-8F54-465A-B0C2-5A73440DB77B}">
      <dgm:prSet custT="1"/>
      <dgm:spPr/>
      <dgm:t>
        <a:bodyPr/>
        <a:lstStyle/>
        <a:p>
          <a:r>
            <a:rPr lang="nb-NO" sz="2000" noProof="0">
              <a:latin typeface="Aptos Display" panose="02110004020202020204"/>
            </a:rPr>
            <a:t>Vurder og dokumenter om vilkår for tvang er oppfylt</a:t>
          </a:r>
        </a:p>
      </dgm:t>
    </dgm:pt>
    <dgm:pt modelId="{BA08E948-001C-4386-B0AC-9FC6470A3C0A}" type="parTrans" cxnId="{9614356B-A304-438E-8B3D-8B75249D242E}">
      <dgm:prSet/>
      <dgm:spPr/>
      <dgm:t>
        <a:bodyPr/>
        <a:lstStyle/>
        <a:p>
          <a:endParaRPr lang="nb-NO"/>
        </a:p>
      </dgm:t>
    </dgm:pt>
    <dgm:pt modelId="{59963C9B-9D93-4EA1-A0C6-0FD99B8B5D4F}" type="sibTrans" cxnId="{9614356B-A304-438E-8B3D-8B75249D242E}">
      <dgm:prSet/>
      <dgm:spPr/>
      <dgm:t>
        <a:bodyPr/>
        <a:lstStyle/>
        <a:p>
          <a:endParaRPr lang="nb-NO"/>
        </a:p>
      </dgm:t>
    </dgm:pt>
    <dgm:pt modelId="{3DCF5CDE-2A87-491A-8ACA-038E97314DA9}">
      <dgm:prSet phldrT="[Text]" custT="1"/>
      <dgm:spPr/>
      <dgm:t>
        <a:bodyPr/>
        <a:lstStyle/>
        <a:p>
          <a:r>
            <a:rPr lang="nb-NO" sz="2000" noProof="0">
              <a:latin typeface="Aptos Display" panose="02110004020202020204"/>
            </a:rPr>
            <a:t>Er det motstand mot helsehjelp?</a:t>
          </a:r>
          <a:endParaRPr lang="nb-NO" sz="2000" noProof="0"/>
        </a:p>
      </dgm:t>
    </dgm:pt>
    <dgm:pt modelId="{DE42EC10-C01F-49BC-BAE3-71CB8AC54B8E}" type="sibTrans" cxnId="{E23A5353-F1FB-4F34-907B-13089B479980}">
      <dgm:prSet/>
      <dgm:spPr/>
      <dgm:t>
        <a:bodyPr/>
        <a:lstStyle/>
        <a:p>
          <a:endParaRPr lang="en-US"/>
        </a:p>
      </dgm:t>
    </dgm:pt>
    <dgm:pt modelId="{7C0172F9-EB8D-45A6-9DAD-C9E8BFE3BD1D}" type="parTrans" cxnId="{E23A5353-F1FB-4F34-907B-13089B479980}">
      <dgm:prSet/>
      <dgm:spPr/>
      <dgm:t>
        <a:bodyPr/>
        <a:lstStyle/>
        <a:p>
          <a:endParaRPr lang="nb-NO"/>
        </a:p>
      </dgm:t>
    </dgm:pt>
    <dgm:pt modelId="{7F419AD3-8324-4065-A9A7-B9F022463F2F}" type="pres">
      <dgm:prSet presAssocID="{D9006C17-E6E7-4561-A99B-A1892C8FE854}" presName="root" presStyleCnt="0">
        <dgm:presLayoutVars>
          <dgm:dir/>
          <dgm:resizeHandles val="exact"/>
        </dgm:presLayoutVars>
      </dgm:prSet>
      <dgm:spPr/>
    </dgm:pt>
    <dgm:pt modelId="{E4A2EC58-9E31-461A-8D13-E986C18D09AE}" type="pres">
      <dgm:prSet presAssocID="{3DCF5CDE-2A87-491A-8ACA-038E97314DA9}" presName="compNode" presStyleCnt="0"/>
      <dgm:spPr/>
    </dgm:pt>
    <dgm:pt modelId="{C59AD166-1834-4817-9813-2BEADE304C8F}" type="pres">
      <dgm:prSet presAssocID="{3DCF5CDE-2A87-491A-8ACA-038E97314DA9}" presName="bgRect" presStyleLbl="bgShp" presStyleIdx="0" presStyleCnt="4" custLinFactNeighborY="-1952"/>
      <dgm:spPr/>
    </dgm:pt>
    <dgm:pt modelId="{50828E62-1374-45CA-A526-B125DD7F7447}" type="pres">
      <dgm:prSet presAssocID="{3DCF5CDE-2A87-491A-8ACA-038E97314DA9}"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jekkliste"/>
        </a:ext>
      </dgm:extLst>
    </dgm:pt>
    <dgm:pt modelId="{026CA900-D9B5-48CA-BA91-736AFDE1A53C}" type="pres">
      <dgm:prSet presAssocID="{3DCF5CDE-2A87-491A-8ACA-038E97314DA9}" presName="spaceRect" presStyleCnt="0"/>
      <dgm:spPr/>
    </dgm:pt>
    <dgm:pt modelId="{F0B4AACF-823B-44A2-8E79-D63F7E1EA38C}" type="pres">
      <dgm:prSet presAssocID="{3DCF5CDE-2A87-491A-8ACA-038E97314DA9}" presName="parTx" presStyleLbl="revTx" presStyleIdx="0" presStyleCnt="4">
        <dgm:presLayoutVars>
          <dgm:chMax val="0"/>
          <dgm:chPref val="0"/>
        </dgm:presLayoutVars>
      </dgm:prSet>
      <dgm:spPr/>
    </dgm:pt>
    <dgm:pt modelId="{840B14DB-2828-4302-BF5B-F55244729B0D}" type="pres">
      <dgm:prSet presAssocID="{DE42EC10-C01F-49BC-BAE3-71CB8AC54B8E}" presName="sibTrans" presStyleCnt="0"/>
      <dgm:spPr/>
    </dgm:pt>
    <dgm:pt modelId="{F03B17EC-E4AF-4568-8AE6-D86CF58A4F4A}" type="pres">
      <dgm:prSet presAssocID="{B44C4D97-D858-4CE3-B710-D4BEFD9C3282}" presName="compNode" presStyleCnt="0"/>
      <dgm:spPr/>
    </dgm:pt>
    <dgm:pt modelId="{721569A6-DD04-4494-A320-22546C041E4E}" type="pres">
      <dgm:prSet presAssocID="{B44C4D97-D858-4CE3-B710-D4BEFD9C3282}" presName="bgRect" presStyleLbl="bgShp" presStyleIdx="1" presStyleCnt="4"/>
      <dgm:spPr/>
    </dgm:pt>
    <dgm:pt modelId="{E2C42A1B-F899-43B0-AE65-78897F98B43A}" type="pres">
      <dgm:prSet presAssocID="{B44C4D97-D858-4CE3-B710-D4BEFD9C3282}"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vmerking"/>
        </a:ext>
      </dgm:extLst>
    </dgm:pt>
    <dgm:pt modelId="{846566F2-33F5-4E0A-AB03-06B39B17F75A}" type="pres">
      <dgm:prSet presAssocID="{B44C4D97-D858-4CE3-B710-D4BEFD9C3282}" presName="spaceRect" presStyleCnt="0"/>
      <dgm:spPr/>
    </dgm:pt>
    <dgm:pt modelId="{38161989-49E1-4130-A169-0E0CB1D2D645}" type="pres">
      <dgm:prSet presAssocID="{B44C4D97-D858-4CE3-B710-D4BEFD9C3282}" presName="parTx" presStyleLbl="revTx" presStyleIdx="1" presStyleCnt="4">
        <dgm:presLayoutVars>
          <dgm:chMax val="0"/>
          <dgm:chPref val="0"/>
        </dgm:presLayoutVars>
      </dgm:prSet>
      <dgm:spPr/>
    </dgm:pt>
    <dgm:pt modelId="{F9668BDE-9D5C-419F-B56E-4A7BC4127CA9}" type="pres">
      <dgm:prSet presAssocID="{D06FEF51-A463-4BB0-87E8-8E5D9976E772}" presName="sibTrans" presStyleCnt="0"/>
      <dgm:spPr/>
    </dgm:pt>
    <dgm:pt modelId="{0C8029F6-F677-4C92-9A75-0D019A23DA81}" type="pres">
      <dgm:prSet presAssocID="{1EB6AA47-DABA-4A98-A574-8DBFD1AA07EB}" presName="compNode" presStyleCnt="0"/>
      <dgm:spPr/>
    </dgm:pt>
    <dgm:pt modelId="{0ED3A41A-466C-4BAD-B977-EAB33CC0191E}" type="pres">
      <dgm:prSet presAssocID="{1EB6AA47-DABA-4A98-A574-8DBFD1AA07EB}" presName="bgRect" presStyleLbl="bgShp" presStyleIdx="2" presStyleCnt="4"/>
      <dgm:spPr/>
    </dgm:pt>
    <dgm:pt modelId="{46DC7CDA-4AE5-49AB-871E-10EDB2766AC1}" type="pres">
      <dgm:prSet presAssocID="{1EB6AA47-DABA-4A98-A574-8DBFD1AA07E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kument"/>
        </a:ext>
      </dgm:extLst>
    </dgm:pt>
    <dgm:pt modelId="{E10A6924-3AD4-4FD7-A85A-027245248905}" type="pres">
      <dgm:prSet presAssocID="{1EB6AA47-DABA-4A98-A574-8DBFD1AA07EB}" presName="spaceRect" presStyleCnt="0"/>
      <dgm:spPr/>
    </dgm:pt>
    <dgm:pt modelId="{2E56A15B-8353-4156-AA17-B1BFBC0BBC9C}" type="pres">
      <dgm:prSet presAssocID="{1EB6AA47-DABA-4A98-A574-8DBFD1AA07EB}" presName="parTx" presStyleLbl="revTx" presStyleIdx="2" presStyleCnt="4">
        <dgm:presLayoutVars>
          <dgm:chMax val="0"/>
          <dgm:chPref val="0"/>
        </dgm:presLayoutVars>
      </dgm:prSet>
      <dgm:spPr/>
    </dgm:pt>
    <dgm:pt modelId="{A0A7CB17-F33B-4879-9996-DB3B30D55EDA}" type="pres">
      <dgm:prSet presAssocID="{BAAB4835-80C2-4C16-83DE-E959CBC41B1E}" presName="sibTrans" presStyleCnt="0"/>
      <dgm:spPr/>
    </dgm:pt>
    <dgm:pt modelId="{44F8F1DB-F306-43CE-98BD-88AB1DED1C2F}" type="pres">
      <dgm:prSet presAssocID="{EDBBCD57-8F54-465A-B0C2-5A73440DB77B}" presName="compNode" presStyleCnt="0"/>
      <dgm:spPr/>
    </dgm:pt>
    <dgm:pt modelId="{1BD05112-9D9B-4942-8CF3-B515FF956EC5}" type="pres">
      <dgm:prSet presAssocID="{EDBBCD57-8F54-465A-B0C2-5A73440DB77B}" presName="bgRect" presStyleLbl="bgShp" presStyleIdx="3" presStyleCnt="4"/>
      <dgm:spPr/>
    </dgm:pt>
    <dgm:pt modelId="{334D9C60-6510-4306-B415-347BEECCFBB9}" type="pres">
      <dgm:prSet presAssocID="{EDBBCD57-8F54-465A-B0C2-5A73440DB77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vron Arrows"/>
        </a:ext>
      </dgm:extLst>
    </dgm:pt>
    <dgm:pt modelId="{A6274A58-C8E6-4DA3-9B41-ACF666CD3E5E}" type="pres">
      <dgm:prSet presAssocID="{EDBBCD57-8F54-465A-B0C2-5A73440DB77B}" presName="spaceRect" presStyleCnt="0"/>
      <dgm:spPr/>
    </dgm:pt>
    <dgm:pt modelId="{0958B428-33FF-450E-9E2E-7A9F4A1161C5}" type="pres">
      <dgm:prSet presAssocID="{EDBBCD57-8F54-465A-B0C2-5A73440DB77B}" presName="parTx" presStyleLbl="revTx" presStyleIdx="3" presStyleCnt="4">
        <dgm:presLayoutVars>
          <dgm:chMax val="0"/>
          <dgm:chPref val="0"/>
        </dgm:presLayoutVars>
      </dgm:prSet>
      <dgm:spPr/>
    </dgm:pt>
  </dgm:ptLst>
  <dgm:cxnLst>
    <dgm:cxn modelId="{806E450D-B47E-4F07-8AD4-2839A6F1F8CF}" type="presOf" srcId="{3DCF5CDE-2A87-491A-8ACA-038E97314DA9}" destId="{F0B4AACF-823B-44A2-8E79-D63F7E1EA38C}" srcOrd="0" destOrd="0" presId="urn:microsoft.com/office/officeart/2018/2/layout/IconVerticalSolidList"/>
    <dgm:cxn modelId="{5DE60115-04AA-4B06-86E9-ACF80F0D79EC}" type="presOf" srcId="{EDBBCD57-8F54-465A-B0C2-5A73440DB77B}" destId="{0958B428-33FF-450E-9E2E-7A9F4A1161C5}" srcOrd="0" destOrd="0" presId="urn:microsoft.com/office/officeart/2018/2/layout/IconVerticalSolidList"/>
    <dgm:cxn modelId="{64471635-06FF-420F-BC3B-E69ACFC3F7DE}" type="presOf" srcId="{B44C4D97-D858-4CE3-B710-D4BEFD9C3282}" destId="{38161989-49E1-4130-A169-0E0CB1D2D645}" srcOrd="0" destOrd="0" presId="urn:microsoft.com/office/officeart/2018/2/layout/IconVerticalSolidList"/>
    <dgm:cxn modelId="{9614356B-A304-438E-8B3D-8B75249D242E}" srcId="{D9006C17-E6E7-4561-A99B-A1892C8FE854}" destId="{EDBBCD57-8F54-465A-B0C2-5A73440DB77B}" srcOrd="3" destOrd="0" parTransId="{BA08E948-001C-4386-B0AC-9FC6470A3C0A}" sibTransId="{59963C9B-9D93-4EA1-A0C6-0FD99B8B5D4F}"/>
    <dgm:cxn modelId="{CD53F072-B815-469B-9B60-4AE92FFD6B13}" type="presOf" srcId="{D9006C17-E6E7-4561-A99B-A1892C8FE854}" destId="{7F419AD3-8324-4065-A9A7-B9F022463F2F}" srcOrd="0" destOrd="0" presId="urn:microsoft.com/office/officeart/2018/2/layout/IconVerticalSolidList"/>
    <dgm:cxn modelId="{E23A5353-F1FB-4F34-907B-13089B479980}" srcId="{D9006C17-E6E7-4561-A99B-A1892C8FE854}" destId="{3DCF5CDE-2A87-491A-8ACA-038E97314DA9}" srcOrd="0" destOrd="0" parTransId="{7C0172F9-EB8D-45A6-9DAD-C9E8BFE3BD1D}" sibTransId="{DE42EC10-C01F-49BC-BAE3-71CB8AC54B8E}"/>
    <dgm:cxn modelId="{C5337182-9105-44E4-9BE1-A3DC22F5B49C}" type="presOf" srcId="{1EB6AA47-DABA-4A98-A574-8DBFD1AA07EB}" destId="{2E56A15B-8353-4156-AA17-B1BFBC0BBC9C}" srcOrd="0" destOrd="0" presId="urn:microsoft.com/office/officeart/2018/2/layout/IconVerticalSolidList"/>
    <dgm:cxn modelId="{511811DC-0EC3-4D89-BC53-0A0F30EB1177}" srcId="{D9006C17-E6E7-4561-A99B-A1892C8FE854}" destId="{1EB6AA47-DABA-4A98-A574-8DBFD1AA07EB}" srcOrd="2" destOrd="0" parTransId="{EF2A7EA4-D7E3-458E-AF0C-025EEDF19830}" sibTransId="{BAAB4835-80C2-4C16-83DE-E959CBC41B1E}"/>
    <dgm:cxn modelId="{8551E1F5-2ECD-4F0F-9E89-3F4189A97E60}" srcId="{D9006C17-E6E7-4561-A99B-A1892C8FE854}" destId="{B44C4D97-D858-4CE3-B710-D4BEFD9C3282}" srcOrd="1" destOrd="0" parTransId="{1B647DD0-DB54-434B-BFF4-0289A9A9AACE}" sibTransId="{D06FEF51-A463-4BB0-87E8-8E5D9976E772}"/>
    <dgm:cxn modelId="{C775BFC8-A094-4155-A0E2-969F0B18F955}" type="presParOf" srcId="{7F419AD3-8324-4065-A9A7-B9F022463F2F}" destId="{E4A2EC58-9E31-461A-8D13-E986C18D09AE}" srcOrd="0" destOrd="0" presId="urn:microsoft.com/office/officeart/2018/2/layout/IconVerticalSolidList"/>
    <dgm:cxn modelId="{A2C17E94-8A33-4E4E-8CD5-236E5C15144E}" type="presParOf" srcId="{E4A2EC58-9E31-461A-8D13-E986C18D09AE}" destId="{C59AD166-1834-4817-9813-2BEADE304C8F}" srcOrd="0" destOrd="0" presId="urn:microsoft.com/office/officeart/2018/2/layout/IconVerticalSolidList"/>
    <dgm:cxn modelId="{2290D84C-B1FB-4099-945C-5E234BA00BB2}" type="presParOf" srcId="{E4A2EC58-9E31-461A-8D13-E986C18D09AE}" destId="{50828E62-1374-45CA-A526-B125DD7F7447}" srcOrd="1" destOrd="0" presId="urn:microsoft.com/office/officeart/2018/2/layout/IconVerticalSolidList"/>
    <dgm:cxn modelId="{6A0DF730-CE9A-48EF-A587-B68C13397876}" type="presParOf" srcId="{E4A2EC58-9E31-461A-8D13-E986C18D09AE}" destId="{026CA900-D9B5-48CA-BA91-736AFDE1A53C}" srcOrd="2" destOrd="0" presId="urn:microsoft.com/office/officeart/2018/2/layout/IconVerticalSolidList"/>
    <dgm:cxn modelId="{0880DDBC-64E2-4640-A9B9-2EB559D48B19}" type="presParOf" srcId="{E4A2EC58-9E31-461A-8D13-E986C18D09AE}" destId="{F0B4AACF-823B-44A2-8E79-D63F7E1EA38C}" srcOrd="3" destOrd="0" presId="urn:microsoft.com/office/officeart/2018/2/layout/IconVerticalSolidList"/>
    <dgm:cxn modelId="{5B32EA20-AEAD-4427-AEE5-DB8A7CF5B1E5}" type="presParOf" srcId="{7F419AD3-8324-4065-A9A7-B9F022463F2F}" destId="{840B14DB-2828-4302-BF5B-F55244729B0D}" srcOrd="1" destOrd="0" presId="urn:microsoft.com/office/officeart/2018/2/layout/IconVerticalSolidList"/>
    <dgm:cxn modelId="{8C68D81A-BBE6-4166-87AC-6D99B90A3A63}" type="presParOf" srcId="{7F419AD3-8324-4065-A9A7-B9F022463F2F}" destId="{F03B17EC-E4AF-4568-8AE6-D86CF58A4F4A}" srcOrd="2" destOrd="0" presId="urn:microsoft.com/office/officeart/2018/2/layout/IconVerticalSolidList"/>
    <dgm:cxn modelId="{ADAB87DB-9489-49EE-BB09-8A1F847952F3}" type="presParOf" srcId="{F03B17EC-E4AF-4568-8AE6-D86CF58A4F4A}" destId="{721569A6-DD04-4494-A320-22546C041E4E}" srcOrd="0" destOrd="0" presId="urn:microsoft.com/office/officeart/2018/2/layout/IconVerticalSolidList"/>
    <dgm:cxn modelId="{FBE2F3F6-5333-45DC-956B-7FE428B26C20}" type="presParOf" srcId="{F03B17EC-E4AF-4568-8AE6-D86CF58A4F4A}" destId="{E2C42A1B-F899-43B0-AE65-78897F98B43A}" srcOrd="1" destOrd="0" presId="urn:microsoft.com/office/officeart/2018/2/layout/IconVerticalSolidList"/>
    <dgm:cxn modelId="{00B7DD4C-C02E-4E67-921E-4697F59B541B}" type="presParOf" srcId="{F03B17EC-E4AF-4568-8AE6-D86CF58A4F4A}" destId="{846566F2-33F5-4E0A-AB03-06B39B17F75A}" srcOrd="2" destOrd="0" presId="urn:microsoft.com/office/officeart/2018/2/layout/IconVerticalSolidList"/>
    <dgm:cxn modelId="{C0A280F7-6B9D-45F8-B750-7B150C78BCC6}" type="presParOf" srcId="{F03B17EC-E4AF-4568-8AE6-D86CF58A4F4A}" destId="{38161989-49E1-4130-A169-0E0CB1D2D645}" srcOrd="3" destOrd="0" presId="urn:microsoft.com/office/officeart/2018/2/layout/IconVerticalSolidList"/>
    <dgm:cxn modelId="{C507A238-F18F-41DC-9511-7B7C104A5369}" type="presParOf" srcId="{7F419AD3-8324-4065-A9A7-B9F022463F2F}" destId="{F9668BDE-9D5C-419F-B56E-4A7BC4127CA9}" srcOrd="3" destOrd="0" presId="urn:microsoft.com/office/officeart/2018/2/layout/IconVerticalSolidList"/>
    <dgm:cxn modelId="{30F21EDF-0307-478C-8BD2-71F9A66F4EB0}" type="presParOf" srcId="{7F419AD3-8324-4065-A9A7-B9F022463F2F}" destId="{0C8029F6-F677-4C92-9A75-0D019A23DA81}" srcOrd="4" destOrd="0" presId="urn:microsoft.com/office/officeart/2018/2/layout/IconVerticalSolidList"/>
    <dgm:cxn modelId="{1080EF01-9541-4A9E-9687-EC7EE4B57B7E}" type="presParOf" srcId="{0C8029F6-F677-4C92-9A75-0D019A23DA81}" destId="{0ED3A41A-466C-4BAD-B977-EAB33CC0191E}" srcOrd="0" destOrd="0" presId="urn:microsoft.com/office/officeart/2018/2/layout/IconVerticalSolidList"/>
    <dgm:cxn modelId="{FB662625-4624-4BBB-96DA-1248CA7C664A}" type="presParOf" srcId="{0C8029F6-F677-4C92-9A75-0D019A23DA81}" destId="{46DC7CDA-4AE5-49AB-871E-10EDB2766AC1}" srcOrd="1" destOrd="0" presId="urn:microsoft.com/office/officeart/2018/2/layout/IconVerticalSolidList"/>
    <dgm:cxn modelId="{B604E13B-2962-42B4-A28D-3CAAB741D01A}" type="presParOf" srcId="{0C8029F6-F677-4C92-9A75-0D019A23DA81}" destId="{E10A6924-3AD4-4FD7-A85A-027245248905}" srcOrd="2" destOrd="0" presId="urn:microsoft.com/office/officeart/2018/2/layout/IconVerticalSolidList"/>
    <dgm:cxn modelId="{E69483B6-BDAF-4EE5-944C-964FC60A3790}" type="presParOf" srcId="{0C8029F6-F677-4C92-9A75-0D019A23DA81}" destId="{2E56A15B-8353-4156-AA17-B1BFBC0BBC9C}" srcOrd="3" destOrd="0" presId="urn:microsoft.com/office/officeart/2018/2/layout/IconVerticalSolidList"/>
    <dgm:cxn modelId="{8F669CFA-1FC2-4E96-82F0-2537B011510B}" type="presParOf" srcId="{7F419AD3-8324-4065-A9A7-B9F022463F2F}" destId="{A0A7CB17-F33B-4879-9996-DB3B30D55EDA}" srcOrd="5" destOrd="0" presId="urn:microsoft.com/office/officeart/2018/2/layout/IconVerticalSolidList"/>
    <dgm:cxn modelId="{B599430C-9FE8-48EE-B5B2-C5683122894B}" type="presParOf" srcId="{7F419AD3-8324-4065-A9A7-B9F022463F2F}" destId="{44F8F1DB-F306-43CE-98BD-88AB1DED1C2F}" srcOrd="6" destOrd="0" presId="urn:microsoft.com/office/officeart/2018/2/layout/IconVerticalSolidList"/>
    <dgm:cxn modelId="{ABA8E4AB-295E-4CCB-A80A-13502F5B9881}" type="presParOf" srcId="{44F8F1DB-F306-43CE-98BD-88AB1DED1C2F}" destId="{1BD05112-9D9B-4942-8CF3-B515FF956EC5}" srcOrd="0" destOrd="0" presId="urn:microsoft.com/office/officeart/2018/2/layout/IconVerticalSolidList"/>
    <dgm:cxn modelId="{804D2708-34AE-46B6-AA77-7151E14EF214}" type="presParOf" srcId="{44F8F1DB-F306-43CE-98BD-88AB1DED1C2F}" destId="{334D9C60-6510-4306-B415-347BEECCFBB9}" srcOrd="1" destOrd="0" presId="urn:microsoft.com/office/officeart/2018/2/layout/IconVerticalSolidList"/>
    <dgm:cxn modelId="{C98FE3F5-D0A6-4D84-ACDE-8921CBE3DEDE}" type="presParOf" srcId="{44F8F1DB-F306-43CE-98BD-88AB1DED1C2F}" destId="{A6274A58-C8E6-4DA3-9B41-ACF666CD3E5E}" srcOrd="2" destOrd="0" presId="urn:microsoft.com/office/officeart/2018/2/layout/IconVerticalSolidList"/>
    <dgm:cxn modelId="{484E98BE-819C-4193-8921-D6E9797CDB7D}" type="presParOf" srcId="{44F8F1DB-F306-43CE-98BD-88AB1DED1C2F}" destId="{0958B428-33FF-450E-9E2E-7A9F4A1161C5}"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AD8945-5C5E-43D4-B9B1-3E3737BF49BE}" type="doc">
      <dgm:prSet loTypeId="urn:microsoft.com/office/officeart/2005/8/layout/chevron1" loCatId="process" qsTypeId="urn:microsoft.com/office/officeart/2005/8/quickstyle/simple1#8" qsCatId="simple" csTypeId="urn:microsoft.com/office/officeart/2005/8/colors/accent1_2#5" csCatId="accent1" phldr="1"/>
      <dgm:spPr/>
    </dgm:pt>
    <dgm:pt modelId="{FCBABC5D-FEDD-4BA5-8476-4114F0D1AAC5}">
      <dgm:prSet phldrT="[Text]" phldr="0"/>
      <dgm:spPr/>
      <dgm:t>
        <a:bodyPr/>
        <a:lstStyle/>
        <a:p>
          <a:r>
            <a:rPr lang="nb-NO" noProof="0">
              <a:latin typeface="Aptos Display" panose="02110004020202020204"/>
            </a:rPr>
            <a:t>F</a:t>
          </a:r>
          <a:endParaRPr lang="nb-NO" noProof="0"/>
        </a:p>
      </dgm:t>
    </dgm:pt>
    <dgm:pt modelId="{E8E4B9F5-A2ED-452C-B2E6-4DE565131D05}" type="parTrans" cxnId="{D7ADA5A2-BD94-425C-BE1E-299F8F38DE59}">
      <dgm:prSet/>
      <dgm:spPr/>
      <dgm:t>
        <a:bodyPr/>
        <a:lstStyle/>
        <a:p>
          <a:endParaRPr lang="nb-NO"/>
        </a:p>
      </dgm:t>
    </dgm:pt>
    <dgm:pt modelId="{28F9B07C-F754-4613-AD43-F455B8CC86C1}" type="sibTrans" cxnId="{D7ADA5A2-BD94-425C-BE1E-299F8F38DE59}">
      <dgm:prSet/>
      <dgm:spPr/>
      <dgm:t>
        <a:bodyPr/>
        <a:lstStyle/>
        <a:p>
          <a:endParaRPr lang="nb-NO"/>
        </a:p>
      </dgm:t>
    </dgm:pt>
    <dgm:pt modelId="{537DA886-28F4-43BC-AC55-E9C3F8FC8BF6}">
      <dgm:prSet phldrT="[Text]" phldr="0"/>
      <dgm:spPr/>
      <dgm:t>
        <a:bodyPr/>
        <a:lstStyle/>
        <a:p>
          <a:r>
            <a:rPr lang="nb-NO" noProof="0">
              <a:latin typeface="Aptos Display" panose="02110004020202020204"/>
            </a:rPr>
            <a:t>A</a:t>
          </a:r>
          <a:endParaRPr lang="nb-NO" noProof="0"/>
        </a:p>
      </dgm:t>
    </dgm:pt>
    <dgm:pt modelId="{F40D7DEB-E6F0-4E77-A629-60ED65D87C6D}" type="parTrans" cxnId="{9D5A0D75-0F12-4C18-B98B-5F0437F1912A}">
      <dgm:prSet/>
      <dgm:spPr/>
      <dgm:t>
        <a:bodyPr/>
        <a:lstStyle/>
        <a:p>
          <a:endParaRPr lang="nb-NO"/>
        </a:p>
      </dgm:t>
    </dgm:pt>
    <dgm:pt modelId="{6DBA0F38-EA82-42E1-B0C2-8BF896A95A35}" type="sibTrans" cxnId="{9D5A0D75-0F12-4C18-B98B-5F0437F1912A}">
      <dgm:prSet/>
      <dgm:spPr/>
      <dgm:t>
        <a:bodyPr/>
        <a:lstStyle/>
        <a:p>
          <a:endParaRPr lang="nb-NO"/>
        </a:p>
      </dgm:t>
    </dgm:pt>
    <dgm:pt modelId="{0D15F665-90FB-4C59-A1EA-2507E5028329}">
      <dgm:prSet phldrT="[Text]" phldr="0"/>
      <dgm:spPr/>
      <dgm:t>
        <a:bodyPr/>
        <a:lstStyle/>
        <a:p>
          <a:r>
            <a:rPr lang="nb-NO" noProof="0">
              <a:latin typeface="Aptos Display" panose="02110004020202020204"/>
            </a:rPr>
            <a:t>V</a:t>
          </a:r>
          <a:endParaRPr lang="nb-NO" noProof="0"/>
        </a:p>
      </dgm:t>
    </dgm:pt>
    <dgm:pt modelId="{E8A5A393-4B28-44E1-8BEC-F2504080BFF1}" type="parTrans" cxnId="{D6D847E4-4170-4119-80F3-31E82846974F}">
      <dgm:prSet/>
      <dgm:spPr/>
      <dgm:t>
        <a:bodyPr/>
        <a:lstStyle/>
        <a:p>
          <a:endParaRPr lang="nb-NO"/>
        </a:p>
      </dgm:t>
    </dgm:pt>
    <dgm:pt modelId="{91A90A5F-3829-4856-B9CF-727560E84C50}" type="sibTrans" cxnId="{D6D847E4-4170-4119-80F3-31E82846974F}">
      <dgm:prSet/>
      <dgm:spPr/>
      <dgm:t>
        <a:bodyPr/>
        <a:lstStyle/>
        <a:p>
          <a:endParaRPr lang="nb-NO"/>
        </a:p>
      </dgm:t>
    </dgm:pt>
    <dgm:pt modelId="{16289D64-2D25-49C1-BF3E-93327DB6EF23}">
      <dgm:prSet phldr="0"/>
      <dgm:spPr/>
      <dgm:t>
        <a:bodyPr/>
        <a:lstStyle/>
        <a:p>
          <a:pPr rtl="0"/>
          <a:r>
            <a:rPr lang="nb-NO" noProof="0">
              <a:latin typeface="Aptos Display" panose="02110004020202020204"/>
            </a:rPr>
            <a:t>R</a:t>
          </a:r>
        </a:p>
      </dgm:t>
    </dgm:pt>
    <dgm:pt modelId="{4A7D71DB-1952-4883-9187-6ABF0058DABD}" type="parTrans" cxnId="{7210DC1E-5031-4EA8-893F-0EFD1C1D9BEC}">
      <dgm:prSet/>
      <dgm:spPr/>
      <dgm:t>
        <a:bodyPr/>
        <a:lstStyle/>
        <a:p>
          <a:endParaRPr lang="nb-NO"/>
        </a:p>
      </dgm:t>
    </dgm:pt>
    <dgm:pt modelId="{B47A281F-F629-4FCC-B047-5B3E44B91C00}" type="sibTrans" cxnId="{7210DC1E-5031-4EA8-893F-0EFD1C1D9BEC}">
      <dgm:prSet/>
      <dgm:spPr/>
      <dgm:t>
        <a:bodyPr/>
        <a:lstStyle/>
        <a:p>
          <a:endParaRPr lang="nb-NO"/>
        </a:p>
      </dgm:t>
    </dgm:pt>
    <dgm:pt modelId="{36AFF62B-2325-458B-AA49-BE03ED586894}" type="pres">
      <dgm:prSet presAssocID="{84AD8945-5C5E-43D4-B9B1-3E3737BF49BE}" presName="Name0" presStyleCnt="0">
        <dgm:presLayoutVars>
          <dgm:dir/>
          <dgm:animLvl val="lvl"/>
          <dgm:resizeHandles val="exact"/>
        </dgm:presLayoutVars>
      </dgm:prSet>
      <dgm:spPr/>
    </dgm:pt>
    <dgm:pt modelId="{4AB493DF-202A-493B-9609-528B4E0E60B9}" type="pres">
      <dgm:prSet presAssocID="{FCBABC5D-FEDD-4BA5-8476-4114F0D1AAC5}" presName="parTxOnly" presStyleLbl="node1" presStyleIdx="0" presStyleCnt="4" custLinFactNeighborY="0">
        <dgm:presLayoutVars>
          <dgm:chMax val="0"/>
          <dgm:chPref val="0"/>
          <dgm:bulletEnabled val="1"/>
        </dgm:presLayoutVars>
      </dgm:prSet>
      <dgm:spPr/>
    </dgm:pt>
    <dgm:pt modelId="{3EDA4A30-8150-40DD-9CF8-D1C4D035A6BA}" type="pres">
      <dgm:prSet presAssocID="{28F9B07C-F754-4613-AD43-F455B8CC86C1}" presName="parTxOnlySpace" presStyleCnt="0"/>
      <dgm:spPr/>
    </dgm:pt>
    <dgm:pt modelId="{F277901F-06F4-42B4-929C-7143F66D2FFB}" type="pres">
      <dgm:prSet presAssocID="{537DA886-28F4-43BC-AC55-E9C3F8FC8BF6}" presName="parTxOnly" presStyleLbl="node1" presStyleIdx="1" presStyleCnt="4" custLinFactNeighborY="2">
        <dgm:presLayoutVars>
          <dgm:chMax val="0"/>
          <dgm:chPref val="0"/>
          <dgm:bulletEnabled val="1"/>
        </dgm:presLayoutVars>
      </dgm:prSet>
      <dgm:spPr/>
    </dgm:pt>
    <dgm:pt modelId="{AAD4A6F5-C676-483B-95A0-BD81698A2B7C}" type="pres">
      <dgm:prSet presAssocID="{6DBA0F38-EA82-42E1-B0C2-8BF896A95A35}" presName="parTxOnlySpace" presStyleCnt="0"/>
      <dgm:spPr/>
    </dgm:pt>
    <dgm:pt modelId="{3A151F8E-DCF5-493B-B4C0-16416106DD3C}" type="pres">
      <dgm:prSet presAssocID="{16289D64-2D25-49C1-BF3E-93327DB6EF23}" presName="parTxOnly" presStyleLbl="node1" presStyleIdx="2" presStyleCnt="4">
        <dgm:presLayoutVars>
          <dgm:chMax val="0"/>
          <dgm:chPref val="0"/>
          <dgm:bulletEnabled val="1"/>
        </dgm:presLayoutVars>
      </dgm:prSet>
      <dgm:spPr/>
    </dgm:pt>
    <dgm:pt modelId="{9D2D6D51-0F99-498E-BE87-C5E58C28111D}" type="pres">
      <dgm:prSet presAssocID="{B47A281F-F629-4FCC-B047-5B3E44B91C00}" presName="parTxOnlySpace" presStyleCnt="0"/>
      <dgm:spPr/>
    </dgm:pt>
    <dgm:pt modelId="{60D81DD9-C092-4BE2-A969-C5F6614E1AE8}" type="pres">
      <dgm:prSet presAssocID="{0D15F665-90FB-4C59-A1EA-2507E5028329}" presName="parTxOnly" presStyleLbl="node1" presStyleIdx="3" presStyleCnt="4">
        <dgm:presLayoutVars>
          <dgm:chMax val="0"/>
          <dgm:chPref val="0"/>
          <dgm:bulletEnabled val="1"/>
        </dgm:presLayoutVars>
      </dgm:prSet>
      <dgm:spPr/>
    </dgm:pt>
  </dgm:ptLst>
  <dgm:cxnLst>
    <dgm:cxn modelId="{2817DA14-6FA1-40DE-B558-850681AD38E5}" type="presOf" srcId="{0D15F665-90FB-4C59-A1EA-2507E5028329}" destId="{60D81DD9-C092-4BE2-A969-C5F6614E1AE8}" srcOrd="0" destOrd="0" presId="urn:microsoft.com/office/officeart/2005/8/layout/chevron1"/>
    <dgm:cxn modelId="{7210DC1E-5031-4EA8-893F-0EFD1C1D9BEC}" srcId="{84AD8945-5C5E-43D4-B9B1-3E3737BF49BE}" destId="{16289D64-2D25-49C1-BF3E-93327DB6EF23}" srcOrd="2" destOrd="0" parTransId="{4A7D71DB-1952-4883-9187-6ABF0058DABD}" sibTransId="{B47A281F-F629-4FCC-B047-5B3E44B91C00}"/>
    <dgm:cxn modelId="{C955D223-611F-4472-B8B9-50A3F06BF9ED}" type="presOf" srcId="{84AD8945-5C5E-43D4-B9B1-3E3737BF49BE}" destId="{36AFF62B-2325-458B-AA49-BE03ED586894}" srcOrd="0" destOrd="0" presId="urn:microsoft.com/office/officeart/2005/8/layout/chevron1"/>
    <dgm:cxn modelId="{9D5A0D75-0F12-4C18-B98B-5F0437F1912A}" srcId="{84AD8945-5C5E-43D4-B9B1-3E3737BF49BE}" destId="{537DA886-28F4-43BC-AC55-E9C3F8FC8BF6}" srcOrd="1" destOrd="0" parTransId="{F40D7DEB-E6F0-4E77-A629-60ED65D87C6D}" sibTransId="{6DBA0F38-EA82-42E1-B0C2-8BF896A95A35}"/>
    <dgm:cxn modelId="{D7ADA5A2-BD94-425C-BE1E-299F8F38DE59}" srcId="{84AD8945-5C5E-43D4-B9B1-3E3737BF49BE}" destId="{FCBABC5D-FEDD-4BA5-8476-4114F0D1AAC5}" srcOrd="0" destOrd="0" parTransId="{E8E4B9F5-A2ED-452C-B2E6-4DE565131D05}" sibTransId="{28F9B07C-F754-4613-AD43-F455B8CC86C1}"/>
    <dgm:cxn modelId="{B4B637BB-65DE-48CC-B8DC-29A72DEF6363}" type="presOf" srcId="{FCBABC5D-FEDD-4BA5-8476-4114F0D1AAC5}" destId="{4AB493DF-202A-493B-9609-528B4E0E60B9}" srcOrd="0" destOrd="0" presId="urn:microsoft.com/office/officeart/2005/8/layout/chevron1"/>
    <dgm:cxn modelId="{C3F151D7-2080-49F5-B226-655325CE4532}" type="presOf" srcId="{16289D64-2D25-49C1-BF3E-93327DB6EF23}" destId="{3A151F8E-DCF5-493B-B4C0-16416106DD3C}" srcOrd="0" destOrd="0" presId="urn:microsoft.com/office/officeart/2005/8/layout/chevron1"/>
    <dgm:cxn modelId="{932388E2-3197-41FF-AAB6-A6561969360C}" type="presOf" srcId="{537DA886-28F4-43BC-AC55-E9C3F8FC8BF6}" destId="{F277901F-06F4-42B4-929C-7143F66D2FFB}" srcOrd="0" destOrd="0" presId="urn:microsoft.com/office/officeart/2005/8/layout/chevron1"/>
    <dgm:cxn modelId="{D6D847E4-4170-4119-80F3-31E82846974F}" srcId="{84AD8945-5C5E-43D4-B9B1-3E3737BF49BE}" destId="{0D15F665-90FB-4C59-A1EA-2507E5028329}" srcOrd="3" destOrd="0" parTransId="{E8A5A393-4B28-44E1-8BEC-F2504080BFF1}" sibTransId="{91A90A5F-3829-4856-B9CF-727560E84C50}"/>
    <dgm:cxn modelId="{EDDBAF92-6707-4776-BDAF-D0DD4AF5E1F7}" type="presParOf" srcId="{36AFF62B-2325-458B-AA49-BE03ED586894}" destId="{4AB493DF-202A-493B-9609-528B4E0E60B9}" srcOrd="0" destOrd="0" presId="urn:microsoft.com/office/officeart/2005/8/layout/chevron1"/>
    <dgm:cxn modelId="{3984144B-C3EF-45AF-8950-5843BFE19314}" type="presParOf" srcId="{36AFF62B-2325-458B-AA49-BE03ED586894}" destId="{3EDA4A30-8150-40DD-9CF8-D1C4D035A6BA}" srcOrd="1" destOrd="0" presId="urn:microsoft.com/office/officeart/2005/8/layout/chevron1"/>
    <dgm:cxn modelId="{5948952C-7F82-425E-98AB-FCB270B06E4D}" type="presParOf" srcId="{36AFF62B-2325-458B-AA49-BE03ED586894}" destId="{F277901F-06F4-42B4-929C-7143F66D2FFB}" srcOrd="2" destOrd="0" presId="urn:microsoft.com/office/officeart/2005/8/layout/chevron1"/>
    <dgm:cxn modelId="{D534FDF4-59A4-4C7E-A0C4-02EB639DE113}" type="presParOf" srcId="{36AFF62B-2325-458B-AA49-BE03ED586894}" destId="{AAD4A6F5-C676-483B-95A0-BD81698A2B7C}" srcOrd="3" destOrd="0" presId="urn:microsoft.com/office/officeart/2005/8/layout/chevron1"/>
    <dgm:cxn modelId="{98C18125-AD96-48FF-8875-CAB2EDC4C91A}" type="presParOf" srcId="{36AFF62B-2325-458B-AA49-BE03ED586894}" destId="{3A151F8E-DCF5-493B-B4C0-16416106DD3C}" srcOrd="4" destOrd="0" presId="urn:microsoft.com/office/officeart/2005/8/layout/chevron1"/>
    <dgm:cxn modelId="{4272B160-1C9A-40CB-923B-ABD4F14C3406}" type="presParOf" srcId="{36AFF62B-2325-458B-AA49-BE03ED586894}" destId="{9D2D6D51-0F99-498E-BE87-C5E58C28111D}" srcOrd="5" destOrd="0" presId="urn:microsoft.com/office/officeart/2005/8/layout/chevron1"/>
    <dgm:cxn modelId="{00ABC6E6-E479-42F8-9936-EAA1B9B152A1}" type="presParOf" srcId="{36AFF62B-2325-458B-AA49-BE03ED586894}" destId="{60D81DD9-C092-4BE2-A969-C5F6614E1AE8}"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006C17-E6E7-4561-A99B-A1892C8FE854}" type="doc">
      <dgm:prSet loTypeId="urn:microsoft.com/office/officeart/2018/2/layout/IconVerticalSolidList" loCatId="icon" qsTypeId="urn:microsoft.com/office/officeart/2005/8/quickstyle/simple1#1" qsCatId="simple" csTypeId="urn:microsoft.com/office/officeart/2018/5/colors/Iconchunking_neutralbg_accent0_3" csCatId="mainScheme" phldr="1"/>
      <dgm:spPr/>
    </dgm:pt>
    <dgm:pt modelId="{B44C4D97-D858-4CE3-B710-D4BEFD9C3282}">
      <dgm:prSet phldrT="[Text]" custT="1"/>
      <dgm:spPr/>
      <dgm:t>
        <a:bodyPr/>
        <a:lstStyle/>
        <a:p>
          <a:r>
            <a:rPr lang="nb-NO" sz="2000" noProof="0">
              <a:latin typeface="Aptos Display" panose="02110004020202020204"/>
            </a:rPr>
            <a:t>Vurder og dokumenter beslutningskompetanse</a:t>
          </a:r>
          <a:endParaRPr lang="nb-NO" sz="2000" noProof="0"/>
        </a:p>
      </dgm:t>
    </dgm:pt>
    <dgm:pt modelId="{1B647DD0-DB54-434B-BFF4-0289A9A9AACE}" type="parTrans" cxnId="{8551E1F5-2ECD-4F0F-9E89-3F4189A97E60}">
      <dgm:prSet/>
      <dgm:spPr/>
      <dgm:t>
        <a:bodyPr/>
        <a:lstStyle/>
        <a:p>
          <a:endParaRPr lang="nb-NO"/>
        </a:p>
      </dgm:t>
    </dgm:pt>
    <dgm:pt modelId="{D06FEF51-A463-4BB0-87E8-8E5D9976E772}" type="sibTrans" cxnId="{8551E1F5-2ECD-4F0F-9E89-3F4189A97E60}">
      <dgm:prSet/>
      <dgm:spPr/>
      <dgm:t>
        <a:bodyPr/>
        <a:lstStyle/>
        <a:p>
          <a:endParaRPr lang="en-US"/>
        </a:p>
      </dgm:t>
    </dgm:pt>
    <dgm:pt modelId="{1EB6AA47-DABA-4A98-A574-8DBFD1AA07EB}">
      <dgm:prSet phldrT="[Text]" custT="1"/>
      <dgm:spPr/>
      <dgm:t>
        <a:bodyPr/>
        <a:lstStyle/>
        <a:p>
          <a:r>
            <a:rPr lang="nb-NO" sz="2000" noProof="0">
              <a:latin typeface="Aptos Display" panose="02110004020202020204"/>
            </a:rPr>
            <a:t>Er tillitsskapende tiltak forsøkt og dokumentert?</a:t>
          </a:r>
          <a:endParaRPr lang="nb-NO" sz="2000" noProof="0"/>
        </a:p>
      </dgm:t>
    </dgm:pt>
    <dgm:pt modelId="{EF2A7EA4-D7E3-458E-AF0C-025EEDF19830}" type="parTrans" cxnId="{511811DC-0EC3-4D89-BC53-0A0F30EB1177}">
      <dgm:prSet/>
      <dgm:spPr/>
      <dgm:t>
        <a:bodyPr/>
        <a:lstStyle/>
        <a:p>
          <a:endParaRPr lang="nb-NO"/>
        </a:p>
      </dgm:t>
    </dgm:pt>
    <dgm:pt modelId="{BAAB4835-80C2-4C16-83DE-E959CBC41B1E}" type="sibTrans" cxnId="{511811DC-0EC3-4D89-BC53-0A0F30EB1177}">
      <dgm:prSet/>
      <dgm:spPr/>
      <dgm:t>
        <a:bodyPr/>
        <a:lstStyle/>
        <a:p>
          <a:endParaRPr lang="en-US"/>
        </a:p>
      </dgm:t>
    </dgm:pt>
    <dgm:pt modelId="{EDBBCD57-8F54-465A-B0C2-5A73440DB77B}">
      <dgm:prSet custT="1"/>
      <dgm:spPr/>
      <dgm:t>
        <a:bodyPr/>
        <a:lstStyle/>
        <a:p>
          <a:r>
            <a:rPr lang="nb-NO" sz="2000" noProof="0">
              <a:latin typeface="Aptos Display" panose="02110004020202020204"/>
            </a:rPr>
            <a:t>Vurder og dokumenter om vilkår for tvang er oppfylt</a:t>
          </a:r>
        </a:p>
      </dgm:t>
    </dgm:pt>
    <dgm:pt modelId="{BA08E948-001C-4386-B0AC-9FC6470A3C0A}" type="parTrans" cxnId="{9614356B-A304-438E-8B3D-8B75249D242E}">
      <dgm:prSet/>
      <dgm:spPr/>
      <dgm:t>
        <a:bodyPr/>
        <a:lstStyle/>
        <a:p>
          <a:endParaRPr lang="nb-NO"/>
        </a:p>
      </dgm:t>
    </dgm:pt>
    <dgm:pt modelId="{59963C9B-9D93-4EA1-A0C6-0FD99B8B5D4F}" type="sibTrans" cxnId="{9614356B-A304-438E-8B3D-8B75249D242E}">
      <dgm:prSet/>
      <dgm:spPr/>
      <dgm:t>
        <a:bodyPr/>
        <a:lstStyle/>
        <a:p>
          <a:endParaRPr lang="nb-NO"/>
        </a:p>
      </dgm:t>
    </dgm:pt>
    <dgm:pt modelId="{3DCF5CDE-2A87-491A-8ACA-038E97314DA9}">
      <dgm:prSet phldrT="[Text]" custT="1"/>
      <dgm:spPr/>
      <dgm:t>
        <a:bodyPr/>
        <a:lstStyle/>
        <a:p>
          <a:r>
            <a:rPr lang="nb-NO" sz="2000" noProof="0">
              <a:latin typeface="Aptos Display" panose="02110004020202020204"/>
            </a:rPr>
            <a:t>Er det motstand mot helsehjelp?</a:t>
          </a:r>
          <a:endParaRPr lang="nb-NO" sz="2000" noProof="0"/>
        </a:p>
      </dgm:t>
    </dgm:pt>
    <dgm:pt modelId="{DE42EC10-C01F-49BC-BAE3-71CB8AC54B8E}" type="sibTrans" cxnId="{E23A5353-F1FB-4F34-907B-13089B479980}">
      <dgm:prSet/>
      <dgm:spPr/>
      <dgm:t>
        <a:bodyPr/>
        <a:lstStyle/>
        <a:p>
          <a:endParaRPr lang="en-US"/>
        </a:p>
      </dgm:t>
    </dgm:pt>
    <dgm:pt modelId="{7C0172F9-EB8D-45A6-9DAD-C9E8BFE3BD1D}" type="parTrans" cxnId="{E23A5353-F1FB-4F34-907B-13089B479980}">
      <dgm:prSet/>
      <dgm:spPr/>
      <dgm:t>
        <a:bodyPr/>
        <a:lstStyle/>
        <a:p>
          <a:endParaRPr lang="nb-NO"/>
        </a:p>
      </dgm:t>
    </dgm:pt>
    <dgm:pt modelId="{7F419AD3-8324-4065-A9A7-B9F022463F2F}" type="pres">
      <dgm:prSet presAssocID="{D9006C17-E6E7-4561-A99B-A1892C8FE854}" presName="root" presStyleCnt="0">
        <dgm:presLayoutVars>
          <dgm:dir/>
          <dgm:resizeHandles val="exact"/>
        </dgm:presLayoutVars>
      </dgm:prSet>
      <dgm:spPr/>
    </dgm:pt>
    <dgm:pt modelId="{E4A2EC58-9E31-461A-8D13-E986C18D09AE}" type="pres">
      <dgm:prSet presAssocID="{3DCF5CDE-2A87-491A-8ACA-038E97314DA9}" presName="compNode" presStyleCnt="0"/>
      <dgm:spPr/>
    </dgm:pt>
    <dgm:pt modelId="{C59AD166-1834-4817-9813-2BEADE304C8F}" type="pres">
      <dgm:prSet presAssocID="{3DCF5CDE-2A87-491A-8ACA-038E97314DA9}" presName="bgRect" presStyleLbl="bgShp" presStyleIdx="0" presStyleCnt="4" custLinFactNeighborY="-1952"/>
      <dgm:spPr/>
    </dgm:pt>
    <dgm:pt modelId="{50828E62-1374-45CA-A526-B125DD7F7447}" type="pres">
      <dgm:prSet presAssocID="{3DCF5CDE-2A87-491A-8ACA-038E97314DA9}"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jekkliste"/>
        </a:ext>
      </dgm:extLst>
    </dgm:pt>
    <dgm:pt modelId="{026CA900-D9B5-48CA-BA91-736AFDE1A53C}" type="pres">
      <dgm:prSet presAssocID="{3DCF5CDE-2A87-491A-8ACA-038E97314DA9}" presName="spaceRect" presStyleCnt="0"/>
      <dgm:spPr/>
    </dgm:pt>
    <dgm:pt modelId="{F0B4AACF-823B-44A2-8E79-D63F7E1EA38C}" type="pres">
      <dgm:prSet presAssocID="{3DCF5CDE-2A87-491A-8ACA-038E97314DA9}" presName="parTx" presStyleLbl="revTx" presStyleIdx="0" presStyleCnt="4">
        <dgm:presLayoutVars>
          <dgm:chMax val="0"/>
          <dgm:chPref val="0"/>
        </dgm:presLayoutVars>
      </dgm:prSet>
      <dgm:spPr/>
    </dgm:pt>
    <dgm:pt modelId="{840B14DB-2828-4302-BF5B-F55244729B0D}" type="pres">
      <dgm:prSet presAssocID="{DE42EC10-C01F-49BC-BAE3-71CB8AC54B8E}" presName="sibTrans" presStyleCnt="0"/>
      <dgm:spPr/>
    </dgm:pt>
    <dgm:pt modelId="{F03B17EC-E4AF-4568-8AE6-D86CF58A4F4A}" type="pres">
      <dgm:prSet presAssocID="{B44C4D97-D858-4CE3-B710-D4BEFD9C3282}" presName="compNode" presStyleCnt="0"/>
      <dgm:spPr/>
    </dgm:pt>
    <dgm:pt modelId="{721569A6-DD04-4494-A320-22546C041E4E}" type="pres">
      <dgm:prSet presAssocID="{B44C4D97-D858-4CE3-B710-D4BEFD9C3282}" presName="bgRect" presStyleLbl="bgShp" presStyleIdx="1" presStyleCnt="4"/>
      <dgm:spPr/>
    </dgm:pt>
    <dgm:pt modelId="{E2C42A1B-F899-43B0-AE65-78897F98B43A}" type="pres">
      <dgm:prSet presAssocID="{B44C4D97-D858-4CE3-B710-D4BEFD9C3282}"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vmerking"/>
        </a:ext>
      </dgm:extLst>
    </dgm:pt>
    <dgm:pt modelId="{846566F2-33F5-4E0A-AB03-06B39B17F75A}" type="pres">
      <dgm:prSet presAssocID="{B44C4D97-D858-4CE3-B710-D4BEFD9C3282}" presName="spaceRect" presStyleCnt="0"/>
      <dgm:spPr/>
    </dgm:pt>
    <dgm:pt modelId="{38161989-49E1-4130-A169-0E0CB1D2D645}" type="pres">
      <dgm:prSet presAssocID="{B44C4D97-D858-4CE3-B710-D4BEFD9C3282}" presName="parTx" presStyleLbl="revTx" presStyleIdx="1" presStyleCnt="4">
        <dgm:presLayoutVars>
          <dgm:chMax val="0"/>
          <dgm:chPref val="0"/>
        </dgm:presLayoutVars>
      </dgm:prSet>
      <dgm:spPr/>
    </dgm:pt>
    <dgm:pt modelId="{F9668BDE-9D5C-419F-B56E-4A7BC4127CA9}" type="pres">
      <dgm:prSet presAssocID="{D06FEF51-A463-4BB0-87E8-8E5D9976E772}" presName="sibTrans" presStyleCnt="0"/>
      <dgm:spPr/>
    </dgm:pt>
    <dgm:pt modelId="{0C8029F6-F677-4C92-9A75-0D019A23DA81}" type="pres">
      <dgm:prSet presAssocID="{1EB6AA47-DABA-4A98-A574-8DBFD1AA07EB}" presName="compNode" presStyleCnt="0"/>
      <dgm:spPr/>
    </dgm:pt>
    <dgm:pt modelId="{0ED3A41A-466C-4BAD-B977-EAB33CC0191E}" type="pres">
      <dgm:prSet presAssocID="{1EB6AA47-DABA-4A98-A574-8DBFD1AA07EB}" presName="bgRect" presStyleLbl="bgShp" presStyleIdx="2" presStyleCnt="4"/>
      <dgm:spPr/>
    </dgm:pt>
    <dgm:pt modelId="{46DC7CDA-4AE5-49AB-871E-10EDB2766AC1}" type="pres">
      <dgm:prSet presAssocID="{1EB6AA47-DABA-4A98-A574-8DBFD1AA07E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kument"/>
        </a:ext>
      </dgm:extLst>
    </dgm:pt>
    <dgm:pt modelId="{E10A6924-3AD4-4FD7-A85A-027245248905}" type="pres">
      <dgm:prSet presAssocID="{1EB6AA47-DABA-4A98-A574-8DBFD1AA07EB}" presName="spaceRect" presStyleCnt="0"/>
      <dgm:spPr/>
    </dgm:pt>
    <dgm:pt modelId="{2E56A15B-8353-4156-AA17-B1BFBC0BBC9C}" type="pres">
      <dgm:prSet presAssocID="{1EB6AA47-DABA-4A98-A574-8DBFD1AA07EB}" presName="parTx" presStyleLbl="revTx" presStyleIdx="2" presStyleCnt="4">
        <dgm:presLayoutVars>
          <dgm:chMax val="0"/>
          <dgm:chPref val="0"/>
        </dgm:presLayoutVars>
      </dgm:prSet>
      <dgm:spPr/>
    </dgm:pt>
    <dgm:pt modelId="{A0A7CB17-F33B-4879-9996-DB3B30D55EDA}" type="pres">
      <dgm:prSet presAssocID="{BAAB4835-80C2-4C16-83DE-E959CBC41B1E}" presName="sibTrans" presStyleCnt="0"/>
      <dgm:spPr/>
    </dgm:pt>
    <dgm:pt modelId="{44F8F1DB-F306-43CE-98BD-88AB1DED1C2F}" type="pres">
      <dgm:prSet presAssocID="{EDBBCD57-8F54-465A-B0C2-5A73440DB77B}" presName="compNode" presStyleCnt="0"/>
      <dgm:spPr/>
    </dgm:pt>
    <dgm:pt modelId="{1BD05112-9D9B-4942-8CF3-B515FF956EC5}" type="pres">
      <dgm:prSet presAssocID="{EDBBCD57-8F54-465A-B0C2-5A73440DB77B}" presName="bgRect" presStyleLbl="bgShp" presStyleIdx="3" presStyleCnt="4"/>
      <dgm:spPr/>
    </dgm:pt>
    <dgm:pt modelId="{334D9C60-6510-4306-B415-347BEECCFBB9}" type="pres">
      <dgm:prSet presAssocID="{EDBBCD57-8F54-465A-B0C2-5A73440DB77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vron Arrows"/>
        </a:ext>
      </dgm:extLst>
    </dgm:pt>
    <dgm:pt modelId="{A6274A58-C8E6-4DA3-9B41-ACF666CD3E5E}" type="pres">
      <dgm:prSet presAssocID="{EDBBCD57-8F54-465A-B0C2-5A73440DB77B}" presName="spaceRect" presStyleCnt="0"/>
      <dgm:spPr/>
    </dgm:pt>
    <dgm:pt modelId="{0958B428-33FF-450E-9E2E-7A9F4A1161C5}" type="pres">
      <dgm:prSet presAssocID="{EDBBCD57-8F54-465A-B0C2-5A73440DB77B}" presName="parTx" presStyleLbl="revTx" presStyleIdx="3" presStyleCnt="4">
        <dgm:presLayoutVars>
          <dgm:chMax val="0"/>
          <dgm:chPref val="0"/>
        </dgm:presLayoutVars>
      </dgm:prSet>
      <dgm:spPr/>
    </dgm:pt>
  </dgm:ptLst>
  <dgm:cxnLst>
    <dgm:cxn modelId="{806E450D-B47E-4F07-8AD4-2839A6F1F8CF}" type="presOf" srcId="{3DCF5CDE-2A87-491A-8ACA-038E97314DA9}" destId="{F0B4AACF-823B-44A2-8E79-D63F7E1EA38C}" srcOrd="0" destOrd="0" presId="urn:microsoft.com/office/officeart/2018/2/layout/IconVerticalSolidList"/>
    <dgm:cxn modelId="{5DE60115-04AA-4B06-86E9-ACF80F0D79EC}" type="presOf" srcId="{EDBBCD57-8F54-465A-B0C2-5A73440DB77B}" destId="{0958B428-33FF-450E-9E2E-7A9F4A1161C5}" srcOrd="0" destOrd="0" presId="urn:microsoft.com/office/officeart/2018/2/layout/IconVerticalSolidList"/>
    <dgm:cxn modelId="{64471635-06FF-420F-BC3B-E69ACFC3F7DE}" type="presOf" srcId="{B44C4D97-D858-4CE3-B710-D4BEFD9C3282}" destId="{38161989-49E1-4130-A169-0E0CB1D2D645}" srcOrd="0" destOrd="0" presId="urn:microsoft.com/office/officeart/2018/2/layout/IconVerticalSolidList"/>
    <dgm:cxn modelId="{9614356B-A304-438E-8B3D-8B75249D242E}" srcId="{D9006C17-E6E7-4561-A99B-A1892C8FE854}" destId="{EDBBCD57-8F54-465A-B0C2-5A73440DB77B}" srcOrd="3" destOrd="0" parTransId="{BA08E948-001C-4386-B0AC-9FC6470A3C0A}" sibTransId="{59963C9B-9D93-4EA1-A0C6-0FD99B8B5D4F}"/>
    <dgm:cxn modelId="{CD53F072-B815-469B-9B60-4AE92FFD6B13}" type="presOf" srcId="{D9006C17-E6E7-4561-A99B-A1892C8FE854}" destId="{7F419AD3-8324-4065-A9A7-B9F022463F2F}" srcOrd="0" destOrd="0" presId="urn:microsoft.com/office/officeart/2018/2/layout/IconVerticalSolidList"/>
    <dgm:cxn modelId="{E23A5353-F1FB-4F34-907B-13089B479980}" srcId="{D9006C17-E6E7-4561-A99B-A1892C8FE854}" destId="{3DCF5CDE-2A87-491A-8ACA-038E97314DA9}" srcOrd="0" destOrd="0" parTransId="{7C0172F9-EB8D-45A6-9DAD-C9E8BFE3BD1D}" sibTransId="{DE42EC10-C01F-49BC-BAE3-71CB8AC54B8E}"/>
    <dgm:cxn modelId="{C5337182-9105-44E4-9BE1-A3DC22F5B49C}" type="presOf" srcId="{1EB6AA47-DABA-4A98-A574-8DBFD1AA07EB}" destId="{2E56A15B-8353-4156-AA17-B1BFBC0BBC9C}" srcOrd="0" destOrd="0" presId="urn:microsoft.com/office/officeart/2018/2/layout/IconVerticalSolidList"/>
    <dgm:cxn modelId="{511811DC-0EC3-4D89-BC53-0A0F30EB1177}" srcId="{D9006C17-E6E7-4561-A99B-A1892C8FE854}" destId="{1EB6AA47-DABA-4A98-A574-8DBFD1AA07EB}" srcOrd="2" destOrd="0" parTransId="{EF2A7EA4-D7E3-458E-AF0C-025EEDF19830}" sibTransId="{BAAB4835-80C2-4C16-83DE-E959CBC41B1E}"/>
    <dgm:cxn modelId="{8551E1F5-2ECD-4F0F-9E89-3F4189A97E60}" srcId="{D9006C17-E6E7-4561-A99B-A1892C8FE854}" destId="{B44C4D97-D858-4CE3-B710-D4BEFD9C3282}" srcOrd="1" destOrd="0" parTransId="{1B647DD0-DB54-434B-BFF4-0289A9A9AACE}" sibTransId="{D06FEF51-A463-4BB0-87E8-8E5D9976E772}"/>
    <dgm:cxn modelId="{C775BFC8-A094-4155-A0E2-969F0B18F955}" type="presParOf" srcId="{7F419AD3-8324-4065-A9A7-B9F022463F2F}" destId="{E4A2EC58-9E31-461A-8D13-E986C18D09AE}" srcOrd="0" destOrd="0" presId="urn:microsoft.com/office/officeart/2018/2/layout/IconVerticalSolidList"/>
    <dgm:cxn modelId="{A2C17E94-8A33-4E4E-8CD5-236E5C15144E}" type="presParOf" srcId="{E4A2EC58-9E31-461A-8D13-E986C18D09AE}" destId="{C59AD166-1834-4817-9813-2BEADE304C8F}" srcOrd="0" destOrd="0" presId="urn:microsoft.com/office/officeart/2018/2/layout/IconVerticalSolidList"/>
    <dgm:cxn modelId="{2290D84C-B1FB-4099-945C-5E234BA00BB2}" type="presParOf" srcId="{E4A2EC58-9E31-461A-8D13-E986C18D09AE}" destId="{50828E62-1374-45CA-A526-B125DD7F7447}" srcOrd="1" destOrd="0" presId="urn:microsoft.com/office/officeart/2018/2/layout/IconVerticalSolidList"/>
    <dgm:cxn modelId="{6A0DF730-CE9A-48EF-A587-B68C13397876}" type="presParOf" srcId="{E4A2EC58-9E31-461A-8D13-E986C18D09AE}" destId="{026CA900-D9B5-48CA-BA91-736AFDE1A53C}" srcOrd="2" destOrd="0" presId="urn:microsoft.com/office/officeart/2018/2/layout/IconVerticalSolidList"/>
    <dgm:cxn modelId="{0880DDBC-64E2-4640-A9B9-2EB559D48B19}" type="presParOf" srcId="{E4A2EC58-9E31-461A-8D13-E986C18D09AE}" destId="{F0B4AACF-823B-44A2-8E79-D63F7E1EA38C}" srcOrd="3" destOrd="0" presId="urn:microsoft.com/office/officeart/2018/2/layout/IconVerticalSolidList"/>
    <dgm:cxn modelId="{5B32EA20-AEAD-4427-AEE5-DB8A7CF5B1E5}" type="presParOf" srcId="{7F419AD3-8324-4065-A9A7-B9F022463F2F}" destId="{840B14DB-2828-4302-BF5B-F55244729B0D}" srcOrd="1" destOrd="0" presId="urn:microsoft.com/office/officeart/2018/2/layout/IconVerticalSolidList"/>
    <dgm:cxn modelId="{8C68D81A-BBE6-4166-87AC-6D99B90A3A63}" type="presParOf" srcId="{7F419AD3-8324-4065-A9A7-B9F022463F2F}" destId="{F03B17EC-E4AF-4568-8AE6-D86CF58A4F4A}" srcOrd="2" destOrd="0" presId="urn:microsoft.com/office/officeart/2018/2/layout/IconVerticalSolidList"/>
    <dgm:cxn modelId="{ADAB87DB-9489-49EE-BB09-8A1F847952F3}" type="presParOf" srcId="{F03B17EC-E4AF-4568-8AE6-D86CF58A4F4A}" destId="{721569A6-DD04-4494-A320-22546C041E4E}" srcOrd="0" destOrd="0" presId="urn:microsoft.com/office/officeart/2018/2/layout/IconVerticalSolidList"/>
    <dgm:cxn modelId="{FBE2F3F6-5333-45DC-956B-7FE428B26C20}" type="presParOf" srcId="{F03B17EC-E4AF-4568-8AE6-D86CF58A4F4A}" destId="{E2C42A1B-F899-43B0-AE65-78897F98B43A}" srcOrd="1" destOrd="0" presId="urn:microsoft.com/office/officeart/2018/2/layout/IconVerticalSolidList"/>
    <dgm:cxn modelId="{00B7DD4C-C02E-4E67-921E-4697F59B541B}" type="presParOf" srcId="{F03B17EC-E4AF-4568-8AE6-D86CF58A4F4A}" destId="{846566F2-33F5-4E0A-AB03-06B39B17F75A}" srcOrd="2" destOrd="0" presId="urn:microsoft.com/office/officeart/2018/2/layout/IconVerticalSolidList"/>
    <dgm:cxn modelId="{C0A280F7-6B9D-45F8-B750-7B150C78BCC6}" type="presParOf" srcId="{F03B17EC-E4AF-4568-8AE6-D86CF58A4F4A}" destId="{38161989-49E1-4130-A169-0E0CB1D2D645}" srcOrd="3" destOrd="0" presId="urn:microsoft.com/office/officeart/2018/2/layout/IconVerticalSolidList"/>
    <dgm:cxn modelId="{C507A238-F18F-41DC-9511-7B7C104A5369}" type="presParOf" srcId="{7F419AD3-8324-4065-A9A7-B9F022463F2F}" destId="{F9668BDE-9D5C-419F-B56E-4A7BC4127CA9}" srcOrd="3" destOrd="0" presId="urn:microsoft.com/office/officeart/2018/2/layout/IconVerticalSolidList"/>
    <dgm:cxn modelId="{30F21EDF-0307-478C-8BD2-71F9A66F4EB0}" type="presParOf" srcId="{7F419AD3-8324-4065-A9A7-B9F022463F2F}" destId="{0C8029F6-F677-4C92-9A75-0D019A23DA81}" srcOrd="4" destOrd="0" presId="urn:microsoft.com/office/officeart/2018/2/layout/IconVerticalSolidList"/>
    <dgm:cxn modelId="{1080EF01-9541-4A9E-9687-EC7EE4B57B7E}" type="presParOf" srcId="{0C8029F6-F677-4C92-9A75-0D019A23DA81}" destId="{0ED3A41A-466C-4BAD-B977-EAB33CC0191E}" srcOrd="0" destOrd="0" presId="urn:microsoft.com/office/officeart/2018/2/layout/IconVerticalSolidList"/>
    <dgm:cxn modelId="{FB662625-4624-4BBB-96DA-1248CA7C664A}" type="presParOf" srcId="{0C8029F6-F677-4C92-9A75-0D019A23DA81}" destId="{46DC7CDA-4AE5-49AB-871E-10EDB2766AC1}" srcOrd="1" destOrd="0" presId="urn:microsoft.com/office/officeart/2018/2/layout/IconVerticalSolidList"/>
    <dgm:cxn modelId="{B604E13B-2962-42B4-A28D-3CAAB741D01A}" type="presParOf" srcId="{0C8029F6-F677-4C92-9A75-0D019A23DA81}" destId="{E10A6924-3AD4-4FD7-A85A-027245248905}" srcOrd="2" destOrd="0" presId="urn:microsoft.com/office/officeart/2018/2/layout/IconVerticalSolidList"/>
    <dgm:cxn modelId="{E69483B6-BDAF-4EE5-944C-964FC60A3790}" type="presParOf" srcId="{0C8029F6-F677-4C92-9A75-0D019A23DA81}" destId="{2E56A15B-8353-4156-AA17-B1BFBC0BBC9C}" srcOrd="3" destOrd="0" presId="urn:microsoft.com/office/officeart/2018/2/layout/IconVerticalSolidList"/>
    <dgm:cxn modelId="{8F669CFA-1FC2-4E96-82F0-2537B011510B}" type="presParOf" srcId="{7F419AD3-8324-4065-A9A7-B9F022463F2F}" destId="{A0A7CB17-F33B-4879-9996-DB3B30D55EDA}" srcOrd="5" destOrd="0" presId="urn:microsoft.com/office/officeart/2018/2/layout/IconVerticalSolidList"/>
    <dgm:cxn modelId="{B599430C-9FE8-48EE-B5B2-C5683122894B}" type="presParOf" srcId="{7F419AD3-8324-4065-A9A7-B9F022463F2F}" destId="{44F8F1DB-F306-43CE-98BD-88AB1DED1C2F}" srcOrd="6" destOrd="0" presId="urn:microsoft.com/office/officeart/2018/2/layout/IconVerticalSolidList"/>
    <dgm:cxn modelId="{ABA8E4AB-295E-4CCB-A80A-13502F5B9881}" type="presParOf" srcId="{44F8F1DB-F306-43CE-98BD-88AB1DED1C2F}" destId="{1BD05112-9D9B-4942-8CF3-B515FF956EC5}" srcOrd="0" destOrd="0" presId="urn:microsoft.com/office/officeart/2018/2/layout/IconVerticalSolidList"/>
    <dgm:cxn modelId="{804D2708-34AE-46B6-AA77-7151E14EF214}" type="presParOf" srcId="{44F8F1DB-F306-43CE-98BD-88AB1DED1C2F}" destId="{334D9C60-6510-4306-B415-347BEECCFBB9}" srcOrd="1" destOrd="0" presId="urn:microsoft.com/office/officeart/2018/2/layout/IconVerticalSolidList"/>
    <dgm:cxn modelId="{C98FE3F5-D0A6-4D84-ACDE-8921CBE3DEDE}" type="presParOf" srcId="{44F8F1DB-F306-43CE-98BD-88AB1DED1C2F}" destId="{A6274A58-C8E6-4DA3-9B41-ACF666CD3E5E}" srcOrd="2" destOrd="0" presId="urn:microsoft.com/office/officeart/2018/2/layout/IconVerticalSolidList"/>
    <dgm:cxn modelId="{484E98BE-819C-4193-8921-D6E9797CDB7D}" type="presParOf" srcId="{44F8F1DB-F306-43CE-98BD-88AB1DED1C2F}" destId="{0958B428-33FF-450E-9E2E-7A9F4A1161C5}"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493DF-202A-493B-9609-528B4E0E60B9}">
      <dsp:nvSpPr>
        <dsp:cNvPr id="0" name=""/>
        <dsp:cNvSpPr/>
      </dsp:nvSpPr>
      <dsp:spPr>
        <a:xfrm>
          <a:off x="2875" y="1186637"/>
          <a:ext cx="1673843" cy="669537"/>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nb-NO" sz="4000" kern="1200" noProof="0">
              <a:latin typeface="Aptos Display" panose="02110004020202020204"/>
            </a:rPr>
            <a:t>F</a:t>
          </a:r>
          <a:endParaRPr lang="nb-NO" sz="4000" kern="1200" noProof="0"/>
        </a:p>
      </dsp:txBody>
      <dsp:txXfrm>
        <a:off x="337644" y="1186637"/>
        <a:ext cx="1004306" cy="669537"/>
      </dsp:txXfrm>
    </dsp:sp>
    <dsp:sp modelId="{F277901F-06F4-42B4-929C-7143F66D2FFB}">
      <dsp:nvSpPr>
        <dsp:cNvPr id="0" name=""/>
        <dsp:cNvSpPr/>
      </dsp:nvSpPr>
      <dsp:spPr>
        <a:xfrm>
          <a:off x="1509334" y="1186650"/>
          <a:ext cx="1673843" cy="669537"/>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nb-NO" sz="4000" kern="1200" noProof="0">
              <a:latin typeface="Aptos Display" panose="02110004020202020204"/>
            </a:rPr>
            <a:t>A</a:t>
          </a:r>
          <a:endParaRPr lang="nb-NO" sz="4000" kern="1200" noProof="0"/>
        </a:p>
      </dsp:txBody>
      <dsp:txXfrm>
        <a:off x="1844103" y="1186650"/>
        <a:ext cx="1004306" cy="669537"/>
      </dsp:txXfrm>
    </dsp:sp>
    <dsp:sp modelId="{3A151F8E-DCF5-493B-B4C0-16416106DD3C}">
      <dsp:nvSpPr>
        <dsp:cNvPr id="0" name=""/>
        <dsp:cNvSpPr/>
      </dsp:nvSpPr>
      <dsp:spPr>
        <a:xfrm>
          <a:off x="3015793" y="1186637"/>
          <a:ext cx="1673843" cy="669537"/>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rtl="0">
            <a:lnSpc>
              <a:spcPct val="90000"/>
            </a:lnSpc>
            <a:spcBef>
              <a:spcPct val="0"/>
            </a:spcBef>
            <a:spcAft>
              <a:spcPct val="35000"/>
            </a:spcAft>
            <a:buNone/>
          </a:pPr>
          <a:r>
            <a:rPr lang="nb-NO" sz="4000" kern="1200" noProof="0">
              <a:latin typeface="Aptos Display" panose="02110004020202020204"/>
            </a:rPr>
            <a:t>R</a:t>
          </a:r>
        </a:p>
      </dsp:txBody>
      <dsp:txXfrm>
        <a:off x="3350562" y="1186637"/>
        <a:ext cx="1004306" cy="669537"/>
      </dsp:txXfrm>
    </dsp:sp>
    <dsp:sp modelId="{60D81DD9-C092-4BE2-A969-C5F6614E1AE8}">
      <dsp:nvSpPr>
        <dsp:cNvPr id="0" name=""/>
        <dsp:cNvSpPr/>
      </dsp:nvSpPr>
      <dsp:spPr>
        <a:xfrm>
          <a:off x="4522252" y="1186637"/>
          <a:ext cx="1673843" cy="669537"/>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53340" rIns="53340" bIns="53340" numCol="1" spcCol="1270" anchor="ctr" anchorCtr="0">
          <a:noAutofit/>
        </a:bodyPr>
        <a:lstStyle/>
        <a:p>
          <a:pPr marL="0" lvl="0" indent="0" algn="ctr" defTabSz="1778000">
            <a:lnSpc>
              <a:spcPct val="90000"/>
            </a:lnSpc>
            <a:spcBef>
              <a:spcPct val="0"/>
            </a:spcBef>
            <a:spcAft>
              <a:spcPct val="35000"/>
            </a:spcAft>
            <a:buNone/>
          </a:pPr>
          <a:r>
            <a:rPr lang="nb-NO" sz="4000" kern="1200" noProof="0">
              <a:latin typeface="Aptos Display" panose="02110004020202020204"/>
            </a:rPr>
            <a:t>V</a:t>
          </a:r>
          <a:endParaRPr lang="nb-NO" sz="4000" kern="1200" noProof="0"/>
        </a:p>
      </dsp:txBody>
      <dsp:txXfrm>
        <a:off x="4857021" y="1186637"/>
        <a:ext cx="1004306" cy="6695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493DF-202A-493B-9609-528B4E0E60B9}">
      <dsp:nvSpPr>
        <dsp:cNvPr id="0" name=""/>
        <dsp:cNvSpPr/>
      </dsp:nvSpPr>
      <dsp:spPr>
        <a:xfrm>
          <a:off x="2449" y="1335883"/>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nb-NO" sz="3400" kern="1200" noProof="0">
              <a:latin typeface="Aptos Display" panose="02110004020202020204"/>
            </a:rPr>
            <a:t>F</a:t>
          </a:r>
          <a:endParaRPr lang="nb-NO" sz="3400" kern="1200" noProof="0"/>
        </a:p>
      </dsp:txBody>
      <dsp:txXfrm>
        <a:off x="287629" y="1335883"/>
        <a:ext cx="855542" cy="570360"/>
      </dsp:txXfrm>
    </dsp:sp>
    <dsp:sp modelId="{F277901F-06F4-42B4-929C-7143F66D2FFB}">
      <dsp:nvSpPr>
        <dsp:cNvPr id="0" name=""/>
        <dsp:cNvSpPr/>
      </dsp:nvSpPr>
      <dsp:spPr>
        <a:xfrm>
          <a:off x="1285761" y="1335894"/>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nb-NO" sz="3400" kern="1200" noProof="0">
              <a:latin typeface="Aptos Display" panose="02110004020202020204"/>
            </a:rPr>
            <a:t>A</a:t>
          </a:r>
          <a:endParaRPr lang="nb-NO" sz="3400" kern="1200" noProof="0"/>
        </a:p>
      </dsp:txBody>
      <dsp:txXfrm>
        <a:off x="1570941" y="1335894"/>
        <a:ext cx="855542" cy="570360"/>
      </dsp:txXfrm>
    </dsp:sp>
    <dsp:sp modelId="{3A151F8E-DCF5-493B-B4C0-16416106DD3C}">
      <dsp:nvSpPr>
        <dsp:cNvPr id="0" name=""/>
        <dsp:cNvSpPr/>
      </dsp:nvSpPr>
      <dsp:spPr>
        <a:xfrm>
          <a:off x="2569073" y="1335883"/>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rtl="0">
            <a:lnSpc>
              <a:spcPct val="90000"/>
            </a:lnSpc>
            <a:spcBef>
              <a:spcPct val="0"/>
            </a:spcBef>
            <a:spcAft>
              <a:spcPct val="35000"/>
            </a:spcAft>
            <a:buNone/>
          </a:pPr>
          <a:r>
            <a:rPr lang="nb-NO" sz="3400" kern="1200" noProof="0">
              <a:latin typeface="Aptos Display" panose="02110004020202020204"/>
            </a:rPr>
            <a:t>R</a:t>
          </a:r>
        </a:p>
      </dsp:txBody>
      <dsp:txXfrm>
        <a:off x="2854253" y="1335883"/>
        <a:ext cx="855542" cy="570360"/>
      </dsp:txXfrm>
    </dsp:sp>
    <dsp:sp modelId="{60D81DD9-C092-4BE2-A969-C5F6614E1AE8}">
      <dsp:nvSpPr>
        <dsp:cNvPr id="0" name=""/>
        <dsp:cNvSpPr/>
      </dsp:nvSpPr>
      <dsp:spPr>
        <a:xfrm>
          <a:off x="3852386" y="1335883"/>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nb-NO" sz="3400" kern="1200" noProof="0">
              <a:latin typeface="Aptos Display" panose="02110004020202020204"/>
            </a:rPr>
            <a:t>V</a:t>
          </a:r>
          <a:endParaRPr lang="nb-NO" sz="3400" kern="1200" noProof="0"/>
        </a:p>
      </dsp:txBody>
      <dsp:txXfrm>
        <a:off x="4137566" y="1335883"/>
        <a:ext cx="855542" cy="5703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AD166-1834-4817-9813-2BEADE304C8F}">
      <dsp:nvSpPr>
        <dsp:cNvPr id="0" name=""/>
        <dsp:cNvSpPr/>
      </dsp:nvSpPr>
      <dsp:spPr>
        <a:xfrm>
          <a:off x="0" y="0"/>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28E62-1374-45CA-A526-B125DD7F7447}">
      <dsp:nvSpPr>
        <dsp:cNvPr id="0" name=""/>
        <dsp:cNvSpPr/>
      </dsp:nvSpPr>
      <dsp:spPr>
        <a:xfrm>
          <a:off x="238798" y="179176"/>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B4AACF-823B-44A2-8E79-D63F7E1EA38C}">
      <dsp:nvSpPr>
        <dsp:cNvPr id="0" name=""/>
        <dsp:cNvSpPr/>
      </dsp:nvSpPr>
      <dsp:spPr>
        <a:xfrm>
          <a:off x="911777" y="1557"/>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Er det motstand mot helsehjelp?</a:t>
          </a:r>
          <a:endParaRPr lang="nb-NO" sz="2000" kern="1200" noProof="0"/>
        </a:p>
      </dsp:txBody>
      <dsp:txXfrm>
        <a:off x="911777" y="1557"/>
        <a:ext cx="4379885" cy="789417"/>
      </dsp:txXfrm>
    </dsp:sp>
    <dsp:sp modelId="{721569A6-DD04-4494-A320-22546C041E4E}">
      <dsp:nvSpPr>
        <dsp:cNvPr id="0" name=""/>
        <dsp:cNvSpPr/>
      </dsp:nvSpPr>
      <dsp:spPr>
        <a:xfrm>
          <a:off x="0" y="988329"/>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C42A1B-F899-43B0-AE65-78897F98B43A}">
      <dsp:nvSpPr>
        <dsp:cNvPr id="0" name=""/>
        <dsp:cNvSpPr/>
      </dsp:nvSpPr>
      <dsp:spPr>
        <a:xfrm>
          <a:off x="238798" y="1165948"/>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161989-49E1-4130-A169-0E0CB1D2D645}">
      <dsp:nvSpPr>
        <dsp:cNvPr id="0" name=""/>
        <dsp:cNvSpPr/>
      </dsp:nvSpPr>
      <dsp:spPr>
        <a:xfrm>
          <a:off x="911777" y="988329"/>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Vurder og dokumenter beslutningskompetanse</a:t>
          </a:r>
          <a:endParaRPr lang="nb-NO" sz="2000" kern="1200" noProof="0"/>
        </a:p>
      </dsp:txBody>
      <dsp:txXfrm>
        <a:off x="911777" y="988329"/>
        <a:ext cx="4379885" cy="789417"/>
      </dsp:txXfrm>
    </dsp:sp>
    <dsp:sp modelId="{0ED3A41A-466C-4BAD-B977-EAB33CC0191E}">
      <dsp:nvSpPr>
        <dsp:cNvPr id="0" name=""/>
        <dsp:cNvSpPr/>
      </dsp:nvSpPr>
      <dsp:spPr>
        <a:xfrm>
          <a:off x="0" y="1975101"/>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DC7CDA-4AE5-49AB-871E-10EDB2766AC1}">
      <dsp:nvSpPr>
        <dsp:cNvPr id="0" name=""/>
        <dsp:cNvSpPr/>
      </dsp:nvSpPr>
      <dsp:spPr>
        <a:xfrm>
          <a:off x="238798" y="2152720"/>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56A15B-8353-4156-AA17-B1BFBC0BBC9C}">
      <dsp:nvSpPr>
        <dsp:cNvPr id="0" name=""/>
        <dsp:cNvSpPr/>
      </dsp:nvSpPr>
      <dsp:spPr>
        <a:xfrm>
          <a:off x="911777" y="1975101"/>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Er tillitsskapende tiltak forsøkt og dokumentert?</a:t>
          </a:r>
          <a:endParaRPr lang="nb-NO" sz="2000" kern="1200" noProof="0"/>
        </a:p>
      </dsp:txBody>
      <dsp:txXfrm>
        <a:off x="911777" y="1975101"/>
        <a:ext cx="4379885" cy="789417"/>
      </dsp:txXfrm>
    </dsp:sp>
    <dsp:sp modelId="{1BD05112-9D9B-4942-8CF3-B515FF956EC5}">
      <dsp:nvSpPr>
        <dsp:cNvPr id="0" name=""/>
        <dsp:cNvSpPr/>
      </dsp:nvSpPr>
      <dsp:spPr>
        <a:xfrm>
          <a:off x="0" y="2961873"/>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4D9C60-6510-4306-B415-347BEECCFBB9}">
      <dsp:nvSpPr>
        <dsp:cNvPr id="0" name=""/>
        <dsp:cNvSpPr/>
      </dsp:nvSpPr>
      <dsp:spPr>
        <a:xfrm>
          <a:off x="238798" y="3139492"/>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58B428-33FF-450E-9E2E-7A9F4A1161C5}">
      <dsp:nvSpPr>
        <dsp:cNvPr id="0" name=""/>
        <dsp:cNvSpPr/>
      </dsp:nvSpPr>
      <dsp:spPr>
        <a:xfrm>
          <a:off x="911777" y="2961873"/>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Vurder og dokumenter om vilkår for tvang er oppfylt</a:t>
          </a:r>
        </a:p>
      </dsp:txBody>
      <dsp:txXfrm>
        <a:off x="911777" y="2961873"/>
        <a:ext cx="4379885" cy="7894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B82FFA-09D0-4D9A-8CED-ACA028A48440}">
      <dsp:nvSpPr>
        <dsp:cNvPr id="0" name=""/>
        <dsp:cNvSpPr/>
      </dsp:nvSpPr>
      <dsp:spPr>
        <a:xfrm>
          <a:off x="0" y="389"/>
          <a:ext cx="600211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37E4CD-8FA1-4E12-8D48-991673B1A6D7}">
      <dsp:nvSpPr>
        <dsp:cNvPr id="0" name=""/>
        <dsp:cNvSpPr/>
      </dsp:nvSpPr>
      <dsp:spPr>
        <a:xfrm>
          <a:off x="0" y="389"/>
          <a:ext cx="6002110" cy="6384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nb-NO" sz="2000" kern="1200">
              <a:latin typeface="Aptos Display" panose="02110004020202020204"/>
            </a:rPr>
            <a:t>Mangler beslutningskompetanse, men motsetter seg ikke</a:t>
          </a:r>
        </a:p>
      </dsp:txBody>
      <dsp:txXfrm>
        <a:off x="0" y="389"/>
        <a:ext cx="6002110" cy="638449"/>
      </dsp:txXfrm>
    </dsp:sp>
    <dsp:sp modelId="{AF3F3038-455C-43C4-8BEE-CE6F8A586C32}">
      <dsp:nvSpPr>
        <dsp:cNvPr id="0" name=""/>
        <dsp:cNvSpPr/>
      </dsp:nvSpPr>
      <dsp:spPr>
        <a:xfrm>
          <a:off x="0" y="638839"/>
          <a:ext cx="600211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19581A-1AC2-44AC-82F6-1EFE6AAC0FC0}">
      <dsp:nvSpPr>
        <dsp:cNvPr id="0" name=""/>
        <dsp:cNvSpPr/>
      </dsp:nvSpPr>
      <dsp:spPr>
        <a:xfrm>
          <a:off x="0" y="638839"/>
          <a:ext cx="6002110" cy="6384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b-NO" sz="2000" kern="1200"/>
            <a:t>I pasientens interesse</a:t>
          </a:r>
          <a:endParaRPr lang="en-US" sz="2000" kern="1200"/>
        </a:p>
      </dsp:txBody>
      <dsp:txXfrm>
        <a:off x="0" y="638839"/>
        <a:ext cx="6002110" cy="638449"/>
      </dsp:txXfrm>
    </dsp:sp>
    <dsp:sp modelId="{22AB7384-0A05-4EB8-8A8D-9D6885A6C004}">
      <dsp:nvSpPr>
        <dsp:cNvPr id="0" name=""/>
        <dsp:cNvSpPr/>
      </dsp:nvSpPr>
      <dsp:spPr>
        <a:xfrm>
          <a:off x="0" y="1277288"/>
          <a:ext cx="600211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27FCC5-9E17-4126-B91D-50A686D6A394}">
      <dsp:nvSpPr>
        <dsp:cNvPr id="0" name=""/>
        <dsp:cNvSpPr/>
      </dsp:nvSpPr>
      <dsp:spPr>
        <a:xfrm>
          <a:off x="0" y="1277288"/>
          <a:ext cx="6002110" cy="6384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b-NO" sz="2000" kern="1200"/>
            <a:t>Hindre eller begrense risiko for skade på pasienten</a:t>
          </a:r>
          <a:endParaRPr lang="en-US" sz="2000" kern="1200"/>
        </a:p>
      </dsp:txBody>
      <dsp:txXfrm>
        <a:off x="0" y="1277288"/>
        <a:ext cx="6002110" cy="638449"/>
      </dsp:txXfrm>
    </dsp:sp>
    <dsp:sp modelId="{9D2FE145-2AB5-4DCE-B73E-F1272E1B930D}">
      <dsp:nvSpPr>
        <dsp:cNvPr id="0" name=""/>
        <dsp:cNvSpPr/>
      </dsp:nvSpPr>
      <dsp:spPr>
        <a:xfrm>
          <a:off x="0" y="1915737"/>
          <a:ext cx="600211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828FBB-E284-400B-A34A-49F7FDD7E630}">
      <dsp:nvSpPr>
        <dsp:cNvPr id="0" name=""/>
        <dsp:cNvSpPr/>
      </dsp:nvSpPr>
      <dsp:spPr>
        <a:xfrm>
          <a:off x="0" y="1915737"/>
          <a:ext cx="6002110" cy="6384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b-NO" sz="2000" kern="1200"/>
            <a:t>Minst inngripende alternativet</a:t>
          </a:r>
          <a:endParaRPr lang="en-US" sz="2000" kern="1200"/>
        </a:p>
      </dsp:txBody>
      <dsp:txXfrm>
        <a:off x="0" y="1915737"/>
        <a:ext cx="6002110" cy="638449"/>
      </dsp:txXfrm>
    </dsp:sp>
    <dsp:sp modelId="{EE0D815C-8F8F-4E8C-8F70-951645218D76}">
      <dsp:nvSpPr>
        <dsp:cNvPr id="0" name=""/>
        <dsp:cNvSpPr/>
      </dsp:nvSpPr>
      <dsp:spPr>
        <a:xfrm>
          <a:off x="0" y="2554186"/>
          <a:ext cx="600211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2F3DFC-F6EE-4947-BBF1-F226AF74BF2B}">
      <dsp:nvSpPr>
        <dsp:cNvPr id="0" name=""/>
        <dsp:cNvSpPr/>
      </dsp:nvSpPr>
      <dsp:spPr>
        <a:xfrm>
          <a:off x="0" y="2554186"/>
          <a:ext cx="6002110" cy="6384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nb-NO" sz="2000" kern="1200"/>
            <a:t>Sendes ikke Statsforvalter</a:t>
          </a:r>
          <a:endParaRPr lang="en-US" sz="2000" kern="1200"/>
        </a:p>
      </dsp:txBody>
      <dsp:txXfrm>
        <a:off x="0" y="2554186"/>
        <a:ext cx="6002110" cy="6384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493DF-202A-493B-9609-528B4E0E60B9}">
      <dsp:nvSpPr>
        <dsp:cNvPr id="0" name=""/>
        <dsp:cNvSpPr/>
      </dsp:nvSpPr>
      <dsp:spPr>
        <a:xfrm>
          <a:off x="2449" y="1335883"/>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nb-NO" sz="3400" kern="1200" noProof="0">
              <a:latin typeface="Aptos Display" panose="02110004020202020204"/>
            </a:rPr>
            <a:t>F</a:t>
          </a:r>
          <a:endParaRPr lang="nb-NO" sz="3400" kern="1200" noProof="0"/>
        </a:p>
      </dsp:txBody>
      <dsp:txXfrm>
        <a:off x="287629" y="1335883"/>
        <a:ext cx="855542" cy="570360"/>
      </dsp:txXfrm>
    </dsp:sp>
    <dsp:sp modelId="{F277901F-06F4-42B4-929C-7143F66D2FFB}">
      <dsp:nvSpPr>
        <dsp:cNvPr id="0" name=""/>
        <dsp:cNvSpPr/>
      </dsp:nvSpPr>
      <dsp:spPr>
        <a:xfrm>
          <a:off x="1285761" y="1335894"/>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nb-NO" sz="3400" kern="1200" noProof="0">
              <a:latin typeface="Aptos Display" panose="02110004020202020204"/>
            </a:rPr>
            <a:t>A</a:t>
          </a:r>
          <a:endParaRPr lang="nb-NO" sz="3400" kern="1200" noProof="0"/>
        </a:p>
      </dsp:txBody>
      <dsp:txXfrm>
        <a:off x="1570941" y="1335894"/>
        <a:ext cx="855542" cy="570360"/>
      </dsp:txXfrm>
    </dsp:sp>
    <dsp:sp modelId="{3A151F8E-DCF5-493B-B4C0-16416106DD3C}">
      <dsp:nvSpPr>
        <dsp:cNvPr id="0" name=""/>
        <dsp:cNvSpPr/>
      </dsp:nvSpPr>
      <dsp:spPr>
        <a:xfrm>
          <a:off x="2569073" y="1335883"/>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rtl="0">
            <a:lnSpc>
              <a:spcPct val="90000"/>
            </a:lnSpc>
            <a:spcBef>
              <a:spcPct val="0"/>
            </a:spcBef>
            <a:spcAft>
              <a:spcPct val="35000"/>
            </a:spcAft>
            <a:buNone/>
          </a:pPr>
          <a:r>
            <a:rPr lang="nb-NO" sz="3400" kern="1200" noProof="0">
              <a:latin typeface="Aptos Display" panose="02110004020202020204"/>
            </a:rPr>
            <a:t>R</a:t>
          </a:r>
        </a:p>
      </dsp:txBody>
      <dsp:txXfrm>
        <a:off x="2854253" y="1335883"/>
        <a:ext cx="855542" cy="570360"/>
      </dsp:txXfrm>
    </dsp:sp>
    <dsp:sp modelId="{60D81DD9-C092-4BE2-A969-C5F6614E1AE8}">
      <dsp:nvSpPr>
        <dsp:cNvPr id="0" name=""/>
        <dsp:cNvSpPr/>
      </dsp:nvSpPr>
      <dsp:spPr>
        <a:xfrm>
          <a:off x="3852386" y="1335883"/>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nb-NO" sz="3400" kern="1200" noProof="0">
              <a:latin typeface="Aptos Display" panose="02110004020202020204"/>
            </a:rPr>
            <a:t>V</a:t>
          </a:r>
          <a:endParaRPr lang="nb-NO" sz="3400" kern="1200" noProof="0"/>
        </a:p>
      </dsp:txBody>
      <dsp:txXfrm>
        <a:off x="4137566" y="1335883"/>
        <a:ext cx="855542" cy="5703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AD166-1834-4817-9813-2BEADE304C8F}">
      <dsp:nvSpPr>
        <dsp:cNvPr id="0" name=""/>
        <dsp:cNvSpPr/>
      </dsp:nvSpPr>
      <dsp:spPr>
        <a:xfrm>
          <a:off x="0" y="0"/>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28E62-1374-45CA-A526-B125DD7F7447}">
      <dsp:nvSpPr>
        <dsp:cNvPr id="0" name=""/>
        <dsp:cNvSpPr/>
      </dsp:nvSpPr>
      <dsp:spPr>
        <a:xfrm>
          <a:off x="238798" y="179176"/>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B4AACF-823B-44A2-8E79-D63F7E1EA38C}">
      <dsp:nvSpPr>
        <dsp:cNvPr id="0" name=""/>
        <dsp:cNvSpPr/>
      </dsp:nvSpPr>
      <dsp:spPr>
        <a:xfrm>
          <a:off x="911777" y="1557"/>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Er det motstand mot helsehjelp?</a:t>
          </a:r>
          <a:endParaRPr lang="nb-NO" sz="2000" kern="1200" noProof="0"/>
        </a:p>
      </dsp:txBody>
      <dsp:txXfrm>
        <a:off x="911777" y="1557"/>
        <a:ext cx="4379885" cy="789417"/>
      </dsp:txXfrm>
    </dsp:sp>
    <dsp:sp modelId="{721569A6-DD04-4494-A320-22546C041E4E}">
      <dsp:nvSpPr>
        <dsp:cNvPr id="0" name=""/>
        <dsp:cNvSpPr/>
      </dsp:nvSpPr>
      <dsp:spPr>
        <a:xfrm>
          <a:off x="0" y="988329"/>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C42A1B-F899-43B0-AE65-78897F98B43A}">
      <dsp:nvSpPr>
        <dsp:cNvPr id="0" name=""/>
        <dsp:cNvSpPr/>
      </dsp:nvSpPr>
      <dsp:spPr>
        <a:xfrm>
          <a:off x="238798" y="1165948"/>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161989-49E1-4130-A169-0E0CB1D2D645}">
      <dsp:nvSpPr>
        <dsp:cNvPr id="0" name=""/>
        <dsp:cNvSpPr/>
      </dsp:nvSpPr>
      <dsp:spPr>
        <a:xfrm>
          <a:off x="911777" y="988329"/>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Vurder og dokumenter beslutningskompetanse</a:t>
          </a:r>
          <a:endParaRPr lang="nb-NO" sz="2000" kern="1200" noProof="0"/>
        </a:p>
      </dsp:txBody>
      <dsp:txXfrm>
        <a:off x="911777" y="988329"/>
        <a:ext cx="4379885" cy="789417"/>
      </dsp:txXfrm>
    </dsp:sp>
    <dsp:sp modelId="{0ED3A41A-466C-4BAD-B977-EAB33CC0191E}">
      <dsp:nvSpPr>
        <dsp:cNvPr id="0" name=""/>
        <dsp:cNvSpPr/>
      </dsp:nvSpPr>
      <dsp:spPr>
        <a:xfrm>
          <a:off x="0" y="1975101"/>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DC7CDA-4AE5-49AB-871E-10EDB2766AC1}">
      <dsp:nvSpPr>
        <dsp:cNvPr id="0" name=""/>
        <dsp:cNvSpPr/>
      </dsp:nvSpPr>
      <dsp:spPr>
        <a:xfrm>
          <a:off x="238798" y="2152720"/>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56A15B-8353-4156-AA17-B1BFBC0BBC9C}">
      <dsp:nvSpPr>
        <dsp:cNvPr id="0" name=""/>
        <dsp:cNvSpPr/>
      </dsp:nvSpPr>
      <dsp:spPr>
        <a:xfrm>
          <a:off x="911777" y="1975101"/>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Er tillitsskapende tiltak forsøkt og dokumentert?</a:t>
          </a:r>
          <a:endParaRPr lang="nb-NO" sz="2000" kern="1200" noProof="0"/>
        </a:p>
      </dsp:txBody>
      <dsp:txXfrm>
        <a:off x="911777" y="1975101"/>
        <a:ext cx="4379885" cy="789417"/>
      </dsp:txXfrm>
    </dsp:sp>
    <dsp:sp modelId="{1BD05112-9D9B-4942-8CF3-B515FF956EC5}">
      <dsp:nvSpPr>
        <dsp:cNvPr id="0" name=""/>
        <dsp:cNvSpPr/>
      </dsp:nvSpPr>
      <dsp:spPr>
        <a:xfrm>
          <a:off x="0" y="2961873"/>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4D9C60-6510-4306-B415-347BEECCFBB9}">
      <dsp:nvSpPr>
        <dsp:cNvPr id="0" name=""/>
        <dsp:cNvSpPr/>
      </dsp:nvSpPr>
      <dsp:spPr>
        <a:xfrm>
          <a:off x="238798" y="3139492"/>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58B428-33FF-450E-9E2E-7A9F4A1161C5}">
      <dsp:nvSpPr>
        <dsp:cNvPr id="0" name=""/>
        <dsp:cNvSpPr/>
      </dsp:nvSpPr>
      <dsp:spPr>
        <a:xfrm>
          <a:off x="911777" y="2961873"/>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Vurder og dokumenter om vilkår for tvang er oppfylt</a:t>
          </a:r>
        </a:p>
      </dsp:txBody>
      <dsp:txXfrm>
        <a:off x="911777" y="2961873"/>
        <a:ext cx="4379885" cy="7894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493DF-202A-493B-9609-528B4E0E60B9}">
      <dsp:nvSpPr>
        <dsp:cNvPr id="0" name=""/>
        <dsp:cNvSpPr/>
      </dsp:nvSpPr>
      <dsp:spPr>
        <a:xfrm>
          <a:off x="2449" y="1335883"/>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nb-NO" sz="3400" kern="1200" noProof="0">
              <a:latin typeface="Aptos Display" panose="02110004020202020204"/>
            </a:rPr>
            <a:t>F</a:t>
          </a:r>
          <a:endParaRPr lang="nb-NO" sz="3400" kern="1200" noProof="0"/>
        </a:p>
      </dsp:txBody>
      <dsp:txXfrm>
        <a:off x="287629" y="1335883"/>
        <a:ext cx="855542" cy="570360"/>
      </dsp:txXfrm>
    </dsp:sp>
    <dsp:sp modelId="{F277901F-06F4-42B4-929C-7143F66D2FFB}">
      <dsp:nvSpPr>
        <dsp:cNvPr id="0" name=""/>
        <dsp:cNvSpPr/>
      </dsp:nvSpPr>
      <dsp:spPr>
        <a:xfrm>
          <a:off x="1285761" y="1335894"/>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nb-NO" sz="3400" kern="1200" noProof="0">
              <a:latin typeface="Aptos Display" panose="02110004020202020204"/>
            </a:rPr>
            <a:t>A</a:t>
          </a:r>
          <a:endParaRPr lang="nb-NO" sz="3400" kern="1200" noProof="0"/>
        </a:p>
      </dsp:txBody>
      <dsp:txXfrm>
        <a:off x="1570941" y="1335894"/>
        <a:ext cx="855542" cy="570360"/>
      </dsp:txXfrm>
    </dsp:sp>
    <dsp:sp modelId="{3A151F8E-DCF5-493B-B4C0-16416106DD3C}">
      <dsp:nvSpPr>
        <dsp:cNvPr id="0" name=""/>
        <dsp:cNvSpPr/>
      </dsp:nvSpPr>
      <dsp:spPr>
        <a:xfrm>
          <a:off x="2569073" y="1335883"/>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rtl="0">
            <a:lnSpc>
              <a:spcPct val="90000"/>
            </a:lnSpc>
            <a:spcBef>
              <a:spcPct val="0"/>
            </a:spcBef>
            <a:spcAft>
              <a:spcPct val="35000"/>
            </a:spcAft>
            <a:buNone/>
          </a:pPr>
          <a:r>
            <a:rPr lang="nb-NO" sz="3400" kern="1200" noProof="0">
              <a:latin typeface="Aptos Display" panose="02110004020202020204"/>
            </a:rPr>
            <a:t>R</a:t>
          </a:r>
        </a:p>
      </dsp:txBody>
      <dsp:txXfrm>
        <a:off x="2854253" y="1335883"/>
        <a:ext cx="855542" cy="570360"/>
      </dsp:txXfrm>
    </dsp:sp>
    <dsp:sp modelId="{60D81DD9-C092-4BE2-A969-C5F6614E1AE8}">
      <dsp:nvSpPr>
        <dsp:cNvPr id="0" name=""/>
        <dsp:cNvSpPr/>
      </dsp:nvSpPr>
      <dsp:spPr>
        <a:xfrm>
          <a:off x="3852386" y="1335883"/>
          <a:ext cx="1425902" cy="57036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nb-NO" sz="3400" kern="1200" noProof="0">
              <a:latin typeface="Aptos Display" panose="02110004020202020204"/>
            </a:rPr>
            <a:t>V</a:t>
          </a:r>
          <a:endParaRPr lang="nb-NO" sz="3400" kern="1200" noProof="0"/>
        </a:p>
      </dsp:txBody>
      <dsp:txXfrm>
        <a:off x="4137566" y="1335883"/>
        <a:ext cx="855542" cy="5703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AD166-1834-4817-9813-2BEADE304C8F}">
      <dsp:nvSpPr>
        <dsp:cNvPr id="0" name=""/>
        <dsp:cNvSpPr/>
      </dsp:nvSpPr>
      <dsp:spPr>
        <a:xfrm>
          <a:off x="0" y="0"/>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28E62-1374-45CA-A526-B125DD7F7447}">
      <dsp:nvSpPr>
        <dsp:cNvPr id="0" name=""/>
        <dsp:cNvSpPr/>
      </dsp:nvSpPr>
      <dsp:spPr>
        <a:xfrm>
          <a:off x="238798" y="179176"/>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B4AACF-823B-44A2-8E79-D63F7E1EA38C}">
      <dsp:nvSpPr>
        <dsp:cNvPr id="0" name=""/>
        <dsp:cNvSpPr/>
      </dsp:nvSpPr>
      <dsp:spPr>
        <a:xfrm>
          <a:off x="911777" y="1557"/>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Er det motstand mot helsehjelp?</a:t>
          </a:r>
          <a:endParaRPr lang="nb-NO" sz="2000" kern="1200" noProof="0"/>
        </a:p>
      </dsp:txBody>
      <dsp:txXfrm>
        <a:off x="911777" y="1557"/>
        <a:ext cx="4379885" cy="789417"/>
      </dsp:txXfrm>
    </dsp:sp>
    <dsp:sp modelId="{721569A6-DD04-4494-A320-22546C041E4E}">
      <dsp:nvSpPr>
        <dsp:cNvPr id="0" name=""/>
        <dsp:cNvSpPr/>
      </dsp:nvSpPr>
      <dsp:spPr>
        <a:xfrm>
          <a:off x="0" y="988329"/>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C42A1B-F899-43B0-AE65-78897F98B43A}">
      <dsp:nvSpPr>
        <dsp:cNvPr id="0" name=""/>
        <dsp:cNvSpPr/>
      </dsp:nvSpPr>
      <dsp:spPr>
        <a:xfrm>
          <a:off x="238798" y="1165948"/>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161989-49E1-4130-A169-0E0CB1D2D645}">
      <dsp:nvSpPr>
        <dsp:cNvPr id="0" name=""/>
        <dsp:cNvSpPr/>
      </dsp:nvSpPr>
      <dsp:spPr>
        <a:xfrm>
          <a:off x="911777" y="988329"/>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Vurder og dokumenter beslutningskompetanse</a:t>
          </a:r>
          <a:endParaRPr lang="nb-NO" sz="2000" kern="1200" noProof="0"/>
        </a:p>
      </dsp:txBody>
      <dsp:txXfrm>
        <a:off x="911777" y="988329"/>
        <a:ext cx="4379885" cy="789417"/>
      </dsp:txXfrm>
    </dsp:sp>
    <dsp:sp modelId="{0ED3A41A-466C-4BAD-B977-EAB33CC0191E}">
      <dsp:nvSpPr>
        <dsp:cNvPr id="0" name=""/>
        <dsp:cNvSpPr/>
      </dsp:nvSpPr>
      <dsp:spPr>
        <a:xfrm>
          <a:off x="0" y="1975101"/>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DC7CDA-4AE5-49AB-871E-10EDB2766AC1}">
      <dsp:nvSpPr>
        <dsp:cNvPr id="0" name=""/>
        <dsp:cNvSpPr/>
      </dsp:nvSpPr>
      <dsp:spPr>
        <a:xfrm>
          <a:off x="238798" y="2152720"/>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56A15B-8353-4156-AA17-B1BFBC0BBC9C}">
      <dsp:nvSpPr>
        <dsp:cNvPr id="0" name=""/>
        <dsp:cNvSpPr/>
      </dsp:nvSpPr>
      <dsp:spPr>
        <a:xfrm>
          <a:off x="911777" y="1975101"/>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Er tillitsskapende tiltak forsøkt og dokumentert?</a:t>
          </a:r>
          <a:endParaRPr lang="nb-NO" sz="2000" kern="1200" noProof="0"/>
        </a:p>
      </dsp:txBody>
      <dsp:txXfrm>
        <a:off x="911777" y="1975101"/>
        <a:ext cx="4379885" cy="789417"/>
      </dsp:txXfrm>
    </dsp:sp>
    <dsp:sp modelId="{1BD05112-9D9B-4942-8CF3-B515FF956EC5}">
      <dsp:nvSpPr>
        <dsp:cNvPr id="0" name=""/>
        <dsp:cNvSpPr/>
      </dsp:nvSpPr>
      <dsp:spPr>
        <a:xfrm>
          <a:off x="0" y="2961873"/>
          <a:ext cx="5291663" cy="7894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4D9C60-6510-4306-B415-347BEECCFBB9}">
      <dsp:nvSpPr>
        <dsp:cNvPr id="0" name=""/>
        <dsp:cNvSpPr/>
      </dsp:nvSpPr>
      <dsp:spPr>
        <a:xfrm>
          <a:off x="238798" y="3139492"/>
          <a:ext cx="434179" cy="43417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58B428-33FF-450E-9E2E-7A9F4A1161C5}">
      <dsp:nvSpPr>
        <dsp:cNvPr id="0" name=""/>
        <dsp:cNvSpPr/>
      </dsp:nvSpPr>
      <dsp:spPr>
        <a:xfrm>
          <a:off x="911777" y="2961873"/>
          <a:ext cx="4379885" cy="789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547" tIns="83547" rIns="83547" bIns="83547" numCol="1" spcCol="1270" anchor="ctr" anchorCtr="0">
          <a:noAutofit/>
        </a:bodyPr>
        <a:lstStyle/>
        <a:p>
          <a:pPr marL="0" lvl="0" indent="0" algn="l" defTabSz="889000">
            <a:lnSpc>
              <a:spcPct val="90000"/>
            </a:lnSpc>
            <a:spcBef>
              <a:spcPct val="0"/>
            </a:spcBef>
            <a:spcAft>
              <a:spcPct val="35000"/>
            </a:spcAft>
            <a:buNone/>
          </a:pPr>
          <a:r>
            <a:rPr lang="nb-NO" sz="2000" kern="1200" noProof="0">
              <a:latin typeface="Aptos Display" panose="02110004020202020204"/>
            </a:rPr>
            <a:t>Vurder og dokumenter om vilkår for tvang er oppfylt</a:t>
          </a:r>
        </a:p>
      </dsp:txBody>
      <dsp:txXfrm>
        <a:off x="911777" y="2961873"/>
        <a:ext cx="4379885" cy="78941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0CCBA2-419E-4B36-BD5D-0B5FC59E10E9}" type="datetimeFigureOut">
              <a:rPr lang="nb-NO" smtClean="0"/>
              <a:t>20.08.2026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6CEDBC-227B-4CCE-89B0-295BF0E9C841}" type="slidenum">
              <a:rPr lang="nb-NO" smtClean="0"/>
              <a:t>‹#›</a:t>
            </a:fld>
            <a:endParaRPr lang="nb-NO"/>
          </a:p>
        </p:txBody>
      </p:sp>
    </p:spTree>
    <p:extLst>
      <p:ext uri="{BB962C8B-B14F-4D97-AF65-F5344CB8AC3E}">
        <p14:creationId xmlns:p14="http://schemas.microsoft.com/office/powerpoint/2010/main" val="243415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lovdata.no/nav/lov/1999-07-02-64/%C2%A748a"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lovdata.no/nav/lov/1999-07-02-64/%C2%A752" TargetMode="External"/><Relationship Id="rId4" Type="http://schemas.openxmlformats.org/officeDocument/2006/relationships/hyperlink" Target="https://lovdata.no/nav/lov/1999-07-02-64/%C2%A749"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aldringoghelse.no/demens/behandling-og-oppfolging/personsentrert-omsor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med.uio.no/helsam/tjenester/kunnskap/etikk-helsetjenesten/sentrale-tema/samtykkekompetanse/ace2012.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prosessverktoy.no/verktoy/tre-gode-ting"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56CEDBC-227B-4CCE-89B0-295BF0E9C841}" type="slidenum">
              <a:rPr lang="nb-NO" smtClean="0"/>
              <a:t>1</a:t>
            </a:fld>
            <a:endParaRPr lang="nb-NO"/>
          </a:p>
        </p:txBody>
      </p:sp>
    </p:spTree>
    <p:extLst>
      <p:ext uri="{BB962C8B-B14F-4D97-AF65-F5344CB8AC3E}">
        <p14:creationId xmlns:p14="http://schemas.microsoft.com/office/powerpoint/2010/main" val="386621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indent="0">
              <a:buNone/>
            </a:pPr>
            <a:r>
              <a:rPr lang="nb-NO" sz="1200" b="1"/>
              <a:t>Agenda: </a:t>
            </a:r>
          </a:p>
          <a:p>
            <a:pPr marL="228600" indent="-228600">
              <a:buAutoNum type="arabicPeriod"/>
            </a:pPr>
            <a:r>
              <a:rPr lang="nb-NO" sz="1200"/>
              <a:t>Helsehjelp og helsepersonell</a:t>
            </a:r>
          </a:p>
          <a:p>
            <a:pPr marL="228600" indent="-228600">
              <a:buAutoNum type="arabicPeriod"/>
            </a:pPr>
            <a:r>
              <a:rPr lang="nb-NO" sz="1200"/>
              <a:t>Motstand mot helsehjelp</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b-NO" sz="1200"/>
              <a:t>Tillitsskapende tiltak</a:t>
            </a:r>
          </a:p>
          <a:p>
            <a:pPr marL="228600" indent="-228600">
              <a:buAutoNum type="arabicPeriod"/>
            </a:pPr>
            <a:r>
              <a:rPr lang="nb-NO" sz="1200"/>
              <a:t>Beslutningskompetanse</a:t>
            </a:r>
          </a:p>
          <a:p>
            <a:pPr marL="228600" indent="-228600">
              <a:buAutoNum type="arabicPeriod"/>
            </a:pPr>
            <a:r>
              <a:rPr lang="nb-NO" sz="1200"/>
              <a:t>Når kan tvang brukes</a:t>
            </a:r>
          </a:p>
          <a:p>
            <a:pPr marL="228600" indent="-228600">
              <a:buAutoNum type="arabicPeriod"/>
            </a:pPr>
            <a:r>
              <a:rPr lang="nb-NO" sz="1200"/>
              <a:t>Andre lovverk </a:t>
            </a:r>
          </a:p>
          <a:p>
            <a:pPr marL="0" indent="0">
              <a:buNone/>
            </a:pPr>
            <a:endParaRPr lang="nb-NO" sz="1200"/>
          </a:p>
          <a:p>
            <a:pPr marL="0" indent="0">
              <a:buNone/>
            </a:pPr>
            <a:r>
              <a:rPr lang="nb-NO" sz="1200" b="1"/>
              <a:t>Læringsmål: </a:t>
            </a:r>
          </a:p>
          <a:p>
            <a:pPr marL="0" indent="0">
              <a:buFont typeface="Arial" panose="020B0604020202020204" pitchFamily="34" charset="0"/>
              <a:buNone/>
            </a:pPr>
            <a:r>
              <a:rPr lang="nb-NO" sz="1200" b="0">
                <a:solidFill>
                  <a:schemeClr val="bg1"/>
                </a:solidFill>
              </a:rPr>
              <a:t>Etter (intern)undervisningen skal dere kunne:</a:t>
            </a:r>
          </a:p>
          <a:p>
            <a:pPr marL="228600" indent="-228600">
              <a:buFont typeface="+mj-lt"/>
              <a:buAutoNum type="arabicPeriod"/>
            </a:pPr>
            <a:r>
              <a:rPr lang="nb-NO" sz="1200" b="1">
                <a:solidFill>
                  <a:schemeClr val="bg1"/>
                </a:solidFill>
              </a:rPr>
              <a:t>Forklare sentrale begreper i lovverket</a:t>
            </a:r>
            <a:r>
              <a:rPr lang="nb-NO" sz="1200">
                <a:solidFill>
                  <a:schemeClr val="bg1"/>
                </a:solidFill>
              </a:rPr>
              <a:t>, inkludert helsehjelp, beslutningskompetanse, tvang og hvem som regnes som helsepersonell. Samt de nye lovendringene som trer i kraft 2026. </a:t>
            </a:r>
          </a:p>
          <a:p>
            <a:pPr marL="228600" indent="-228600">
              <a:buFont typeface="+mj-lt"/>
              <a:buAutoNum type="arabicPeriod"/>
            </a:pPr>
            <a:r>
              <a:rPr lang="nb-NO" sz="1200" b="1">
                <a:solidFill>
                  <a:schemeClr val="bg1"/>
                </a:solidFill>
              </a:rPr>
              <a:t>Vurdere beslutningskompetanse hos pasienter som motsetter seg helsehjelp</a:t>
            </a:r>
            <a:r>
              <a:rPr lang="nb-NO" sz="1200">
                <a:solidFill>
                  <a:schemeClr val="bg1"/>
                </a:solidFill>
              </a:rPr>
              <a:t>, inkludert bruk av FARV og forstå når helsehjelp kan gis med eller uten samtykke.</a:t>
            </a:r>
          </a:p>
          <a:p>
            <a:pPr marL="228600" indent="-228600">
              <a:buFont typeface="+mj-lt"/>
              <a:buAutoNum type="arabicPeriod"/>
            </a:pPr>
            <a:r>
              <a:rPr lang="nb-NO" sz="1200" b="1">
                <a:solidFill>
                  <a:schemeClr val="bg1"/>
                </a:solidFill>
              </a:rPr>
              <a:t>Anvende regelverket i praksis</a:t>
            </a:r>
            <a:r>
              <a:rPr lang="nb-NO" sz="1200">
                <a:solidFill>
                  <a:schemeClr val="bg1"/>
                </a:solidFill>
              </a:rPr>
              <a:t>, ved å identifisere når tvang kan være lovlig, bruke tillitsskapende tiltak først, og ivareta krav til faglig forsvarlighet</a:t>
            </a:r>
            <a:endParaRPr lang="nb-NO" sz="1200"/>
          </a:p>
          <a:p>
            <a:pPr marL="0" indent="0">
              <a:buNone/>
            </a:pPr>
            <a:endParaRPr lang="nb-NO" sz="1200"/>
          </a:p>
          <a:p>
            <a:pPr marL="0" indent="0">
              <a:buNone/>
            </a:pPr>
            <a:endParaRPr lang="nb-NO" sz="1200"/>
          </a:p>
          <a:p>
            <a:pPr marL="0" indent="0">
              <a:buNone/>
            </a:pPr>
            <a:r>
              <a:rPr lang="nb-NO" sz="1200" b="1" u="sng"/>
              <a:t>Målet= at dere skal henge med uten at vi trenger en innleid konsulent til å oversette </a:t>
            </a:r>
            <a:r>
              <a:rPr lang="nb-NO" sz="1200" b="1" u="sng">
                <a:sym typeface="Wingdings" panose="05000000000000000000" pitchFamily="2" charset="2"/>
              </a:rPr>
              <a:t> </a:t>
            </a:r>
            <a:r>
              <a:rPr lang="nb-NO" sz="1200" b="0" u="none">
                <a:sym typeface="Wingdings" panose="05000000000000000000" pitchFamily="2" charset="2"/>
              </a:rPr>
              <a:t>(</a:t>
            </a:r>
            <a:r>
              <a:rPr lang="nb-NO" sz="1200" b="0" u="none" err="1">
                <a:sym typeface="Wingdings" panose="05000000000000000000" pitchFamily="2" charset="2"/>
              </a:rPr>
              <a:t>Lunch</a:t>
            </a:r>
            <a:r>
              <a:rPr lang="nb-NO" sz="1200" b="0" u="none">
                <a:sym typeface="Wingdings" panose="05000000000000000000" pitchFamily="2" charset="2"/>
              </a:rPr>
              <a:t> tegneserie referansen)</a:t>
            </a:r>
            <a:endParaRPr lang="nb-NO" sz="1200" b="0" u="none"/>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u="sng"/>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u="sng"/>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u="sng"/>
          </a:p>
          <a:p>
            <a:pPr marL="0" marR="0" lvl="0" indent="0" algn="l" defTabSz="914400" rtl="0" eaLnBrk="1" fontAlgn="auto" latinLnBrk="0" hangingPunct="1">
              <a:lnSpc>
                <a:spcPct val="100000"/>
              </a:lnSpc>
              <a:spcBef>
                <a:spcPts val="0"/>
              </a:spcBef>
              <a:spcAft>
                <a:spcPts val="0"/>
              </a:spcAft>
              <a:buClrTx/>
              <a:buSzTx/>
              <a:buFontTx/>
              <a:buNone/>
              <a:tabLst/>
              <a:defRPr/>
            </a:pPr>
            <a:r>
              <a:rPr lang="nb-NO" b="1" u="sng"/>
              <a:t>Informasjon til underviser: </a:t>
            </a:r>
          </a:p>
          <a:p>
            <a:endParaRPr lang="nb-NO"/>
          </a:p>
          <a:p>
            <a:r>
              <a:rPr lang="nb-NO"/>
              <a:t>Denne presentasjonen er laget slik at du selv kan tilpasse den din målgruppe. </a:t>
            </a:r>
          </a:p>
          <a:p>
            <a:endParaRPr lang="nb-NO"/>
          </a:p>
          <a:p>
            <a:r>
              <a:rPr lang="nb-NO" b="1"/>
              <a:t>Lykke til med opplæringen!</a:t>
            </a:r>
          </a:p>
          <a:p>
            <a:endParaRPr lang="nb-NO"/>
          </a:p>
          <a:p>
            <a:r>
              <a:rPr lang="nb-NO" b="1"/>
              <a:t>1. Oppstart:</a:t>
            </a:r>
          </a:p>
          <a:p>
            <a:r>
              <a:rPr lang="nb-NO"/>
              <a:t>    </a:t>
            </a:r>
            <a:r>
              <a:rPr lang="nb-NO" i="1"/>
              <a:t>Velg den teknikken du syns passer best med tanke på tid og målgruppe:</a:t>
            </a:r>
          </a:p>
          <a:p>
            <a:pPr marL="914400" lvl="1" indent="-457200">
              <a:buFont typeface="Arial" panose="020B0604020202020204" pitchFamily="34" charset="0"/>
              <a:buChar char="•"/>
            </a:pPr>
            <a:r>
              <a:rPr lang="nb-NO" sz="3300"/>
              <a:t>Runde – hvem er du, hvor kommer du fra, hvorfor er du her.</a:t>
            </a:r>
          </a:p>
          <a:p>
            <a:pPr marL="914400" lvl="1" indent="-457200">
              <a:buFont typeface="Arial" panose="020B0604020202020204" pitchFamily="34" charset="0"/>
              <a:buChar char="•"/>
            </a:pPr>
            <a:r>
              <a:rPr lang="nb-NO" sz="3300"/>
              <a:t>Forhandlingsrekke: https://www.prosessverktoy.no/verktoy/forhandlingsrekke</a:t>
            </a:r>
          </a:p>
          <a:p>
            <a:pPr marL="914400" lvl="1" indent="-457200">
              <a:buFont typeface="Arial" panose="020B0604020202020204" pitchFamily="34" charset="0"/>
              <a:buChar char="•"/>
            </a:pPr>
            <a:r>
              <a:rPr lang="nb-NO" sz="3300"/>
              <a:t>Peke mot nord: https://www.prosessverktoy.no/verktoy/peke-mot-nord</a:t>
            </a:r>
          </a:p>
          <a:p>
            <a:pPr marL="914400" lvl="1" indent="-457200">
              <a:buFont typeface="Arial" panose="020B0604020202020204" pitchFamily="34" charset="0"/>
              <a:buChar char="•"/>
            </a:pPr>
            <a:r>
              <a:rPr lang="nb-NO" sz="3300"/>
              <a:t>3 gode ting: https://www.prosessverktoy.no/verktoy/tre-gode-ting</a:t>
            </a:r>
          </a:p>
          <a:p>
            <a:pPr marL="914400" lvl="1" indent="-457200">
              <a:buFont typeface="Arial" panose="020B0604020202020204" pitchFamily="34" charset="0"/>
              <a:buChar char="•"/>
            </a:pPr>
            <a:r>
              <a:rPr lang="nb-NO" sz="3300"/>
              <a:t>Koble seg på: https://www.prosessverktoy.no/</a:t>
            </a:r>
          </a:p>
          <a:p>
            <a:pPr marL="0" lvl="0" indent="0">
              <a:buFont typeface="Arial" panose="020B0604020202020204" pitchFamily="34" charset="0"/>
              <a:buNone/>
            </a:pPr>
            <a:endParaRPr lang="nb-NO" sz="3300"/>
          </a:p>
          <a:p>
            <a:pPr marL="0" lvl="0" indent="0">
              <a:buFont typeface="Arial" panose="020B0604020202020204" pitchFamily="34" charset="0"/>
              <a:buNone/>
            </a:pPr>
            <a:r>
              <a:rPr lang="nb-NO" sz="3300" b="1"/>
              <a:t>Målet med oppstart er å: </a:t>
            </a:r>
          </a:p>
          <a:p>
            <a:pPr marL="914400" lvl="1" indent="-457200">
              <a:buFont typeface="Arial" panose="020B0604020202020204" pitchFamily="34" charset="0"/>
              <a:buChar char="•"/>
            </a:pPr>
            <a:r>
              <a:rPr lang="nb-NO" sz="3300"/>
              <a:t>Skape psykologisk trygghet</a:t>
            </a:r>
          </a:p>
          <a:p>
            <a:pPr marL="914400" lvl="1" indent="-457200">
              <a:buFont typeface="Arial" panose="020B0604020202020204" pitchFamily="34" charset="0"/>
              <a:buChar char="•"/>
            </a:pPr>
            <a:r>
              <a:rPr lang="nb-NO" sz="3300"/>
              <a:t>Bli kjent</a:t>
            </a:r>
          </a:p>
          <a:p>
            <a:pPr marL="914400" lvl="1" indent="-457200">
              <a:buFont typeface="Arial" panose="020B0604020202020204" pitchFamily="34" charset="0"/>
              <a:buChar char="•"/>
            </a:pPr>
            <a:r>
              <a:rPr lang="nb-NO" sz="3300"/>
              <a:t>Koble seg på</a:t>
            </a:r>
          </a:p>
          <a:p>
            <a:endParaRPr lang="nb-NO"/>
          </a:p>
          <a:p>
            <a:r>
              <a:rPr lang="nb-NO" b="1"/>
              <a:t>2. Undervisning: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Presentasjonen er bygd opp med caser. Det er utviklet 3 caser: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b-NO" sz="1200"/>
              <a:t>Kari (innebygd i presentasjonen) for sykehjem, dagsenter, hjemmetjenester etc.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b-NO" sz="1200"/>
              <a:t>Per (ligger samlet avslutningsvis i presentasjonen) for rus og psykisk helse, passer også for hjemmetjenesten.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b-NO" sz="1200"/>
              <a:t>Ahmed (ligger samlet avslutningsvis i presentasjonen) for tjenesten til mennesker med utviklingshemming.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Casene veksler mellom å bruke IGP (Individuell, gruppe, plenum) som metodikk, og der casene presenteres som en inngang til tema. </a:t>
            </a:r>
            <a:r>
              <a:rPr lang="nb-NO" sz="1200" b="1"/>
              <a:t>Tips! </a:t>
            </a:r>
            <a:r>
              <a:rPr lang="nb-NO" sz="1200"/>
              <a:t>Legg inn godt med mikropauser. </a:t>
            </a:r>
          </a:p>
          <a:p>
            <a:pPr marL="0" indent="0">
              <a:buNone/>
            </a:pPr>
            <a:endParaRPr lang="nb-NO" sz="1200"/>
          </a:p>
          <a:p>
            <a:pPr marL="0" indent="0">
              <a:buNone/>
            </a:pPr>
            <a:r>
              <a:rPr lang="nb-NO" sz="1200"/>
              <a:t>Det ligger detaljert utfylte notatfelt- et tips er å skrive dette ut på egne presentasjonsark. OBS! tilpass målgruppen din. </a:t>
            </a:r>
          </a:p>
          <a:p>
            <a:pPr marL="0" indent="0">
              <a:buNone/>
            </a:pPr>
            <a:endParaRPr lang="nb-NO" sz="1200"/>
          </a:p>
          <a:p>
            <a:r>
              <a:rPr lang="nb-NO"/>
              <a:t>Lykke til </a:t>
            </a:r>
            <a:r>
              <a:rPr lang="nb-NO">
                <a:sym typeface="Wingdings" panose="05000000000000000000" pitchFamily="2" charset="2"/>
              </a:rPr>
              <a:t> </a:t>
            </a:r>
            <a:endParaRPr lang="nb-NO"/>
          </a:p>
        </p:txBody>
      </p:sp>
      <p:sp>
        <p:nvSpPr>
          <p:cNvPr id="4" name="Plassholder for lysbildenummer 3"/>
          <p:cNvSpPr>
            <a:spLocks noGrp="1"/>
          </p:cNvSpPr>
          <p:nvPr>
            <p:ph type="sldNum" sz="quarter" idx="5"/>
          </p:nvPr>
        </p:nvSpPr>
        <p:spPr/>
        <p:txBody>
          <a:bodyPr/>
          <a:lstStyle/>
          <a:p>
            <a:fld id="{156CEDBC-227B-4CCE-89B0-295BF0E9C841}" type="slidenum">
              <a:rPr lang="nb-NO" smtClean="0"/>
              <a:t>2</a:t>
            </a:fld>
            <a:endParaRPr lang="nb-NO"/>
          </a:p>
        </p:txBody>
      </p:sp>
    </p:spTree>
    <p:extLst>
      <p:ext uri="{BB962C8B-B14F-4D97-AF65-F5344CB8AC3E}">
        <p14:creationId xmlns:p14="http://schemas.microsoft.com/office/powerpoint/2010/main" val="148855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AB711-1807-3359-F085-972CE047178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62581B9-EF94-6275-7413-8EBB8235D60C}"/>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6D93B76A-742C-75F5-BB40-57D0332B4543}"/>
              </a:ext>
            </a:extLst>
          </p:cNvPr>
          <p:cNvSpPr>
            <a:spLocks noGrp="1"/>
          </p:cNvSpPr>
          <p:nvPr>
            <p:ph type="body" idx="1"/>
          </p:nvPr>
        </p:nvSpPr>
        <p:spPr/>
        <p:txBody>
          <a:bodyPr/>
          <a:lstStyle/>
          <a:p>
            <a:r>
              <a:rPr lang="nb-NO"/>
              <a:t>Dette er Kari. Kari er 87 år, hun mistet mannen sin for 2 år siden, har to voksne barn og 5 barnebarn. Kari jobbet hele sin yrkeskarriere som lærer på en barneskole. Kari er glad i å strikke og drive med hagearbeid- hun har en  bred kunnskap om all slags planter og blomster. Kari flyttet til sykehjemmet for 1 år siden. Hun er ikke bare en pasient med en demens sykdom, men et menneske med en rik historie, interesser og familie. Kari vil følge oss gjennom hele denne undervisningen. </a:t>
            </a:r>
          </a:p>
          <a:p>
            <a:endParaRPr lang="nb-NO"/>
          </a:p>
          <a:p>
            <a:endParaRPr lang="nb-NO"/>
          </a:p>
        </p:txBody>
      </p:sp>
      <p:sp>
        <p:nvSpPr>
          <p:cNvPr id="4" name="Plassholder for lysbildenummer 3">
            <a:extLst>
              <a:ext uri="{FF2B5EF4-FFF2-40B4-BE49-F238E27FC236}">
                <a16:creationId xmlns:a16="http://schemas.microsoft.com/office/drawing/2014/main" id="{84FA8CB5-3335-9975-434D-09552A8FBC5C}"/>
              </a:ext>
            </a:extLst>
          </p:cNvPr>
          <p:cNvSpPr>
            <a:spLocks noGrp="1"/>
          </p:cNvSpPr>
          <p:nvPr>
            <p:ph type="sldNum" sz="quarter" idx="5"/>
          </p:nvPr>
        </p:nvSpPr>
        <p:spPr/>
        <p:txBody>
          <a:bodyPr/>
          <a:lstStyle/>
          <a:p>
            <a:fld id="{156CEDBC-227B-4CCE-89B0-295BF0E9C841}" type="slidenum">
              <a:rPr lang="nb-NO" smtClean="0"/>
              <a:t>3</a:t>
            </a:fld>
            <a:endParaRPr lang="nb-NO"/>
          </a:p>
        </p:txBody>
      </p:sp>
    </p:spTree>
    <p:extLst>
      <p:ext uri="{BB962C8B-B14F-4D97-AF65-F5344CB8AC3E}">
        <p14:creationId xmlns:p14="http://schemas.microsoft.com/office/powerpoint/2010/main" val="2563197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D48C4-14C6-0EEE-0548-D88FBF57761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F4A3DC0-316C-5D03-400F-3D4B8DBD7C89}"/>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DA14C5A1-9598-90D9-53FC-DF44BD840E88}"/>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8BFCF9BE-A66D-0D89-D072-1E5484D5C0AC}"/>
              </a:ext>
            </a:extLst>
          </p:cNvPr>
          <p:cNvSpPr>
            <a:spLocks noGrp="1"/>
          </p:cNvSpPr>
          <p:nvPr>
            <p:ph type="sldNum" sz="quarter" idx="5"/>
          </p:nvPr>
        </p:nvSpPr>
        <p:spPr/>
        <p:txBody>
          <a:bodyPr/>
          <a:lstStyle/>
          <a:p>
            <a:fld id="{156CEDBC-227B-4CCE-89B0-295BF0E9C841}" type="slidenum">
              <a:rPr lang="nb-NO" smtClean="0"/>
              <a:t>4</a:t>
            </a:fld>
            <a:endParaRPr lang="nb-NO"/>
          </a:p>
        </p:txBody>
      </p:sp>
    </p:spTree>
    <p:extLst>
      <p:ext uri="{BB962C8B-B14F-4D97-AF65-F5344CB8AC3E}">
        <p14:creationId xmlns:p14="http://schemas.microsoft.com/office/powerpoint/2010/main" val="3235955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F73CF-C0D5-BD7B-02F6-219C2FE9EDD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9158EB5-442A-B21D-7F65-1DBE7EDC096D}"/>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F0F9F45B-A66D-54A5-C7D9-1096B5B848C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t>Hva er retten til selvbestemmelse?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a:p>
          <a:p>
            <a:pPr>
              <a:lnSpc>
                <a:spcPct val="90000"/>
              </a:lnSpc>
              <a:spcBef>
                <a:spcPts val="1000"/>
              </a:spcBef>
              <a:defRPr/>
            </a:pPr>
            <a:r>
              <a:rPr lang="nb-NO"/>
              <a:t>Retten til selvbestemmelse er et grunnleggende prinsipp i helsetjenesten. </a:t>
            </a:r>
            <a:r>
              <a:rPr lang="nb-NO" b="1"/>
              <a:t>Selvbestemmelsesrett</a:t>
            </a:r>
            <a:r>
              <a:rPr lang="nb-NO"/>
              <a:t> betyr at en person har rett til å </a:t>
            </a:r>
            <a:r>
              <a:rPr lang="nb-NO" b="1"/>
              <a:t>bestemme over seg selv, egen kropp og eget liv</a:t>
            </a:r>
            <a:r>
              <a:rPr lang="nb-NO"/>
              <a:t>. </a:t>
            </a:r>
            <a:endParaRPr lang="en-US"/>
          </a:p>
          <a:p>
            <a:pPr>
              <a:lnSpc>
                <a:spcPct val="90000"/>
              </a:lnSpc>
              <a:spcBef>
                <a:spcPts val="1000"/>
              </a:spcBef>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Den innebærer at pasienten</a:t>
            </a:r>
            <a:r>
              <a:rPr lang="nb-NO" sz="1200"/>
              <a:t> </a:t>
            </a:r>
            <a:r>
              <a:rPr lang="nb-NO"/>
              <a:t>i utgangspunktet </a:t>
            </a:r>
            <a:r>
              <a:rPr lang="nb-NO" b="1"/>
              <a:t>selv bestemmer om han eller hun vil ta imot helsehjelp eller ikke.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a:p>
          <a:p>
            <a:pPr>
              <a:defRPr/>
            </a:pPr>
            <a:r>
              <a:rPr lang="nb-NO" b="0"/>
              <a:t>Det betyr for eksempel at en pasient kan </a:t>
            </a:r>
            <a:endParaRPr lang="nb-NO"/>
          </a:p>
          <a:p>
            <a:pPr marL="285750" indent="-285750">
              <a:buFont typeface="Arial"/>
              <a:buChar char="•"/>
              <a:defRPr/>
            </a:pPr>
            <a:r>
              <a:rPr lang="nb-NO"/>
              <a:t>Takke</a:t>
            </a:r>
            <a:r>
              <a:rPr lang="nb-NO" b="0"/>
              <a:t> ja eller nei til </a:t>
            </a:r>
            <a:r>
              <a:rPr lang="nb-NO"/>
              <a:t>medisiner</a:t>
            </a:r>
          </a:p>
          <a:p>
            <a:pPr marL="285750" indent="-285750">
              <a:buFont typeface="Arial"/>
              <a:buChar char="•"/>
              <a:defRPr/>
            </a:pPr>
            <a:r>
              <a:rPr lang="nb-NO"/>
              <a:t>Si</a:t>
            </a:r>
            <a:r>
              <a:rPr lang="nb-NO" b="0"/>
              <a:t> ja eller nei til </a:t>
            </a:r>
            <a:r>
              <a:rPr lang="nb-NO"/>
              <a:t>undersøkelser</a:t>
            </a:r>
          </a:p>
          <a:p>
            <a:pPr marL="285750" indent="-285750">
              <a:buFont typeface="Arial"/>
              <a:buChar char="•"/>
              <a:defRPr/>
            </a:pPr>
            <a:r>
              <a:rPr lang="nb-NO"/>
              <a:t>Velge</a:t>
            </a:r>
            <a:r>
              <a:rPr lang="nb-NO" b="0"/>
              <a:t> om de vil ta i mot pleie eller behandling.</a:t>
            </a:r>
            <a:r>
              <a:rPr lang="nb-NO"/>
              <a:t> </a:t>
            </a:r>
            <a:r>
              <a:rPr lang="nb-NO" b="0"/>
              <a:t> </a:t>
            </a:r>
            <a:endParaRPr lang="nb-NO"/>
          </a:p>
          <a:p>
            <a:pPr marL="285750" indent="-285750">
              <a:buFont typeface="Arial"/>
              <a:buChar char="•"/>
              <a:defRPr/>
            </a:pPr>
            <a:r>
              <a:rPr lang="nb-NO"/>
              <a:t>Avbryte helsehjelp </a:t>
            </a:r>
            <a:endParaRPr lang="en-US">
              <a:solidFill>
                <a:srgbClr val="444444"/>
              </a:solidFill>
            </a:endParaRPr>
          </a:p>
          <a:p>
            <a:pPr marL="285750" indent="-285750">
              <a:buFont typeface="Arial"/>
              <a:buChar char="•"/>
              <a:defRPr/>
            </a:pPr>
            <a:r>
              <a:rPr lang="nb-NO"/>
              <a:t>Velge mellom ulike tiltak (der det er mulig)</a:t>
            </a:r>
            <a:endParaRPr lang="en-US">
              <a:solidFill>
                <a:srgbClr val="444444"/>
              </a:solidFill>
            </a:endParaRPr>
          </a:p>
          <a:p>
            <a:pPr>
              <a:defRPr/>
            </a:pPr>
            <a:endParaRPr lang="nb-NO" b="0"/>
          </a:p>
          <a:p>
            <a:r>
              <a:rPr lang="nb-NO"/>
              <a:t>Kap. 4a er et unntak fra selvbestemmelsesretten, dette kommer vi innpå senere.</a:t>
            </a:r>
            <a:endParaRPr lang="nb-NO" sz="1200" b="0"/>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a:p>
          <a:p>
            <a:endParaRPr lang="nb-NO"/>
          </a:p>
        </p:txBody>
      </p:sp>
      <p:sp>
        <p:nvSpPr>
          <p:cNvPr id="4" name="Plassholder for lysbildenummer 3">
            <a:extLst>
              <a:ext uri="{FF2B5EF4-FFF2-40B4-BE49-F238E27FC236}">
                <a16:creationId xmlns:a16="http://schemas.microsoft.com/office/drawing/2014/main" id="{B22A2BBD-9642-A06F-F94C-AA8746B79EE2}"/>
              </a:ext>
            </a:extLst>
          </p:cNvPr>
          <p:cNvSpPr>
            <a:spLocks noGrp="1"/>
          </p:cNvSpPr>
          <p:nvPr>
            <p:ph type="sldNum" sz="quarter" idx="5"/>
          </p:nvPr>
        </p:nvSpPr>
        <p:spPr/>
        <p:txBody>
          <a:bodyPr/>
          <a:lstStyle/>
          <a:p>
            <a:fld id="{156CEDBC-227B-4CCE-89B0-295BF0E9C841}" type="slidenum">
              <a:rPr lang="nb-NO" smtClean="0"/>
              <a:t>5</a:t>
            </a:fld>
            <a:endParaRPr lang="nb-NO"/>
          </a:p>
        </p:txBody>
      </p:sp>
    </p:spTree>
    <p:extLst>
      <p:ext uri="{BB962C8B-B14F-4D97-AF65-F5344CB8AC3E}">
        <p14:creationId xmlns:p14="http://schemas.microsoft.com/office/powerpoint/2010/main" val="1475358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8C235-5A70-E131-6510-A5BDF3FF466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5743360-F2FB-E800-93B7-6420DB38CCB8}"/>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0A20161A-4E8F-D017-D640-24F29DB7D7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a:t>Hva er helsehjelp?</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Helsehjelp er alle handlinger som har et forebyggende, diagnostisk, behandlende, helsebevarende eller rehabiliterende formål. </a:t>
            </a:r>
          </a:p>
          <a:p>
            <a:pPr>
              <a:defRPr/>
            </a:pPr>
            <a:r>
              <a:rPr lang="nb-NO"/>
              <a:t>Pleie- og omsorgsoppgaver utført av helsepersonell</a:t>
            </a:r>
          </a:p>
          <a:p>
            <a:pPr>
              <a:defRPr/>
            </a:pPr>
            <a:endParaRPr lang="nb-NO" i="1"/>
          </a:p>
          <a:p>
            <a:pPr marL="0" marR="0" lvl="0" indent="0" algn="l" defTabSz="914400">
              <a:lnSpc>
                <a:spcPct val="100000"/>
              </a:lnSpc>
              <a:spcBef>
                <a:spcPts val="0"/>
              </a:spcBef>
              <a:spcAft>
                <a:spcPts val="0"/>
              </a:spcAft>
              <a:buClrTx/>
              <a:buSzTx/>
              <a:buFontTx/>
              <a:buNone/>
              <a:tabLst/>
              <a:defRPr/>
            </a:pPr>
            <a:r>
              <a:rPr lang="nb-NO" i="1"/>
              <a:t>Hvis formålet er å ivareta eller bedre pasientens helse – da er det helsehjelp.</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i="1"/>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a:t>Eksempler: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Medisinering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Sårstell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Personlig hygiene (når det er helsemessig begrunnet)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Ernæring og væsketilførsel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Mobilisering og trening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Oppfølging ved sykdom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i="1"/>
          </a:p>
          <a:p>
            <a:r>
              <a:rPr lang="nb-NO" b="1"/>
              <a:t>Hva er ikke helsehjelp?</a:t>
            </a:r>
          </a:p>
          <a:p>
            <a:r>
              <a:rPr lang="nb-NO"/>
              <a:t>Det er viktig å tydeliggjøre grensen:</a:t>
            </a:r>
          </a:p>
          <a:p>
            <a:pPr marL="171450" indent="-171450">
              <a:buFont typeface="Arial" panose="020B0604020202020204" pitchFamily="34" charset="0"/>
              <a:buChar char="•"/>
            </a:pPr>
            <a:r>
              <a:rPr lang="nb-NO"/>
              <a:t>Praktisk bistand uten helsemessig formål (f.eks. vanlig rengjøring) </a:t>
            </a:r>
          </a:p>
          <a:p>
            <a:pPr marL="171450" indent="-171450">
              <a:buFont typeface="Arial" panose="020B0604020202020204" pitchFamily="34" charset="0"/>
              <a:buChar char="•"/>
            </a:pPr>
            <a:r>
              <a:rPr lang="nb-NO"/>
              <a:t>Sosiale tiltak (f.eks. følge til aktiviteter</a:t>
            </a:r>
            <a:r>
              <a:rPr lang="nb-NO">
                <a:highlight>
                  <a:srgbClr val="FFFF00"/>
                </a:highlight>
              </a:rPr>
              <a:t>, </a:t>
            </a:r>
            <a:r>
              <a:rPr lang="nb-NO">
                <a:solidFill>
                  <a:srgbClr val="FF0000"/>
                </a:solidFill>
                <a:highlight>
                  <a:srgbClr val="FFFF00"/>
                </a:highlight>
              </a:rPr>
              <a:t>med mindre det er en del av en strukturert behandlingsplan for eksempel for å bryte isolasjon)  </a:t>
            </a:r>
          </a:p>
          <a:p>
            <a:pPr marL="171450" indent="-171450">
              <a:buFont typeface="Arial" panose="020B0604020202020204" pitchFamily="34" charset="0"/>
              <a:buChar char="•"/>
            </a:pPr>
            <a:r>
              <a:rPr lang="nb-NO">
                <a:highlight>
                  <a:srgbClr val="FFFF00"/>
                </a:highlight>
              </a:rPr>
              <a:t>Generell omsorg uten </a:t>
            </a:r>
            <a:r>
              <a:rPr lang="nb-NO"/>
              <a:t>tydelig helsefaglig begrunnelse</a:t>
            </a:r>
            <a:endParaRPr lang="nb-NO" i="1"/>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a:p>
          <a:p>
            <a:pPr marL="0" marR="0" lvl="0" indent="0" algn="l" defTabSz="914400" rtl="0" eaLnBrk="1" fontAlgn="auto" latinLnBrk="0" hangingPunct="1">
              <a:lnSpc>
                <a:spcPct val="100000"/>
              </a:lnSpc>
              <a:spcBef>
                <a:spcPts val="0"/>
              </a:spcBef>
              <a:spcAft>
                <a:spcPts val="0"/>
              </a:spcAft>
              <a:buClrTx/>
              <a:buSzTx/>
              <a:buFontTx/>
              <a:buNone/>
              <a:tabLst/>
              <a:defRPr/>
            </a:pPr>
            <a:r>
              <a:rPr lang="nb-NO"/>
              <a:t>Det er </a:t>
            </a:r>
            <a:r>
              <a:rPr lang="nb-NO" b="1"/>
              <a:t>ikke hva vi gjør </a:t>
            </a:r>
            <a:r>
              <a:rPr lang="nb-NO"/>
              <a:t>som avgjør om det er helsehjelp – </a:t>
            </a:r>
            <a:r>
              <a:rPr lang="nb-NO" b="1"/>
              <a:t>men hvorfor vi gjør det</a:t>
            </a:r>
            <a:r>
              <a:rPr lang="nb-NO"/>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Helsehjelpen skal tilrettelegges med respekt for den enkeltes </a:t>
            </a:r>
            <a:r>
              <a:rPr lang="nb-NO" sz="1200" b="1"/>
              <a:t>fysiske og psykiske integritet</a:t>
            </a:r>
            <a:r>
              <a:rPr lang="nb-NO" sz="1200"/>
              <a:t>, og så lang som mulig være i overenstemmelse med pasientens selvbestemmelsesrett.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Helsehjelp kan som hovedregel bare gis med pasientens samtykke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1"/>
          </a:p>
        </p:txBody>
      </p:sp>
      <p:sp>
        <p:nvSpPr>
          <p:cNvPr id="4" name="Plassholder for lysbildenummer 3">
            <a:extLst>
              <a:ext uri="{FF2B5EF4-FFF2-40B4-BE49-F238E27FC236}">
                <a16:creationId xmlns:a16="http://schemas.microsoft.com/office/drawing/2014/main" id="{9E5B6236-A62D-5D44-D52C-2AAC45CB63B0}"/>
              </a:ext>
            </a:extLst>
          </p:cNvPr>
          <p:cNvSpPr>
            <a:spLocks noGrp="1"/>
          </p:cNvSpPr>
          <p:nvPr>
            <p:ph type="sldNum" sz="quarter" idx="5"/>
          </p:nvPr>
        </p:nvSpPr>
        <p:spPr/>
        <p:txBody>
          <a:bodyPr/>
          <a:lstStyle/>
          <a:p>
            <a:fld id="{156CEDBC-227B-4CCE-89B0-295BF0E9C841}" type="slidenum">
              <a:rPr lang="nb-NO" smtClean="0"/>
              <a:t>6</a:t>
            </a:fld>
            <a:endParaRPr lang="nb-NO"/>
          </a:p>
        </p:txBody>
      </p:sp>
    </p:spTree>
    <p:extLst>
      <p:ext uri="{BB962C8B-B14F-4D97-AF65-F5344CB8AC3E}">
        <p14:creationId xmlns:p14="http://schemas.microsoft.com/office/powerpoint/2010/main" val="2886501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AB8EC-2FD8-5FAD-C4F1-30B763EB3D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86DACDC-8C09-5D6E-2F00-6B2EE1DB9E43}"/>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36F47973-014C-1DF4-9762-A4AB78DAAD83}"/>
              </a:ext>
            </a:extLst>
          </p:cNvPr>
          <p:cNvSpPr>
            <a:spLocks noGrp="1"/>
          </p:cNvSpPr>
          <p:nvPr>
            <p:ph type="body" idx="1"/>
          </p:nvPr>
        </p:nvSpPr>
        <p:spPr/>
        <p:txBody>
          <a:bodyPr/>
          <a:lstStyle/>
          <a:p>
            <a:r>
              <a:rPr lang="nb-NO" b="1"/>
              <a:t>Hvem regnes som helsepersonell? </a:t>
            </a:r>
          </a:p>
          <a:p>
            <a:pPr>
              <a:lnSpc>
                <a:spcPct val="90000"/>
              </a:lnSpc>
              <a:spcBef>
                <a:spcPts val="1000"/>
              </a:spcBef>
            </a:pPr>
            <a:r>
              <a:rPr lang="nb-NO"/>
              <a:t>1. Personell med </a:t>
            </a:r>
            <a:r>
              <a:rPr lang="nb-NO" b="1"/>
              <a:t>autorisasjon etter </a:t>
            </a:r>
            <a:r>
              <a:rPr lang="nb-NO">
                <a:hlinkClick r:id="rId3"/>
              </a:rPr>
              <a:t>§ 48 a</a:t>
            </a:r>
            <a:r>
              <a:rPr lang="nb-NO"/>
              <a:t> </a:t>
            </a:r>
            <a:r>
              <a:rPr lang="nb-NO" b="1"/>
              <a:t>eller lisens </a:t>
            </a:r>
            <a:r>
              <a:rPr lang="nb-NO">
                <a:hlinkClick r:id="rId4"/>
              </a:rPr>
              <a:t>§ 49</a:t>
            </a:r>
            <a:r>
              <a:rPr lang="nb-NO"/>
              <a:t>,</a:t>
            </a:r>
            <a:endParaRPr lang="en-US"/>
          </a:p>
          <a:p>
            <a:pPr lvl="1"/>
            <a:r>
              <a:rPr lang="nb-NO" b="1" err="1"/>
              <a:t>Autorisajon</a:t>
            </a:r>
            <a:r>
              <a:rPr lang="nb-NO" b="1"/>
              <a:t> </a:t>
            </a:r>
            <a:r>
              <a:rPr lang="nb-NO"/>
              <a:t>gir fulle rettigheter til å utføre et yrke. Det er 33 yrkesgrupper i Norge med yrkestittel som krever autorisasjon for eksempel:</a:t>
            </a:r>
            <a:endParaRPr lang="en-US">
              <a:solidFill>
                <a:srgbClr val="444444"/>
              </a:solidFill>
            </a:endParaRPr>
          </a:p>
          <a:p>
            <a:pPr marL="742950" lvl="1" indent="-285750">
              <a:buFont typeface="Arial"/>
              <a:buChar char="•"/>
            </a:pPr>
            <a:r>
              <a:rPr lang="nb-NO"/>
              <a:t>Sykepleier</a:t>
            </a:r>
            <a:endParaRPr lang="en-US">
              <a:solidFill>
                <a:srgbClr val="444444"/>
              </a:solidFill>
            </a:endParaRPr>
          </a:p>
          <a:p>
            <a:pPr marL="742950" lvl="1" indent="-285750">
              <a:buFont typeface="Arial"/>
              <a:buChar char="•"/>
            </a:pPr>
            <a:r>
              <a:rPr lang="nb-NO"/>
              <a:t>Lege</a:t>
            </a:r>
            <a:endParaRPr lang="en-US">
              <a:solidFill>
                <a:srgbClr val="444444"/>
              </a:solidFill>
            </a:endParaRPr>
          </a:p>
          <a:p>
            <a:pPr marL="742950" lvl="1" indent="-285750">
              <a:buFont typeface="Arial"/>
              <a:buChar char="•"/>
            </a:pPr>
            <a:r>
              <a:rPr lang="nb-NO"/>
              <a:t>Fysioterapeut</a:t>
            </a:r>
            <a:endParaRPr lang="en-US">
              <a:solidFill>
                <a:srgbClr val="444444"/>
              </a:solidFill>
            </a:endParaRPr>
          </a:p>
          <a:p>
            <a:pPr marL="742950" lvl="1" indent="-285750">
              <a:buFont typeface="Arial"/>
              <a:buChar char="•"/>
            </a:pPr>
            <a:r>
              <a:rPr lang="nb-NO"/>
              <a:t>Ergoterapeut</a:t>
            </a:r>
            <a:endParaRPr lang="en-US">
              <a:solidFill>
                <a:srgbClr val="444444"/>
              </a:solidFill>
            </a:endParaRPr>
          </a:p>
          <a:p>
            <a:pPr marL="742950" lvl="1" indent="-285750">
              <a:buFont typeface="Arial"/>
              <a:buChar char="•"/>
            </a:pPr>
            <a:r>
              <a:rPr lang="nb-NO"/>
              <a:t>Vernepleier</a:t>
            </a:r>
            <a:endParaRPr lang="en-US">
              <a:solidFill>
                <a:srgbClr val="444444"/>
              </a:solidFill>
            </a:endParaRPr>
          </a:p>
          <a:p>
            <a:pPr marL="742950" lvl="1" indent="-285750">
              <a:buFont typeface="Arial"/>
              <a:buChar char="•"/>
            </a:pPr>
            <a:r>
              <a:rPr lang="nb-NO"/>
              <a:t>Helsefagarbeider</a:t>
            </a:r>
            <a:endParaRPr lang="en-US">
              <a:solidFill>
                <a:srgbClr val="444444"/>
              </a:solidFill>
            </a:endParaRPr>
          </a:p>
          <a:p>
            <a:pPr marL="742950" lvl="1" indent="-285750">
              <a:buFont typeface="Arial"/>
              <a:buChar char="•"/>
            </a:pPr>
            <a:r>
              <a:rPr lang="nb-NO"/>
              <a:t>Helsesekretær</a:t>
            </a:r>
            <a:endParaRPr lang="en-US">
              <a:solidFill>
                <a:srgbClr val="444444"/>
              </a:solidFill>
            </a:endParaRPr>
          </a:p>
          <a:p>
            <a:pPr lvl="1"/>
            <a:endParaRPr lang="nb-NO" sz="1200" b="1"/>
          </a:p>
          <a:p>
            <a:pPr lvl="1"/>
            <a:r>
              <a:rPr lang="nb-NO" sz="1200" b="1"/>
              <a:t>Med lisens </a:t>
            </a:r>
            <a:r>
              <a:rPr lang="nb-NO" sz="1200" b="0"/>
              <a:t>menes helsepersonell som ikke har rett til autorisasjon, men som kan gis lisens etter søknad. </a:t>
            </a:r>
            <a:r>
              <a:rPr lang="nb-NO" sz="1200" b="0" i="0" kern="1200">
                <a:solidFill>
                  <a:schemeClr val="tx1"/>
                </a:solidFill>
                <a:effectLst/>
                <a:latin typeface="+mn-lt"/>
                <a:ea typeface="+mn-ea"/>
                <a:cs typeface="+mn-cs"/>
              </a:rPr>
              <a:t>Lisens kan også gis til helsepersonell med utenlandsk eksamen som er anerkjent etter avtale om gjensidig godkjenning etter </a:t>
            </a:r>
            <a:r>
              <a:rPr lang="nb-NO" sz="1200" b="0" i="0" u="sng" kern="1200">
                <a:solidFill>
                  <a:schemeClr val="tx1"/>
                </a:solidFill>
                <a:effectLst/>
                <a:latin typeface="+mn-lt"/>
                <a:ea typeface="+mn-ea"/>
                <a:cs typeface="+mn-cs"/>
                <a:hlinkClick r:id="rId5"/>
              </a:rPr>
              <a:t>§ 52</a:t>
            </a:r>
            <a:r>
              <a:rPr lang="nb-NO" sz="1200" b="0" i="0" kern="1200">
                <a:solidFill>
                  <a:schemeClr val="tx1"/>
                </a:solidFill>
                <a:effectLst/>
                <a:latin typeface="+mn-lt"/>
                <a:ea typeface="+mn-ea"/>
                <a:cs typeface="+mn-cs"/>
              </a:rPr>
              <a:t>.</a:t>
            </a:r>
            <a:endParaRPr lang="nb-NO">
              <a:ea typeface="+mn-ea"/>
              <a:cs typeface="+mn-cs"/>
            </a:endParaRPr>
          </a:p>
          <a:p>
            <a:pPr lvl="1"/>
            <a:r>
              <a:rPr lang="nb-NO" sz="1200" b="0" i="0" kern="1200">
                <a:solidFill>
                  <a:schemeClr val="tx1"/>
                </a:solidFill>
                <a:effectLst/>
                <a:latin typeface="+mn-lt"/>
                <a:ea typeface="+mn-ea"/>
                <a:cs typeface="+mn-cs"/>
              </a:rPr>
              <a:t>Lisensen kan begrenses i tid, til en bestemt stilling, til visse typer helsehjelp eller på annen måte.</a:t>
            </a:r>
            <a:r>
              <a:rPr lang="nb-NO"/>
              <a:t> Eksempler: studenter i praksis</a:t>
            </a:r>
            <a:endParaRPr lang="nb-NO" sz="1200" b="0" i="0" kern="1200">
              <a:solidFill>
                <a:schemeClr val="tx1"/>
              </a:solidFill>
              <a:effectLst/>
              <a:latin typeface="+mn-lt"/>
              <a:ea typeface="+mn-ea"/>
              <a:cs typeface="+mn-cs"/>
            </a:endParaRPr>
          </a:p>
          <a:p>
            <a:pPr marL="0" indent="0">
              <a:lnSpc>
                <a:spcPct val="90000"/>
              </a:lnSpc>
              <a:spcBef>
                <a:spcPts val="1000"/>
              </a:spcBef>
              <a:buFont typeface="Arial"/>
              <a:buNone/>
            </a:pPr>
            <a:endParaRPr lang="nb-NO"/>
          </a:p>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nb-NO"/>
              <a:t>2. Personell i helse- og omsorgstjenesten som </a:t>
            </a:r>
            <a:r>
              <a:rPr lang="nb-NO" b="1"/>
              <a:t>utfører helsehjelp. </a:t>
            </a:r>
            <a:r>
              <a:rPr lang="nb-NO"/>
              <a:t>Personer som ikke har helsefaglig utdanning får ikke autorisasjon eller lisens, men regnes som helsepersonell etter loven dersom man yter helsehjelp</a:t>
            </a:r>
            <a:endParaRPr lang="nb-NO" b="0"/>
          </a:p>
          <a:p>
            <a:pPr marL="0" indent="0">
              <a:lnSpc>
                <a:spcPct val="90000"/>
              </a:lnSpc>
              <a:spcBef>
                <a:spcPts val="1000"/>
              </a:spcBef>
              <a:buFont typeface="Arial"/>
              <a:buNone/>
            </a:pPr>
            <a:endParaRPr lang="nb-NO" b="0"/>
          </a:p>
          <a:p>
            <a:pPr marL="0" indent="0">
              <a:lnSpc>
                <a:spcPct val="90000"/>
              </a:lnSpc>
              <a:spcBef>
                <a:spcPts val="1000"/>
              </a:spcBef>
              <a:buFont typeface="Arial"/>
              <a:buNone/>
            </a:pPr>
            <a:r>
              <a:rPr lang="nb-NO" b="0"/>
              <a:t>3. </a:t>
            </a:r>
            <a:r>
              <a:rPr lang="nb-NO" b="1"/>
              <a:t>Elever og studenter</a:t>
            </a:r>
            <a:r>
              <a:rPr lang="nb-NO"/>
              <a:t> i helsefaglig opplæring som </a:t>
            </a:r>
            <a:r>
              <a:rPr lang="nb-NO" b="1"/>
              <a:t>utfører helsehjelp.</a:t>
            </a:r>
            <a:endParaRPr lang="nb-NO"/>
          </a:p>
          <a:p>
            <a:endParaRPr lang="nb-NO" b="1"/>
          </a:p>
          <a:p>
            <a:endParaRPr lang="nb-NO"/>
          </a:p>
          <a:p>
            <a:r>
              <a:rPr lang="nb-NO" sz="1200" b="1"/>
              <a:t> </a:t>
            </a:r>
          </a:p>
          <a:p>
            <a:endParaRPr lang="nb-NO" sz="1200"/>
          </a:p>
        </p:txBody>
      </p:sp>
      <p:sp>
        <p:nvSpPr>
          <p:cNvPr id="4" name="Plassholder for lysbildenummer 3">
            <a:extLst>
              <a:ext uri="{FF2B5EF4-FFF2-40B4-BE49-F238E27FC236}">
                <a16:creationId xmlns:a16="http://schemas.microsoft.com/office/drawing/2014/main" id="{399366E4-8547-CAAA-26C2-44FCACE55194}"/>
              </a:ext>
            </a:extLst>
          </p:cNvPr>
          <p:cNvSpPr>
            <a:spLocks noGrp="1"/>
          </p:cNvSpPr>
          <p:nvPr>
            <p:ph type="sldNum" sz="quarter" idx="5"/>
          </p:nvPr>
        </p:nvSpPr>
        <p:spPr/>
        <p:txBody>
          <a:bodyPr/>
          <a:lstStyle/>
          <a:p>
            <a:fld id="{156CEDBC-227B-4CCE-89B0-295BF0E9C841}" type="slidenum">
              <a:rPr lang="nb-NO" smtClean="0"/>
              <a:t>7</a:t>
            </a:fld>
            <a:endParaRPr lang="nb-NO"/>
          </a:p>
        </p:txBody>
      </p:sp>
    </p:spTree>
    <p:extLst>
      <p:ext uri="{BB962C8B-B14F-4D97-AF65-F5344CB8AC3E}">
        <p14:creationId xmlns:p14="http://schemas.microsoft.com/office/powerpoint/2010/main" val="478835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A7D46-1557-00FC-7AC8-3575B01D069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C04D5F2-BF1F-D0FD-2FDA-443A8A8A227E}"/>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96C4BC4B-B4B9-80C3-68BA-4E6FB4976C0B}"/>
              </a:ext>
            </a:extLst>
          </p:cNvPr>
          <p:cNvSpPr>
            <a:spLocks noGrp="1"/>
          </p:cNvSpPr>
          <p:nvPr>
            <p:ph type="body" idx="1"/>
          </p:nvPr>
        </p:nvSpPr>
        <p:spPr/>
        <p:txBody>
          <a:bodyPr/>
          <a:lstStyle/>
          <a:p>
            <a:r>
              <a:rPr lang="nb-NO" b="1"/>
              <a:t>Hva betyr faglig forsvarlighet? </a:t>
            </a:r>
          </a:p>
          <a:p>
            <a:r>
              <a:rPr lang="nb-NO"/>
              <a:t>Helsepersonell skal utføre sitt arbeid i tråd med god faglig praksis og med nødvendig omsorg. Hjelpen skal tilpasset </a:t>
            </a:r>
            <a:r>
              <a:rPr lang="nb-NO" b="1"/>
              <a:t>pasientens individuelle behov og situasjon</a:t>
            </a:r>
            <a:r>
              <a:rPr lang="nb-NO" b="0"/>
              <a:t> basert på en h</a:t>
            </a:r>
            <a:r>
              <a:rPr lang="nb-NO"/>
              <a:t>elhetlig vurdering av behov, risiko og nytte. Tiltak skal være nødvendig og minst mulig inngripende. Dette er også et arbeidsgiveransvar med eksempelvis opplæring, rutiner, prosedyrer og nødvendig utstyr.</a:t>
            </a:r>
          </a:p>
          <a:p>
            <a:endParaRPr lang="nb-NO"/>
          </a:p>
          <a:p>
            <a:r>
              <a:rPr lang="nb-NO" b="1"/>
              <a:t>Krav til helsepersonell: </a:t>
            </a:r>
          </a:p>
          <a:p>
            <a:r>
              <a:rPr lang="nb-NO"/>
              <a:t>Helsepersonellet skal ha nødvendig faglig kunnskap og erfaring til å vurdere og utføre forsvarlig helsehjelp. Dette innebærer også å innhente bistand og henvise videre ved behov og samarbeide med annet kvalifisert personell. Det handler like mye om å vite når du må stoppe, og be om hjelp, som å vite hva du kan gjøre (kjenne sine egne begrensninger). </a:t>
            </a:r>
          </a:p>
          <a:p>
            <a:endParaRPr lang="nb-NO"/>
          </a:p>
          <a:p>
            <a:endParaRPr lang="nb-NO"/>
          </a:p>
        </p:txBody>
      </p:sp>
      <p:sp>
        <p:nvSpPr>
          <p:cNvPr id="4" name="Plassholder for lysbildenummer 3">
            <a:extLst>
              <a:ext uri="{FF2B5EF4-FFF2-40B4-BE49-F238E27FC236}">
                <a16:creationId xmlns:a16="http://schemas.microsoft.com/office/drawing/2014/main" id="{F70D792E-CD5D-EA1C-79FF-118B1991071E}"/>
              </a:ext>
            </a:extLst>
          </p:cNvPr>
          <p:cNvSpPr>
            <a:spLocks noGrp="1"/>
          </p:cNvSpPr>
          <p:nvPr>
            <p:ph type="sldNum" sz="quarter" idx="5"/>
          </p:nvPr>
        </p:nvSpPr>
        <p:spPr/>
        <p:txBody>
          <a:bodyPr/>
          <a:lstStyle/>
          <a:p>
            <a:fld id="{156CEDBC-227B-4CCE-89B0-295BF0E9C841}" type="slidenum">
              <a:rPr lang="nb-NO" smtClean="0"/>
              <a:t>8</a:t>
            </a:fld>
            <a:endParaRPr lang="nb-NO"/>
          </a:p>
        </p:txBody>
      </p:sp>
    </p:spTree>
    <p:extLst>
      <p:ext uri="{BB962C8B-B14F-4D97-AF65-F5344CB8AC3E}">
        <p14:creationId xmlns:p14="http://schemas.microsoft.com/office/powerpoint/2010/main" val="1446261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A1FE8-B08F-8675-68B1-67A89DBC68F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AC2285E-7DA7-323D-7B8A-984C9DFC6164}"/>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AA17F160-5D76-D1EF-518A-C732709621C3}"/>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C4EE18C5-2FC3-2956-F079-60A0DA669835}"/>
              </a:ext>
            </a:extLst>
          </p:cNvPr>
          <p:cNvSpPr>
            <a:spLocks noGrp="1"/>
          </p:cNvSpPr>
          <p:nvPr>
            <p:ph type="sldNum" sz="quarter" idx="5"/>
          </p:nvPr>
        </p:nvSpPr>
        <p:spPr/>
        <p:txBody>
          <a:bodyPr/>
          <a:lstStyle/>
          <a:p>
            <a:fld id="{156CEDBC-227B-4CCE-89B0-295BF0E9C841}" type="slidenum">
              <a:rPr lang="nb-NO" smtClean="0"/>
              <a:t>9</a:t>
            </a:fld>
            <a:endParaRPr lang="nb-NO"/>
          </a:p>
        </p:txBody>
      </p:sp>
    </p:spTree>
    <p:extLst>
      <p:ext uri="{BB962C8B-B14F-4D97-AF65-F5344CB8AC3E}">
        <p14:creationId xmlns:p14="http://schemas.microsoft.com/office/powerpoint/2010/main" val="4063643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734B0-0255-E7A2-75AE-80C5056E711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7C01769-125D-C023-BBAC-C556A973791C}"/>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01AAE97B-42CF-87A5-8C1D-CCFFEBB42926}"/>
              </a:ext>
            </a:extLst>
          </p:cNvPr>
          <p:cNvSpPr>
            <a:spLocks noGrp="1"/>
          </p:cNvSpPr>
          <p:nvPr>
            <p:ph type="body" idx="1"/>
          </p:nvPr>
        </p:nvSpPr>
        <p:spPr/>
        <p:txBody>
          <a:bodyPr/>
          <a:lstStyle/>
          <a:p>
            <a:r>
              <a:rPr lang="nb-NO" b="1"/>
              <a:t>Case 1: Motstand mot helsehjelp</a:t>
            </a:r>
          </a:p>
          <a:p>
            <a:r>
              <a:rPr lang="nb-NO"/>
              <a:t>Vi ser litt tilbake i tid da Kari fortsatt bor hjemme og får hjelp av hjemmetjenesten til medikamenthåndtering etter tidligere hjerteinfarkt. De siste dagene har personalet observert at hun dytter hånden deres bort når de forsøker å gi medisiner. Hun blir økende urolig jo mer de insisterer.</a:t>
            </a:r>
          </a:p>
          <a:p>
            <a:endParaRPr lang="nb-NO"/>
          </a:p>
          <a:p>
            <a:r>
              <a:rPr lang="nb-NO" b="1"/>
              <a:t>Hva er motstand?</a:t>
            </a:r>
          </a:p>
          <a:p>
            <a:r>
              <a:rPr lang="nb-NO"/>
              <a:t>Motstand handler ikke bare om å si «nei». Den kan komme til uttrykk på flere måter, og alle former er like relevante å vurdere etter lovverket.</a:t>
            </a:r>
          </a:p>
          <a:p>
            <a:endParaRPr lang="nb-NO"/>
          </a:p>
          <a:p>
            <a:r>
              <a:rPr lang="nb-NO" b="1"/>
              <a:t>Ulike former for motstand:</a:t>
            </a:r>
          </a:p>
          <a:p>
            <a:r>
              <a:rPr lang="nb-NO" b="1"/>
              <a:t>Verbalt:</a:t>
            </a:r>
            <a:endParaRPr lang="nb-NO"/>
          </a:p>
          <a:p>
            <a:r>
              <a:rPr lang="nb-NO"/>
              <a:t>«Nei» </a:t>
            </a:r>
          </a:p>
          <a:p>
            <a:r>
              <a:rPr lang="nb-NO"/>
              <a:t>«Jeg vil ikke ta medisiner» </a:t>
            </a:r>
          </a:p>
          <a:p>
            <a:r>
              <a:rPr lang="nb-NO"/>
              <a:t>«Ikke rør meg» </a:t>
            </a:r>
          </a:p>
          <a:p>
            <a:r>
              <a:rPr lang="nb-NO"/>
              <a:t>«La meg være i fred» </a:t>
            </a:r>
          </a:p>
          <a:p>
            <a:endParaRPr lang="nb-NO"/>
          </a:p>
          <a:p>
            <a:r>
              <a:rPr lang="nb-NO" b="1"/>
              <a:t>Fysisk:</a:t>
            </a:r>
            <a:endParaRPr lang="nb-NO"/>
          </a:p>
          <a:p>
            <a:r>
              <a:rPr lang="nb-NO"/>
              <a:t>Trekker armen til seg </a:t>
            </a:r>
          </a:p>
          <a:p>
            <a:r>
              <a:rPr lang="nb-NO"/>
              <a:t>Skyver bort personalet </a:t>
            </a:r>
          </a:p>
          <a:p>
            <a:r>
              <a:rPr lang="nb-NO"/>
              <a:t>Går unna </a:t>
            </a:r>
          </a:p>
          <a:p>
            <a:endParaRPr lang="nb-NO"/>
          </a:p>
          <a:p>
            <a:r>
              <a:rPr lang="nb-NO" b="1"/>
              <a:t>Atferd:</a:t>
            </a:r>
            <a:endParaRPr lang="nb-NO"/>
          </a:p>
          <a:p>
            <a:r>
              <a:rPr lang="nb-NO"/>
              <a:t>Kaster medisiner </a:t>
            </a:r>
          </a:p>
          <a:p>
            <a:r>
              <a:rPr lang="nb-NO"/>
              <a:t>Gjentatt avvisning av hjelp </a:t>
            </a:r>
          </a:p>
          <a:p>
            <a:r>
              <a:rPr lang="nb-NO"/>
              <a:t>Unngår kontakt (f.eks. låser døra) </a:t>
            </a:r>
          </a:p>
          <a:p>
            <a:endParaRPr lang="nb-NO"/>
          </a:p>
          <a:p>
            <a:r>
              <a:rPr lang="nb-NO" b="1"/>
              <a:t>Ikke-verbal / emosjonell:</a:t>
            </a:r>
            <a:endParaRPr lang="nb-NO"/>
          </a:p>
          <a:p>
            <a:r>
              <a:rPr lang="nb-NO"/>
              <a:t>Uro eller agitasjon </a:t>
            </a:r>
          </a:p>
          <a:p>
            <a:r>
              <a:rPr lang="nb-NO"/>
              <a:t>Angstreaksjoner </a:t>
            </a:r>
          </a:p>
          <a:p>
            <a:r>
              <a:rPr lang="nb-NO"/>
              <a:t>Gråt </a:t>
            </a:r>
            <a:endParaRPr lang="nb-NO" b="1"/>
          </a:p>
          <a:p>
            <a:endParaRPr lang="nb-NO" b="1"/>
          </a:p>
          <a:p>
            <a:r>
              <a:rPr lang="nb-NO" b="1">
                <a:solidFill>
                  <a:srgbClr val="FF0000"/>
                </a:solidFill>
              </a:rPr>
              <a:t>Tips!</a:t>
            </a:r>
            <a:r>
              <a:rPr lang="nb-NO" b="1"/>
              <a:t> </a:t>
            </a:r>
            <a:r>
              <a:rPr lang="nb-NO" b="0"/>
              <a:t>Spørre deltakerne om hvordan de har erfart/observert de ulike formene for motstand i praksis.</a:t>
            </a:r>
          </a:p>
          <a:p>
            <a:endParaRPr lang="nb-NO" b="1"/>
          </a:p>
          <a:p>
            <a:pPr marL="0" lvl="0" indent="0">
              <a:lnSpc>
                <a:spcPct val="90000"/>
              </a:lnSpc>
              <a:spcBef>
                <a:spcPts val="500"/>
              </a:spcBef>
              <a:buFont typeface="Arial"/>
              <a:buNone/>
            </a:pPr>
            <a:r>
              <a:rPr lang="nb-NO" sz="1200" b="1">
                <a:solidFill>
                  <a:srgbClr val="00693C"/>
                </a:solidFill>
                <a:latin typeface="Red Hat Display" panose="02010503040201060303" pitchFamily="2" charset="0"/>
              </a:rPr>
              <a:t>Møter motstand – hva nå?</a:t>
            </a:r>
          </a:p>
          <a:p>
            <a:pPr marL="0" marR="0" lvl="0" indent="0" algn="l" defTabSz="914400" rtl="0" eaLnBrk="1" fontAlgn="auto" latinLnBrk="0" hangingPunct="1">
              <a:lnSpc>
                <a:spcPct val="90000"/>
              </a:lnSpc>
              <a:spcBef>
                <a:spcPts val="500"/>
              </a:spcBef>
              <a:spcAft>
                <a:spcPts val="0"/>
              </a:spcAft>
              <a:buClrTx/>
              <a:buSzTx/>
              <a:buFont typeface="Arial"/>
              <a:buNone/>
              <a:tabLst/>
              <a:defRPr/>
            </a:pPr>
            <a:r>
              <a:rPr lang="nb-NO"/>
              <a:t>Hva gjør man da? Kari viser tydelig motstand mot å ta medisinene sine, det utløser krav om: </a:t>
            </a:r>
          </a:p>
          <a:p>
            <a:pPr marL="0" marR="0" lvl="0" indent="0" algn="l" defTabSz="914400" rtl="0" eaLnBrk="1" fontAlgn="auto" latinLnBrk="0" hangingPunct="1">
              <a:lnSpc>
                <a:spcPct val="90000"/>
              </a:lnSpc>
              <a:spcBef>
                <a:spcPts val="500"/>
              </a:spcBef>
              <a:spcAft>
                <a:spcPts val="0"/>
              </a:spcAft>
              <a:buClrTx/>
              <a:buSzTx/>
              <a:buFont typeface="Arial"/>
              <a:buNone/>
              <a:tabLst/>
              <a:defRPr/>
            </a:pPr>
            <a:endParaRPr lang="nb-NO" b="1"/>
          </a:p>
          <a:p>
            <a:pPr marL="800100" lvl="1" indent="-342900">
              <a:buFont typeface="Arial" panose="020B0604020202020204" pitchFamily="34" charset="0"/>
              <a:buChar char="•"/>
            </a:pPr>
            <a:r>
              <a:rPr lang="nb-NO" sz="2000"/>
              <a:t>Nøye dokumentasjon</a:t>
            </a:r>
          </a:p>
          <a:p>
            <a:pPr marL="800100" lvl="1" indent="-342900">
              <a:buFont typeface="Arial" panose="020B0604020202020204" pitchFamily="34" charset="0"/>
              <a:buChar char="•"/>
            </a:pPr>
            <a:r>
              <a:rPr lang="nb-NO" sz="2000"/>
              <a:t>Vurdering av beslutningskompetanse</a:t>
            </a:r>
          </a:p>
          <a:p>
            <a:pPr marL="800100" lvl="1" indent="-342900">
              <a:buFont typeface="Arial" panose="020B0604020202020204" pitchFamily="34" charset="0"/>
              <a:buChar char="•"/>
            </a:pPr>
            <a:r>
              <a:rPr lang="nb-NO" sz="2000"/>
              <a:t>Tillitsskapende tiltak</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2000"/>
              <a:t>Er tvangsmessige tiltak nødvendige og forholdsmessige?</a:t>
            </a:r>
          </a:p>
          <a:p>
            <a:endParaRPr lang="nb-NO" b="1"/>
          </a:p>
          <a:p>
            <a:pPr marL="457200" lvl="1" indent="0">
              <a:lnSpc>
                <a:spcPct val="90000"/>
              </a:lnSpc>
              <a:spcBef>
                <a:spcPts val="500"/>
              </a:spcBef>
              <a:buFont typeface="Arial"/>
              <a:buNone/>
            </a:pPr>
            <a:endParaRPr lang="en-US"/>
          </a:p>
          <a:p>
            <a:endParaRPr lang="nb-NO"/>
          </a:p>
          <a:p>
            <a:endParaRPr lang="nb-NO"/>
          </a:p>
          <a:p>
            <a:endParaRPr lang="nb-NO"/>
          </a:p>
          <a:p>
            <a:endParaRPr lang="nb-NO"/>
          </a:p>
        </p:txBody>
      </p:sp>
      <p:sp>
        <p:nvSpPr>
          <p:cNvPr id="4" name="Plassholder for lysbildenummer 3">
            <a:extLst>
              <a:ext uri="{FF2B5EF4-FFF2-40B4-BE49-F238E27FC236}">
                <a16:creationId xmlns:a16="http://schemas.microsoft.com/office/drawing/2014/main" id="{3FC641EE-9593-71DB-ECE0-3C669FD0A020}"/>
              </a:ext>
            </a:extLst>
          </p:cNvPr>
          <p:cNvSpPr>
            <a:spLocks noGrp="1"/>
          </p:cNvSpPr>
          <p:nvPr>
            <p:ph type="sldNum" sz="quarter" idx="5"/>
          </p:nvPr>
        </p:nvSpPr>
        <p:spPr/>
        <p:txBody>
          <a:bodyPr/>
          <a:lstStyle/>
          <a:p>
            <a:fld id="{156CEDBC-227B-4CCE-89B0-295BF0E9C841}" type="slidenum">
              <a:rPr lang="nb-NO" smtClean="0"/>
              <a:t>10</a:t>
            </a:fld>
            <a:endParaRPr lang="nb-NO"/>
          </a:p>
        </p:txBody>
      </p:sp>
    </p:spTree>
    <p:extLst>
      <p:ext uri="{BB962C8B-B14F-4D97-AF65-F5344CB8AC3E}">
        <p14:creationId xmlns:p14="http://schemas.microsoft.com/office/powerpoint/2010/main" val="1830572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nb-NO" b="0"/>
              <a:t>Dokumenter det du kan </a:t>
            </a:r>
            <a:r>
              <a:rPr lang="nb-NO" b="1"/>
              <a:t>se og høre. Ikke dokumenter </a:t>
            </a:r>
            <a:r>
              <a:rPr lang="nb-NO" b="0"/>
              <a:t>det du </a:t>
            </a:r>
            <a:r>
              <a:rPr lang="nb-NO" b="1"/>
              <a:t>tror.</a:t>
            </a:r>
          </a:p>
          <a:p>
            <a:endParaRPr lang="nb-NO" b="1"/>
          </a:p>
          <a:p>
            <a:r>
              <a:rPr lang="nb-NO" b="1"/>
              <a:t>1.Verbal motstand:</a:t>
            </a:r>
            <a:r>
              <a:rPr lang="nb-NO"/>
              <a:t> Uttrykker ordrett hva pasienten sier. Unngå tolkning som «pasienten nektet» uten konkretisering</a:t>
            </a:r>
          </a:p>
          <a:p>
            <a:endParaRPr lang="nb-NO"/>
          </a:p>
          <a:p>
            <a:r>
              <a:rPr lang="nb-NO" b="1"/>
              <a:t>2.Fysisk mostand:</a:t>
            </a:r>
            <a:r>
              <a:rPr lang="nb-NO"/>
              <a:t> Konkret, observerbar adferd («slo bort hånden min»). Ikke bruk tolkning («var sint», «var vanskelig under stell»)</a:t>
            </a:r>
          </a:p>
          <a:p>
            <a:endParaRPr lang="nb-NO"/>
          </a:p>
          <a:p>
            <a:r>
              <a:rPr lang="nb-NO" b="1"/>
              <a:t>3.Adferd: </a:t>
            </a:r>
            <a:r>
              <a:rPr lang="nb-NO" b="0"/>
              <a:t>Ikke tolke eller anta, </a:t>
            </a:r>
            <a:r>
              <a:rPr lang="nb-NO" b="0" err="1"/>
              <a:t>f.eks</a:t>
            </a:r>
            <a:r>
              <a:rPr lang="nb-NO" b="0"/>
              <a:t> «han liker ikke å dusje og går derfor ut av rommet»</a:t>
            </a:r>
            <a:endParaRPr lang="nb-NO" b="1"/>
          </a:p>
          <a:p>
            <a:endParaRPr lang="nb-NO" b="1"/>
          </a:p>
          <a:p>
            <a:r>
              <a:rPr lang="nb-NO" b="1"/>
              <a:t>4.Ikke-verbal/emosjonell motstand: </a:t>
            </a:r>
            <a:r>
              <a:rPr lang="nb-NO" b="0"/>
              <a:t>Ikke tolke eller anta, </a:t>
            </a:r>
            <a:r>
              <a:rPr lang="nb-NO" b="0" err="1"/>
              <a:t>f.eks</a:t>
            </a:r>
            <a:r>
              <a:rPr lang="nb-NO" b="0"/>
              <a:t> «Pasienten føler seg truet av personalet»</a:t>
            </a:r>
            <a:endParaRPr lang="nb-NO" b="1"/>
          </a:p>
          <a:p>
            <a:endParaRPr lang="nb-NO"/>
          </a:p>
        </p:txBody>
      </p:sp>
      <p:sp>
        <p:nvSpPr>
          <p:cNvPr id="4" name="Plassholder for lysbildenummer 3"/>
          <p:cNvSpPr>
            <a:spLocks noGrp="1"/>
          </p:cNvSpPr>
          <p:nvPr>
            <p:ph type="sldNum" sz="quarter" idx="5"/>
          </p:nvPr>
        </p:nvSpPr>
        <p:spPr/>
        <p:txBody>
          <a:bodyPr/>
          <a:lstStyle/>
          <a:p>
            <a:fld id="{156CEDBC-227B-4CCE-89B0-295BF0E9C841}" type="slidenum">
              <a:rPr lang="nb-NO" smtClean="0"/>
              <a:t>11</a:t>
            </a:fld>
            <a:endParaRPr lang="nb-NO"/>
          </a:p>
        </p:txBody>
      </p:sp>
    </p:spTree>
    <p:extLst>
      <p:ext uri="{BB962C8B-B14F-4D97-AF65-F5344CB8AC3E}">
        <p14:creationId xmlns:p14="http://schemas.microsoft.com/office/powerpoint/2010/main" val="559466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48B5F-A229-E652-64F6-3EA000C5781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E86AF69-7504-5569-B6DF-6136AB0D0DF5}"/>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E7B9BE3A-8121-FB35-B039-88C96812DC81}"/>
              </a:ext>
            </a:extLst>
          </p:cNvPr>
          <p:cNvSpPr>
            <a:spLocks noGrp="1"/>
          </p:cNvSpPr>
          <p:nvPr>
            <p:ph type="body" idx="1"/>
          </p:nvPr>
        </p:nvSpPr>
        <p:spPr/>
        <p:txBody>
          <a:bodyPr/>
          <a:lstStyle/>
          <a:p>
            <a:r>
              <a:rPr lang="nb-NO"/>
              <a:t>Bør også være Trygghetsskapende tiltak</a:t>
            </a:r>
          </a:p>
        </p:txBody>
      </p:sp>
      <p:sp>
        <p:nvSpPr>
          <p:cNvPr id="4" name="Plassholder for lysbildenummer 3">
            <a:extLst>
              <a:ext uri="{FF2B5EF4-FFF2-40B4-BE49-F238E27FC236}">
                <a16:creationId xmlns:a16="http://schemas.microsoft.com/office/drawing/2014/main" id="{1AC78991-8638-915E-0AE5-E5EB7E5C29C8}"/>
              </a:ext>
            </a:extLst>
          </p:cNvPr>
          <p:cNvSpPr>
            <a:spLocks noGrp="1"/>
          </p:cNvSpPr>
          <p:nvPr>
            <p:ph type="sldNum" sz="quarter" idx="5"/>
          </p:nvPr>
        </p:nvSpPr>
        <p:spPr/>
        <p:txBody>
          <a:bodyPr/>
          <a:lstStyle/>
          <a:p>
            <a:fld id="{156CEDBC-227B-4CCE-89B0-295BF0E9C841}" type="slidenum">
              <a:rPr lang="nb-NO" smtClean="0"/>
              <a:t>12</a:t>
            </a:fld>
            <a:endParaRPr lang="nb-NO"/>
          </a:p>
        </p:txBody>
      </p:sp>
    </p:spTree>
    <p:extLst>
      <p:ext uri="{BB962C8B-B14F-4D97-AF65-F5344CB8AC3E}">
        <p14:creationId xmlns:p14="http://schemas.microsoft.com/office/powerpoint/2010/main" val="3837053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2D4AE-DE8D-98EA-8CCE-9E3EEF54462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2A2248F-7596-2A80-4647-67E30DD18172}"/>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3CC46CF0-C11E-61D9-1C80-6F6F00222018}"/>
              </a:ext>
            </a:extLst>
          </p:cNvPr>
          <p:cNvSpPr>
            <a:spLocks noGrp="1"/>
          </p:cNvSpPr>
          <p:nvPr>
            <p:ph type="body" idx="1"/>
          </p:nvPr>
        </p:nvSpPr>
        <p:spPr/>
        <p:txBody>
          <a:bodyPr/>
          <a:lstStyle/>
          <a:p>
            <a:r>
              <a:rPr lang="nb-NO" b="1"/>
              <a:t>Case 2.</a:t>
            </a:r>
          </a:p>
          <a:p>
            <a:r>
              <a:rPr lang="nb-NO" b="0"/>
              <a:t>Nå er vi tilbake til nåtid igjen. Kari har bodd ett år på sykehjemmet og det ser ut til at hun har funnet seg til rette og trives. Kari har alltid vært småspist, men de siste ukene har pårørende utrykt bekymring for at de syns Kari har gått mye ned i vekt. Det er dokumentert fra helsepersonell at hun har spist lite over lengre tid, og at særlig middagene blir stående nesten urørt. </a:t>
            </a:r>
          </a:p>
          <a:p>
            <a:endParaRPr lang="nb-NO" b="1"/>
          </a:p>
          <a:p>
            <a:r>
              <a:rPr lang="nb-NO" b="1"/>
              <a:t>Hvis du hadde ansvaret for Kari:</a:t>
            </a:r>
          </a:p>
          <a:p>
            <a:r>
              <a:rPr lang="nb-NO" b="1"/>
              <a:t>Hva ville du gjort i denne situasjonen? </a:t>
            </a:r>
          </a:p>
          <a:p>
            <a:endParaRPr lang="nb-NO" b="1"/>
          </a:p>
          <a:p>
            <a:r>
              <a:rPr lang="nb-NO" b="1"/>
              <a:t>IGP:</a:t>
            </a:r>
          </a:p>
          <a:p>
            <a:r>
              <a:rPr lang="nb-NO" b="1"/>
              <a:t>Individuelt: </a:t>
            </a:r>
            <a:r>
              <a:rPr lang="nb-NO" b="0"/>
              <a:t>tenk i 2-5 min</a:t>
            </a:r>
          </a:p>
          <a:p>
            <a:r>
              <a:rPr lang="nb-NO" b="1"/>
              <a:t>Gruppe: </a:t>
            </a:r>
            <a:r>
              <a:rPr lang="nb-NO" b="0"/>
              <a:t>snakk litt med sidemann</a:t>
            </a:r>
          </a:p>
          <a:p>
            <a:r>
              <a:rPr lang="nb-NO" b="1"/>
              <a:t>Plenum: </a:t>
            </a:r>
            <a:r>
              <a:rPr lang="nb-NO" b="0"/>
              <a:t>noen som vil dele? </a:t>
            </a:r>
          </a:p>
          <a:p>
            <a:endParaRPr lang="nb-NO" b="0"/>
          </a:p>
          <a:p>
            <a:r>
              <a:rPr lang="nb-NO" b="1">
                <a:solidFill>
                  <a:srgbClr val="FF0000"/>
                </a:solidFill>
              </a:rPr>
              <a:t>Tips til underviser:</a:t>
            </a:r>
            <a:r>
              <a:rPr lang="nb-NO" b="1"/>
              <a:t> </a:t>
            </a:r>
          </a:p>
          <a:p>
            <a:r>
              <a:rPr lang="nb-NO" b="0"/>
              <a:t>Mest sannsynlig vil noen av gruppene gå rett på tiltak for å løse problemet uten å gå innom årsaken til problemet/utfordringen</a:t>
            </a:r>
            <a:r>
              <a:rPr lang="nb-NO" b="1"/>
              <a:t>..) </a:t>
            </a:r>
          </a:p>
          <a:p>
            <a:endParaRPr lang="nb-NO" b="0"/>
          </a:p>
          <a:p>
            <a:r>
              <a:rPr lang="nb-NO" b="1"/>
              <a:t>Spørre:</a:t>
            </a:r>
          </a:p>
          <a:p>
            <a:r>
              <a:rPr lang="nb-NO" b="0"/>
              <a:t>Rekk opp hånden alle de som hadde en førstetanke på det kan jeg løse sånn eller sånn? </a:t>
            </a:r>
          </a:p>
          <a:p>
            <a:r>
              <a:rPr lang="nb-NO" b="1"/>
              <a:t>(– tips! </a:t>
            </a:r>
            <a:r>
              <a:rPr lang="nb-NO" b="0"/>
              <a:t>foredragsholderen </a:t>
            </a:r>
            <a:r>
              <a:rPr lang="nb-NO" b="0" u="sng"/>
              <a:t>bør rekke opp hånden </a:t>
            </a:r>
            <a:r>
              <a:rPr lang="nb-NO" b="0"/>
              <a:t>selv</a:t>
            </a:r>
            <a:r>
              <a:rPr lang="nb-NO" b="1"/>
              <a:t>..) </a:t>
            </a:r>
          </a:p>
          <a:p>
            <a:endParaRPr lang="nb-NO" b="0"/>
          </a:p>
          <a:p>
            <a:r>
              <a:rPr lang="nb-NO" b="0"/>
              <a:t>Ca. halvparten av oss gjør nettopp det- går rett til tiltakene. </a:t>
            </a:r>
          </a:p>
          <a:p>
            <a:r>
              <a:rPr lang="nb-NO" b="0"/>
              <a:t>Vi går rett på å løse problemet og ikke nødvendigvis finne ut av hva problemet eller utfordringen er.</a:t>
            </a:r>
          </a:p>
          <a:p>
            <a:r>
              <a:rPr lang="nb-NO" b="0"/>
              <a:t>Men hva om Kari har vondt i munn eller svelget og ikke nødvendigvis er ensom- om du tenker det hjelper at du sitter sammen med henne… </a:t>
            </a:r>
          </a:p>
          <a:p>
            <a:r>
              <a:rPr lang="nb-NO" b="0"/>
              <a:t>Vi må finne ut </a:t>
            </a:r>
            <a:r>
              <a:rPr lang="nb-NO" b="1"/>
              <a:t>hvorfor først</a:t>
            </a:r>
            <a:r>
              <a:rPr lang="nb-NO" b="0"/>
              <a:t>- for </a:t>
            </a:r>
            <a:r>
              <a:rPr lang="nb-NO" b="1"/>
              <a:t>så å sette inn riktig tiltak</a:t>
            </a:r>
            <a:r>
              <a:rPr lang="nb-NO" b="0"/>
              <a:t>… er dere med på den? </a:t>
            </a:r>
          </a:p>
          <a:p>
            <a:endParaRPr lang="nb-NO" b="0"/>
          </a:p>
          <a:p>
            <a:endParaRPr lang="nb-NO" b="0"/>
          </a:p>
          <a:p>
            <a:endParaRPr lang="nb-NO" b="0"/>
          </a:p>
          <a:p>
            <a:endParaRPr lang="nb-NO" b="0"/>
          </a:p>
          <a:p>
            <a:endParaRPr lang="nb-NO" b="1"/>
          </a:p>
          <a:p>
            <a:endParaRPr lang="nb-NO" b="1"/>
          </a:p>
          <a:p>
            <a:endParaRPr lang="nb-NO"/>
          </a:p>
        </p:txBody>
      </p:sp>
      <p:sp>
        <p:nvSpPr>
          <p:cNvPr id="4" name="Plassholder for lysbildenummer 3">
            <a:extLst>
              <a:ext uri="{FF2B5EF4-FFF2-40B4-BE49-F238E27FC236}">
                <a16:creationId xmlns:a16="http://schemas.microsoft.com/office/drawing/2014/main" id="{EF624BE5-71D2-77FE-A10A-D689AD0A5FD3}"/>
              </a:ext>
            </a:extLst>
          </p:cNvPr>
          <p:cNvSpPr>
            <a:spLocks noGrp="1"/>
          </p:cNvSpPr>
          <p:nvPr>
            <p:ph type="sldNum" sz="quarter" idx="5"/>
          </p:nvPr>
        </p:nvSpPr>
        <p:spPr/>
        <p:txBody>
          <a:bodyPr/>
          <a:lstStyle/>
          <a:p>
            <a:fld id="{156CEDBC-227B-4CCE-89B0-295BF0E9C841}" type="slidenum">
              <a:rPr lang="nb-NO" smtClean="0"/>
              <a:t>13</a:t>
            </a:fld>
            <a:endParaRPr lang="nb-NO"/>
          </a:p>
        </p:txBody>
      </p:sp>
    </p:spTree>
    <p:extLst>
      <p:ext uri="{BB962C8B-B14F-4D97-AF65-F5344CB8AC3E}">
        <p14:creationId xmlns:p14="http://schemas.microsoft.com/office/powerpoint/2010/main" val="1629655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C6700-04A8-8F07-7A21-505E5D532DB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9CA0B0D-AB98-F5DA-7B50-7B8FB6B1E6F3}"/>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43E3EDC2-D8E4-CB4E-1D14-72B357DCF7B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solidFill>
                  <a:srgbClr val="212121"/>
                </a:solidFill>
                <a:highlight>
                  <a:srgbClr val="FFFFFF"/>
                </a:highlight>
              </a:rPr>
              <a:t>Oppgave relatert til sitat på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solidFill>
                  <a:srgbClr val="212121"/>
                </a:solidFill>
                <a:highlight>
                  <a:srgbClr val="FFFFFF"/>
                </a:highlight>
              </a:rPr>
              <a:t>Hva pleier du/dere å gjøre for at pasienten skal føle seg trygg nok til å samarbeide?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solidFill>
                <a:srgbClr val="212121"/>
              </a:solidFill>
              <a:highlight>
                <a:srgbClr val="FFFFFF"/>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solidFill>
                  <a:srgbClr val="212121"/>
                </a:solidFill>
                <a:highlight>
                  <a:srgbClr val="FFFFFF"/>
                </a:highlight>
              </a:rPr>
              <a:t>Etter spørsmålet bruk punktene under for å sjekke av om alle tiltak blir sagt:</a:t>
            </a:r>
          </a:p>
          <a:p>
            <a:pPr marL="0" indent="0">
              <a:buNone/>
            </a:pPr>
            <a:endParaRPr lang="nb-NO" sz="2000" noProof="0">
              <a:highlight>
                <a:srgbClr val="FFFFFF"/>
              </a:highlight>
            </a:endParaRPr>
          </a:p>
          <a:p>
            <a:pPr marL="342900" lvl="0" indent="-342900">
              <a:buFont typeface="Arial" panose="020B0604020202020204" pitchFamily="34" charset="0"/>
              <a:buChar char="•"/>
            </a:pPr>
            <a:r>
              <a:rPr lang="nb-NO" sz="2000" noProof="0">
                <a:highlight>
                  <a:srgbClr val="FFFFFF"/>
                </a:highlight>
              </a:rPr>
              <a:t>Relasjon</a:t>
            </a:r>
          </a:p>
          <a:p>
            <a:pPr marL="342900" lvl="0" indent="-342900">
              <a:buFont typeface="Arial" panose="020B0604020202020204" pitchFamily="34" charset="0"/>
              <a:buChar char="•"/>
            </a:pPr>
            <a:r>
              <a:rPr lang="nb-NO" sz="2000" noProof="0">
                <a:highlight>
                  <a:srgbClr val="FFFFFF"/>
                </a:highlight>
              </a:rPr>
              <a:t>Kartlegge årsaken til motstanden</a:t>
            </a:r>
          </a:p>
          <a:p>
            <a:pPr marL="342900" lvl="0" indent="-342900">
              <a:buFont typeface="Arial" panose="020B0604020202020204" pitchFamily="34" charset="0"/>
              <a:buChar char="•"/>
            </a:pPr>
            <a:r>
              <a:rPr lang="nb-NO" sz="2000" noProof="0">
                <a:highlight>
                  <a:srgbClr val="FFFFFF"/>
                </a:highlight>
              </a:rPr>
              <a:t>Tid</a:t>
            </a:r>
          </a:p>
          <a:p>
            <a:pPr marL="342900" lvl="0" indent="-342900">
              <a:buFont typeface="Arial" panose="020B0604020202020204" pitchFamily="34" charset="0"/>
              <a:buChar char="•"/>
            </a:pPr>
            <a:r>
              <a:rPr lang="nb-NO" sz="2000" noProof="0">
                <a:highlight>
                  <a:srgbClr val="FFFFFF"/>
                </a:highlight>
              </a:rPr>
              <a:t>Kommunikasjon</a:t>
            </a:r>
          </a:p>
          <a:p>
            <a:pPr marL="342900" lvl="0" indent="-342900">
              <a:buFont typeface="Arial" panose="020B0604020202020204" pitchFamily="34" charset="0"/>
              <a:buChar char="•"/>
            </a:pPr>
            <a:r>
              <a:rPr lang="nb-NO" sz="2000" noProof="0">
                <a:highlight>
                  <a:srgbClr val="FFFFFF"/>
                </a:highlight>
              </a:rPr>
              <a:t>Tilpasse situasjonen</a:t>
            </a:r>
          </a:p>
          <a:p>
            <a:pPr marL="342900" lvl="0" indent="-342900">
              <a:buFont typeface="Arial" panose="020B0604020202020204" pitchFamily="34" charset="0"/>
              <a:buChar char="•"/>
            </a:pPr>
            <a:r>
              <a:rPr lang="nb-NO" sz="2000" noProof="0">
                <a:highlight>
                  <a:srgbClr val="FFFFFF"/>
                </a:highlight>
              </a:rPr>
              <a:t>Gradvis tilvenning til helsehjelpen</a:t>
            </a:r>
            <a:endParaRPr lang="nb-NO">
              <a:solidFill>
                <a:srgbClr val="212121"/>
              </a:solidFill>
              <a:highlight>
                <a:srgbClr val="FFFFFF"/>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solidFill>
                <a:srgbClr val="212121"/>
              </a:solidFill>
              <a:highlight>
                <a:srgbClr val="FFFFFF"/>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solidFill>
                  <a:srgbClr val="000000"/>
                </a:solidFill>
                <a:highlight>
                  <a:srgbClr val="FFFFFF"/>
                </a:highlight>
              </a:rPr>
              <a:t>Før helsehjelp uten samtykke kan gis, skal vi forsøke tillitsskapende tiltak – altså legge til rette for hjelp uten tvang. Tillitsskapende tiltak er </a:t>
            </a:r>
            <a:r>
              <a:rPr lang="nb-NO" sz="1200" b="1" noProof="0">
                <a:solidFill>
                  <a:srgbClr val="000000"/>
                </a:solidFill>
                <a:highlight>
                  <a:srgbClr val="FFFFFF"/>
                </a:highlight>
              </a:rPr>
              <a:t>a</a:t>
            </a:r>
            <a:r>
              <a:rPr lang="nb-NO" sz="1200" b="1" noProof="0">
                <a:highlight>
                  <a:srgbClr val="FFFFFF"/>
                </a:highlight>
              </a:rPr>
              <a:t>lt du gjør </a:t>
            </a:r>
            <a:r>
              <a:rPr lang="nb-NO" sz="1200" noProof="0">
                <a:highlight>
                  <a:srgbClr val="FFFFFF"/>
                </a:highlight>
              </a:rPr>
              <a:t>for at pasienten skal </a:t>
            </a:r>
            <a:r>
              <a:rPr lang="nb-NO" sz="1200" b="1" noProof="0">
                <a:highlight>
                  <a:srgbClr val="FFFFFF"/>
                </a:highlight>
              </a:rPr>
              <a:t>føle seg trygg nok </a:t>
            </a:r>
            <a:r>
              <a:rPr lang="nb-NO" sz="1200" noProof="0">
                <a:highlight>
                  <a:srgbClr val="FFFFFF"/>
                </a:highlight>
              </a:rPr>
              <a:t>til å samarbeide</a:t>
            </a:r>
          </a:p>
          <a:p>
            <a:pPr lvl="1"/>
            <a:endParaRPr lang="nb-NO" sz="2000">
              <a:solidFill>
                <a:srgbClr val="000000"/>
              </a:solidFill>
              <a:highlight>
                <a:srgbClr val="FFFFFF"/>
              </a:highlight>
            </a:endParaRPr>
          </a:p>
          <a:p>
            <a:pPr lvl="0"/>
            <a:r>
              <a:rPr lang="nb-NO">
                <a:solidFill>
                  <a:srgbClr val="000000"/>
                </a:solidFill>
                <a:highlight>
                  <a:srgbClr val="FFFFFF"/>
                </a:highlight>
              </a:rPr>
              <a:t>Tiltakene handler om hvordan vi møter pasienten, og må tilpasses den enkelte. Dette gjør vi ofte allerede, men vi må være bevisste og dokumentere det.</a:t>
            </a:r>
          </a:p>
          <a:p>
            <a:pPr lvl="0"/>
            <a:endParaRPr lang="nb-NO"/>
          </a:p>
          <a:p>
            <a:pPr lvl="0"/>
            <a:r>
              <a:rPr lang="nb-NO">
                <a:solidFill>
                  <a:srgbClr val="000000"/>
                </a:solidFill>
                <a:highlight>
                  <a:srgbClr val="FFFFFF"/>
                </a:highlight>
              </a:rPr>
              <a:t>Motstand kan skyldes utrygghet eller manglende forståelse, ikke nødvendigvis vilje. Målet er at pasienten skal føle seg trygg, og i størst mulig grad mestre selv.</a:t>
            </a:r>
          </a:p>
          <a:p>
            <a:pPr lvl="0"/>
            <a:endParaRPr lang="nb-NO"/>
          </a:p>
          <a:p>
            <a:pPr lvl="0"/>
            <a:r>
              <a:rPr lang="nb-NO">
                <a:solidFill>
                  <a:srgbClr val="000000"/>
                </a:solidFill>
                <a:highlight>
                  <a:srgbClr val="FFFFFF"/>
                </a:highlight>
              </a:rPr>
              <a:t>👉 Forklar rolig, avdramatiser og skap trygghet gjennom positivt kroppsspråk og stemmebruk.</a:t>
            </a:r>
            <a:endParaRPr lang="nb-NO"/>
          </a:p>
          <a:p>
            <a:pPr lvl="1"/>
            <a:endParaRPr lang="nb-NO" sz="2000">
              <a:solidFill>
                <a:srgbClr val="000000"/>
              </a:solidFill>
              <a:highlight>
                <a:srgbClr val="FFFFFF"/>
              </a:highlight>
            </a:endParaRPr>
          </a:p>
          <a:p>
            <a:endParaRPr lang="nb-NO">
              <a:solidFill>
                <a:srgbClr val="212121"/>
              </a:solidFill>
              <a:highlight>
                <a:srgbClr val="FFFFFF"/>
              </a:highlight>
            </a:endParaRPr>
          </a:p>
          <a:p>
            <a:endParaRPr lang="nb-NO"/>
          </a:p>
        </p:txBody>
      </p:sp>
      <p:sp>
        <p:nvSpPr>
          <p:cNvPr id="4" name="Plassholder for lysbildenummer 3">
            <a:extLst>
              <a:ext uri="{FF2B5EF4-FFF2-40B4-BE49-F238E27FC236}">
                <a16:creationId xmlns:a16="http://schemas.microsoft.com/office/drawing/2014/main" id="{3CF40514-5FCF-22D7-1ED5-F4835888B7E2}"/>
              </a:ext>
            </a:extLst>
          </p:cNvPr>
          <p:cNvSpPr>
            <a:spLocks noGrp="1"/>
          </p:cNvSpPr>
          <p:nvPr>
            <p:ph type="sldNum" sz="quarter" idx="5"/>
          </p:nvPr>
        </p:nvSpPr>
        <p:spPr/>
        <p:txBody>
          <a:bodyPr/>
          <a:lstStyle/>
          <a:p>
            <a:fld id="{156CEDBC-227B-4CCE-89B0-295BF0E9C841}" type="slidenum">
              <a:rPr lang="nb-NO" smtClean="0"/>
              <a:t>14</a:t>
            </a:fld>
            <a:endParaRPr lang="nb-NO"/>
          </a:p>
        </p:txBody>
      </p:sp>
    </p:spTree>
    <p:extLst>
      <p:ext uri="{BB962C8B-B14F-4D97-AF65-F5344CB8AC3E}">
        <p14:creationId xmlns:p14="http://schemas.microsoft.com/office/powerpoint/2010/main" val="4262563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583A3-8BD0-370B-541D-84CF33085C3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00EF900-B506-9CF7-77E7-503167D1A96E}"/>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AAEDE389-7E12-4E87-CC02-16F2D87AFD5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highlight>
                  <a:srgbClr val="FFFFFF"/>
                </a:highlight>
              </a:rPr>
              <a:t>Hvorfor tillitsskapende tiltak? </a:t>
            </a:r>
          </a:p>
          <a:p>
            <a:endParaRPr lang="nb-NO" b="1">
              <a:highlight>
                <a:srgbClr val="FFFFFF"/>
              </a:highlight>
            </a:endParaRPr>
          </a:p>
          <a:p>
            <a:r>
              <a:rPr lang="nb-NO">
                <a:highlight>
                  <a:srgbClr val="FFFFFF"/>
                </a:highlight>
              </a:rPr>
              <a:t>Pasient- og brukerrettighetsloven kapittel 4 A krever at </a:t>
            </a:r>
            <a:r>
              <a:rPr lang="nb-NO" b="1">
                <a:highlight>
                  <a:srgbClr val="FFFFFF"/>
                </a:highlight>
              </a:rPr>
              <a:t>tillitsskapende tiltak forsøkes før tvang</a:t>
            </a:r>
            <a:r>
              <a:rPr lang="nb-NO">
                <a:highlight>
                  <a:srgbClr val="FFFFFF"/>
                </a:highlight>
              </a:rPr>
              <a:t>, med mindre det er </a:t>
            </a:r>
            <a:r>
              <a:rPr lang="nb-NO" b="1">
                <a:highlight>
                  <a:srgbClr val="FFFFFF"/>
                </a:highlight>
              </a:rPr>
              <a:t>åpenbart formålsløst</a:t>
            </a:r>
            <a:r>
              <a:rPr lang="nb-NO">
                <a:highlight>
                  <a:srgbClr val="FFFFFF"/>
                </a:highlight>
              </a:rPr>
              <a:t>.</a:t>
            </a:r>
          </a:p>
          <a:p>
            <a:endParaRPr lang="nb-NO">
              <a:highlight>
                <a:srgbClr val="FFFFFF"/>
              </a:highlight>
            </a:endParaRPr>
          </a:p>
          <a:p>
            <a:r>
              <a:rPr lang="nb-NO">
                <a:highlight>
                  <a:srgbClr val="FFFFFF"/>
                </a:highlight>
              </a:rPr>
              <a:t>Åpenbart formålsløst: dette er et unntak og skal vurderes strengt:</a:t>
            </a:r>
          </a:p>
          <a:p>
            <a:endParaRPr lang="nb-NO">
              <a:highlight>
                <a:srgbClr val="FFFFFF"/>
              </a:highlight>
            </a:endParaRPr>
          </a:p>
          <a:p>
            <a:pPr marL="171450" indent="-171450">
              <a:buFont typeface="Arial"/>
              <a:buChar char="•"/>
            </a:pPr>
            <a:r>
              <a:rPr lang="nb-NO">
                <a:highlight>
                  <a:srgbClr val="FFFFFF"/>
                </a:highlight>
              </a:rPr>
              <a:t>Når det er </a:t>
            </a:r>
            <a:r>
              <a:rPr lang="nb-NO" b="1">
                <a:highlight>
                  <a:srgbClr val="FFFFFF"/>
                </a:highlight>
              </a:rPr>
              <a:t>helt sikkert at tiltak ikke vil ha effekt</a:t>
            </a:r>
            <a:endParaRPr lang="nb-NO"/>
          </a:p>
          <a:p>
            <a:pPr marL="171450" indent="-171450">
              <a:buFont typeface="Arial"/>
              <a:buChar char="•"/>
            </a:pPr>
            <a:r>
              <a:rPr lang="nb-NO">
                <a:highlight>
                  <a:srgbClr val="FFFFFF"/>
                </a:highlight>
              </a:rPr>
              <a:t>Når pasienten er i en tilstand der </a:t>
            </a:r>
            <a:r>
              <a:rPr lang="nb-NO" b="1">
                <a:highlight>
                  <a:srgbClr val="FFFFFF"/>
                </a:highlight>
              </a:rPr>
              <a:t>kommunikasjon/tilvenning ikke er mulig</a:t>
            </a:r>
            <a:endParaRPr lang="nb-NO"/>
          </a:p>
          <a:p>
            <a:pPr marL="171450" indent="-171450">
              <a:buFont typeface="Arial"/>
              <a:buChar char="•"/>
            </a:pPr>
            <a:r>
              <a:rPr lang="nb-NO">
                <a:highlight>
                  <a:srgbClr val="FFFFFF"/>
                </a:highlight>
              </a:rPr>
              <a:t>Når situasjonen er </a:t>
            </a:r>
            <a:r>
              <a:rPr lang="nb-NO" b="1">
                <a:highlight>
                  <a:srgbClr val="FFFFFF"/>
                </a:highlight>
              </a:rPr>
              <a:t>akutt og ikke tåler forsinkelse</a:t>
            </a:r>
            <a:endParaRPr lang="nb-NO"/>
          </a:p>
          <a:p>
            <a:endParaRPr lang="nb-NO">
              <a:highlight>
                <a:srgbClr val="FFFFFF"/>
              </a:highlight>
            </a:endParaRPr>
          </a:p>
          <a:p>
            <a:r>
              <a:rPr lang="nb-NO">
                <a:highlight>
                  <a:srgbClr val="FFFFFF"/>
                </a:highlight>
              </a:rPr>
              <a:t>Handler ikke om at tidligere forsøkte tiltak ikke fungerte, men at det i </a:t>
            </a:r>
            <a:r>
              <a:rPr lang="nb-NO" i="1">
                <a:highlight>
                  <a:srgbClr val="FFFFFF"/>
                </a:highlight>
              </a:rPr>
              <a:t>denne</a:t>
            </a:r>
            <a:r>
              <a:rPr lang="nb-NO" i="0">
                <a:highlight>
                  <a:srgbClr val="FFFFFF"/>
                </a:highlight>
              </a:rPr>
              <a:t> situasjonen ikke kan hjelpe.</a:t>
            </a:r>
          </a:p>
          <a:p>
            <a:endParaRPr lang="nb-NO" i="0">
              <a:highlight>
                <a:srgbClr val="FFFFFF"/>
              </a:highlight>
            </a:endParaRPr>
          </a:p>
          <a:p>
            <a:endParaRPr lang="nb-NO">
              <a:highlight>
                <a:srgbClr val="FFFFFF"/>
              </a:highlight>
            </a:endParaRPr>
          </a:p>
          <a:p>
            <a:r>
              <a:rPr lang="nb-NO" b="1">
                <a:highlight>
                  <a:srgbClr val="FFFFFF"/>
                </a:highlight>
              </a:rPr>
              <a:t>Hovedpoeng:</a:t>
            </a:r>
          </a:p>
          <a:p>
            <a:endParaRPr lang="nb-NO" b="1">
              <a:highlight>
                <a:srgbClr val="FFFFFF"/>
              </a:highlight>
            </a:endParaRPr>
          </a:p>
          <a:p>
            <a:pPr fontAlgn="t"/>
            <a:r>
              <a:rPr lang="nb-NO" sz="1200" b="1" i="0" kern="1200">
                <a:solidFill>
                  <a:schemeClr val="tx1"/>
                </a:solidFill>
                <a:effectLst/>
                <a:highlight>
                  <a:srgbClr val="FFFFFF"/>
                </a:highlight>
                <a:latin typeface="+mn-lt"/>
                <a:ea typeface="+mn-ea"/>
                <a:cs typeface="+mn-cs"/>
              </a:rPr>
              <a:t>Respekt for selvbestemmelse og integritet</a:t>
            </a:r>
            <a:br>
              <a:rPr lang="nb-NO" sz="1200" b="0" i="0" kern="1200">
                <a:effectLst/>
                <a:highlight>
                  <a:srgbClr val="FFFFFF"/>
                </a:highlight>
                <a:cs typeface="+mn-lt"/>
              </a:rPr>
            </a:br>
            <a:r>
              <a:rPr lang="nb-NO" sz="1200" b="0" i="0" kern="1200">
                <a:solidFill>
                  <a:schemeClr val="tx1"/>
                </a:solidFill>
                <a:effectLst/>
                <a:highlight>
                  <a:srgbClr val="FFFFFF"/>
                </a:highlight>
                <a:latin typeface="+mn-lt"/>
                <a:ea typeface="+mn-ea"/>
                <a:cs typeface="+mn-cs"/>
              </a:rPr>
              <a:t>Pasienten skal møtes med respekt. Motstand kan uttrykke behov, frykt eller utrygghet.</a:t>
            </a:r>
          </a:p>
          <a:p>
            <a:pPr fontAlgn="t"/>
            <a:endParaRPr lang="nb-NO" sz="1200" b="0" i="0" kern="1200">
              <a:solidFill>
                <a:schemeClr val="tx1"/>
              </a:solidFill>
              <a:effectLst/>
              <a:highlight>
                <a:srgbClr val="FFFFFF"/>
              </a:highlight>
              <a:latin typeface="+mn-lt"/>
              <a:ea typeface="+mn-ea"/>
              <a:cs typeface="+mn-cs"/>
            </a:endParaRPr>
          </a:p>
          <a:p>
            <a:pPr fontAlgn="t"/>
            <a:r>
              <a:rPr lang="nb-NO" sz="1200" b="1" i="0" kern="1200">
                <a:solidFill>
                  <a:schemeClr val="tx1"/>
                </a:solidFill>
                <a:effectLst/>
                <a:highlight>
                  <a:srgbClr val="FFFFFF"/>
                </a:highlight>
                <a:latin typeface="+mn-lt"/>
                <a:ea typeface="+mn-ea"/>
                <a:cs typeface="+mn-cs"/>
              </a:rPr>
              <a:t>Forebygge unødvendig tvang</a:t>
            </a:r>
            <a:br>
              <a:rPr lang="nb-NO" sz="1200" b="0" i="0" kern="1200">
                <a:effectLst/>
                <a:highlight>
                  <a:srgbClr val="FFFFFF"/>
                </a:highlight>
                <a:cs typeface="+mn-lt"/>
              </a:rPr>
            </a:br>
            <a:r>
              <a:rPr lang="nb-NO" sz="1200" b="0" i="0" kern="1200" err="1">
                <a:solidFill>
                  <a:schemeClr val="tx1"/>
                </a:solidFill>
                <a:effectLst/>
                <a:highlight>
                  <a:srgbClr val="FFFFFF"/>
                </a:highlight>
                <a:latin typeface="+mn-lt"/>
                <a:ea typeface="+mn-ea"/>
                <a:cs typeface="+mn-cs"/>
              </a:rPr>
              <a:t>Tvang</a:t>
            </a:r>
            <a:r>
              <a:rPr lang="nb-NO" sz="1200" b="0" i="0" kern="1200">
                <a:solidFill>
                  <a:schemeClr val="tx1"/>
                </a:solidFill>
                <a:effectLst/>
                <a:highlight>
                  <a:srgbClr val="FFFFFF"/>
                </a:highlight>
                <a:latin typeface="+mn-lt"/>
                <a:ea typeface="+mn-ea"/>
                <a:cs typeface="+mn-cs"/>
              </a:rPr>
              <a:t> er siste utvei. Tillitsskapende tiltak kan ofte gi samarbeid.</a:t>
            </a:r>
          </a:p>
          <a:p>
            <a:pPr fontAlgn="t"/>
            <a:endParaRPr lang="nb-NO" sz="1200" b="0" i="0" kern="1200">
              <a:solidFill>
                <a:schemeClr val="tx1"/>
              </a:solidFill>
              <a:effectLst/>
              <a:highlight>
                <a:srgbClr val="FFFFFF"/>
              </a:highlight>
              <a:latin typeface="+mn-lt"/>
              <a:ea typeface="+mn-ea"/>
              <a:cs typeface="+mn-cs"/>
            </a:endParaRPr>
          </a:p>
          <a:p>
            <a:pPr fontAlgn="t"/>
            <a:r>
              <a:rPr lang="nb-NO" sz="1200" b="1" i="0" kern="1200">
                <a:solidFill>
                  <a:schemeClr val="tx1"/>
                </a:solidFill>
                <a:effectLst/>
                <a:highlight>
                  <a:srgbClr val="FFFFFF"/>
                </a:highlight>
                <a:latin typeface="+mn-lt"/>
                <a:ea typeface="+mn-ea"/>
                <a:cs typeface="+mn-cs"/>
              </a:rPr>
              <a:t>Skape trygghet og forutsigbarhet</a:t>
            </a:r>
            <a:br>
              <a:rPr lang="nb-NO" sz="1200" b="0" i="0" kern="1200">
                <a:effectLst/>
                <a:highlight>
                  <a:srgbClr val="FFFFFF"/>
                </a:highlight>
                <a:cs typeface="+mn-lt"/>
              </a:rPr>
            </a:br>
            <a:r>
              <a:rPr lang="nb-NO" sz="1200" b="0" i="0" kern="1200">
                <a:solidFill>
                  <a:schemeClr val="tx1"/>
                </a:solidFill>
                <a:effectLst/>
                <a:highlight>
                  <a:srgbClr val="FFFFFF"/>
                </a:highlight>
                <a:latin typeface="+mn-lt"/>
                <a:ea typeface="+mn-ea"/>
                <a:cs typeface="+mn-cs"/>
              </a:rPr>
              <a:t>Rolig tilnærming, tid og kjente personer øker samarbeid og gjør helsehjelpen mindre belastende.</a:t>
            </a:r>
          </a:p>
          <a:p>
            <a:pPr fontAlgn="t"/>
            <a:endParaRPr lang="nb-NO" sz="1200" b="0" i="0" kern="1200">
              <a:solidFill>
                <a:schemeClr val="tx1"/>
              </a:solidFill>
              <a:effectLst/>
              <a:highlight>
                <a:srgbClr val="FFFFFF"/>
              </a:highlight>
              <a:latin typeface="+mn-lt"/>
              <a:ea typeface="+mn-ea"/>
              <a:cs typeface="+mn-cs"/>
            </a:endParaRPr>
          </a:p>
          <a:p>
            <a:pPr fontAlgn="t"/>
            <a:r>
              <a:rPr lang="nb-NO" sz="1200" b="1" i="0" kern="1200">
                <a:solidFill>
                  <a:schemeClr val="tx1"/>
                </a:solidFill>
                <a:effectLst/>
                <a:highlight>
                  <a:srgbClr val="FFFFFF"/>
                </a:highlight>
                <a:latin typeface="+mn-lt"/>
                <a:ea typeface="+mn-ea"/>
                <a:cs typeface="+mn-cs"/>
              </a:rPr>
              <a:t>Dokumentasjon og beslutningsgrunnlag</a:t>
            </a:r>
            <a:br>
              <a:rPr lang="nb-NO" sz="1200" b="0" i="0" kern="1200">
                <a:effectLst/>
                <a:highlight>
                  <a:srgbClr val="FFFFFF"/>
                </a:highlight>
                <a:cs typeface="+mn-lt"/>
              </a:rPr>
            </a:br>
            <a:r>
              <a:rPr lang="nb-NO" sz="1200" b="0" i="0" kern="1200">
                <a:solidFill>
                  <a:schemeClr val="tx1"/>
                </a:solidFill>
                <a:effectLst/>
                <a:highlight>
                  <a:srgbClr val="FFFFFF"/>
                </a:highlight>
                <a:latin typeface="+mn-lt"/>
                <a:ea typeface="+mn-ea"/>
                <a:cs typeface="+mn-cs"/>
              </a:rPr>
              <a:t>Viser at tiltak er forsøkt og gir grunnlag for å vurdere tvang. Sikrer pasientens rettssikkerhet.</a:t>
            </a:r>
          </a:p>
          <a:p>
            <a:pPr>
              <a:defRPr/>
            </a:pPr>
            <a:endParaRPr lang="nb-NO">
              <a:solidFill>
                <a:srgbClr val="0A0A0A"/>
              </a:solidFill>
              <a:highlight>
                <a:srgbClr val="FFFFFF"/>
              </a:highlight>
            </a:endParaRPr>
          </a:p>
          <a:p>
            <a:pPr>
              <a:defRPr/>
            </a:pPr>
            <a:r>
              <a:rPr lang="nb-NO" b="1"/>
              <a:t>Tillitsskapende tiltak </a:t>
            </a:r>
            <a:r>
              <a:rPr lang="nb-NO" b="0"/>
              <a:t>er verktøyet som prøves før tvang – de er både et etisk og juridisk krav, og setter pasienten i sentrum.</a:t>
            </a:r>
          </a:p>
          <a:p>
            <a:endParaRPr lang="nb-NO" b="1" i="1"/>
          </a:p>
          <a:p>
            <a:endParaRPr lang="nb-NO"/>
          </a:p>
        </p:txBody>
      </p:sp>
      <p:sp>
        <p:nvSpPr>
          <p:cNvPr id="4" name="Plassholder for lysbildenummer 3">
            <a:extLst>
              <a:ext uri="{FF2B5EF4-FFF2-40B4-BE49-F238E27FC236}">
                <a16:creationId xmlns:a16="http://schemas.microsoft.com/office/drawing/2014/main" id="{E438CD5A-64FC-4DDE-70FD-C07695456596}"/>
              </a:ext>
            </a:extLst>
          </p:cNvPr>
          <p:cNvSpPr>
            <a:spLocks noGrp="1"/>
          </p:cNvSpPr>
          <p:nvPr>
            <p:ph type="sldNum" sz="quarter" idx="5"/>
          </p:nvPr>
        </p:nvSpPr>
        <p:spPr/>
        <p:txBody>
          <a:bodyPr/>
          <a:lstStyle/>
          <a:p>
            <a:fld id="{156CEDBC-227B-4CCE-89B0-295BF0E9C841}" type="slidenum">
              <a:rPr lang="nb-NO" smtClean="0"/>
              <a:t>15</a:t>
            </a:fld>
            <a:endParaRPr lang="nb-NO"/>
          </a:p>
        </p:txBody>
      </p:sp>
    </p:spTree>
    <p:extLst>
      <p:ext uri="{BB962C8B-B14F-4D97-AF65-F5344CB8AC3E}">
        <p14:creationId xmlns:p14="http://schemas.microsoft.com/office/powerpoint/2010/main" val="1210458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en-US">
                <a:solidFill>
                  <a:srgbClr val="414342"/>
                </a:solidFill>
                <a:highlight>
                  <a:srgbClr val="FBFBFB"/>
                </a:highlight>
              </a:rPr>
              <a:t>Alle </a:t>
            </a:r>
            <a:r>
              <a:rPr lang="en-US" err="1">
                <a:solidFill>
                  <a:srgbClr val="414342"/>
                </a:solidFill>
                <a:highlight>
                  <a:srgbClr val="FBFBFB"/>
                </a:highlight>
              </a:rPr>
              <a:t>mennesker</a:t>
            </a:r>
            <a:r>
              <a:rPr lang="en-US">
                <a:solidFill>
                  <a:srgbClr val="414342"/>
                </a:solidFill>
                <a:highlight>
                  <a:srgbClr val="FBFBFB"/>
                </a:highlight>
              </a:rPr>
              <a:t> </a:t>
            </a:r>
            <a:r>
              <a:rPr lang="en-US" err="1">
                <a:solidFill>
                  <a:srgbClr val="414342"/>
                </a:solidFill>
                <a:highlight>
                  <a:srgbClr val="FBFBFB"/>
                </a:highlight>
              </a:rPr>
              <a:t>har</a:t>
            </a:r>
            <a:r>
              <a:rPr lang="en-US">
                <a:solidFill>
                  <a:srgbClr val="414342"/>
                </a:solidFill>
                <a:highlight>
                  <a:srgbClr val="FBFBFB"/>
                </a:highlight>
              </a:rPr>
              <a:t> de </a:t>
            </a:r>
            <a:r>
              <a:rPr lang="en-US" err="1">
                <a:solidFill>
                  <a:srgbClr val="414342"/>
                </a:solidFill>
                <a:highlight>
                  <a:srgbClr val="FBFBFB"/>
                </a:highlight>
              </a:rPr>
              <a:t>samme</a:t>
            </a:r>
            <a:r>
              <a:rPr lang="en-US">
                <a:solidFill>
                  <a:srgbClr val="414342"/>
                </a:solidFill>
                <a:highlight>
                  <a:srgbClr val="FBFBFB"/>
                </a:highlight>
              </a:rPr>
              <a:t> </a:t>
            </a:r>
            <a:r>
              <a:rPr lang="en-US" err="1">
                <a:solidFill>
                  <a:srgbClr val="414342"/>
                </a:solidFill>
                <a:highlight>
                  <a:srgbClr val="FBFBFB"/>
                </a:highlight>
              </a:rPr>
              <a:t>grunnleggende</a:t>
            </a:r>
            <a:r>
              <a:rPr lang="en-US">
                <a:solidFill>
                  <a:srgbClr val="414342"/>
                </a:solidFill>
                <a:highlight>
                  <a:srgbClr val="FBFBFB"/>
                </a:highlight>
              </a:rPr>
              <a:t> </a:t>
            </a:r>
            <a:r>
              <a:rPr lang="en-US" err="1">
                <a:solidFill>
                  <a:srgbClr val="414342"/>
                </a:solidFill>
                <a:highlight>
                  <a:srgbClr val="FBFBFB"/>
                </a:highlight>
              </a:rPr>
              <a:t>psykologiske</a:t>
            </a:r>
            <a:r>
              <a:rPr lang="en-US">
                <a:solidFill>
                  <a:srgbClr val="414342"/>
                </a:solidFill>
                <a:highlight>
                  <a:srgbClr val="FBFBFB"/>
                </a:highlight>
              </a:rPr>
              <a:t> </a:t>
            </a:r>
            <a:r>
              <a:rPr lang="en-US" err="1">
                <a:solidFill>
                  <a:srgbClr val="414342"/>
                </a:solidFill>
                <a:highlight>
                  <a:srgbClr val="FBFBFB"/>
                </a:highlight>
              </a:rPr>
              <a:t>behovene</a:t>
            </a:r>
            <a:r>
              <a:rPr lang="en-US">
                <a:solidFill>
                  <a:srgbClr val="414342"/>
                </a:solidFill>
                <a:highlight>
                  <a:srgbClr val="FBFBFB"/>
                </a:highlight>
              </a:rPr>
              <a:t>; </a:t>
            </a:r>
            <a:r>
              <a:rPr lang="en-US" err="1">
                <a:solidFill>
                  <a:srgbClr val="414342"/>
                </a:solidFill>
                <a:highlight>
                  <a:srgbClr val="FBFBFB"/>
                </a:highlight>
              </a:rPr>
              <a:t>behovet</a:t>
            </a:r>
            <a:r>
              <a:rPr lang="en-US">
                <a:solidFill>
                  <a:srgbClr val="414342"/>
                </a:solidFill>
                <a:highlight>
                  <a:srgbClr val="FBFBFB"/>
                </a:highlight>
              </a:rPr>
              <a:t> for </a:t>
            </a:r>
            <a:r>
              <a:rPr lang="en-US" err="1">
                <a:solidFill>
                  <a:srgbClr val="414342"/>
                </a:solidFill>
                <a:highlight>
                  <a:srgbClr val="FBFBFB"/>
                </a:highlight>
              </a:rPr>
              <a:t>trøst</a:t>
            </a:r>
            <a:r>
              <a:rPr lang="en-US">
                <a:solidFill>
                  <a:srgbClr val="414342"/>
                </a:solidFill>
                <a:highlight>
                  <a:srgbClr val="FBFBFB"/>
                </a:highlight>
              </a:rPr>
              <a:t>, </a:t>
            </a:r>
            <a:r>
              <a:rPr lang="en-US" err="1">
                <a:solidFill>
                  <a:srgbClr val="414342"/>
                </a:solidFill>
                <a:highlight>
                  <a:srgbClr val="FBFBFB"/>
                </a:highlight>
              </a:rPr>
              <a:t>identitet</a:t>
            </a:r>
            <a:r>
              <a:rPr lang="en-US">
                <a:solidFill>
                  <a:srgbClr val="414342"/>
                </a:solidFill>
                <a:highlight>
                  <a:srgbClr val="FBFBFB"/>
                </a:highlight>
              </a:rPr>
              <a:t>, </a:t>
            </a:r>
            <a:r>
              <a:rPr lang="en-US" err="1">
                <a:solidFill>
                  <a:srgbClr val="414342"/>
                </a:solidFill>
                <a:highlight>
                  <a:srgbClr val="FBFBFB"/>
                </a:highlight>
              </a:rPr>
              <a:t>tilhørighet</a:t>
            </a:r>
            <a:r>
              <a:rPr lang="en-US">
                <a:solidFill>
                  <a:srgbClr val="414342"/>
                </a:solidFill>
                <a:highlight>
                  <a:srgbClr val="FBFBFB"/>
                </a:highlight>
              </a:rPr>
              <a:t>, </a:t>
            </a:r>
            <a:r>
              <a:rPr lang="en-US" err="1">
                <a:solidFill>
                  <a:srgbClr val="414342"/>
                </a:solidFill>
                <a:highlight>
                  <a:srgbClr val="FBFBFB"/>
                </a:highlight>
              </a:rPr>
              <a:t>inkludering</a:t>
            </a:r>
            <a:r>
              <a:rPr lang="en-US">
                <a:solidFill>
                  <a:srgbClr val="414342"/>
                </a:solidFill>
                <a:highlight>
                  <a:srgbClr val="FBFBFB"/>
                </a:highlight>
              </a:rPr>
              <a:t> </a:t>
            </a:r>
            <a:r>
              <a:rPr lang="en-US" err="1">
                <a:solidFill>
                  <a:srgbClr val="414342"/>
                </a:solidFill>
                <a:highlight>
                  <a:srgbClr val="FBFBFB"/>
                </a:highlight>
              </a:rPr>
              <a:t>og</a:t>
            </a:r>
            <a:r>
              <a:rPr lang="en-US">
                <a:solidFill>
                  <a:srgbClr val="414342"/>
                </a:solidFill>
                <a:highlight>
                  <a:srgbClr val="FBFBFB"/>
                </a:highlight>
              </a:rPr>
              <a:t> </a:t>
            </a:r>
            <a:r>
              <a:rPr lang="en-US" err="1">
                <a:solidFill>
                  <a:srgbClr val="414342"/>
                </a:solidFill>
                <a:highlight>
                  <a:srgbClr val="FBFBFB"/>
                </a:highlight>
              </a:rPr>
              <a:t>meningsfull</a:t>
            </a:r>
            <a:r>
              <a:rPr lang="en-US">
                <a:solidFill>
                  <a:srgbClr val="414342"/>
                </a:solidFill>
                <a:highlight>
                  <a:srgbClr val="FBFBFB"/>
                </a:highlight>
              </a:rPr>
              <a:t> </a:t>
            </a:r>
            <a:r>
              <a:rPr lang="en-US" err="1">
                <a:solidFill>
                  <a:srgbClr val="414342"/>
                </a:solidFill>
                <a:highlight>
                  <a:srgbClr val="FBFBFB"/>
                </a:highlight>
              </a:rPr>
              <a:t>aktivitet</a:t>
            </a:r>
            <a:r>
              <a:rPr lang="en-US">
                <a:solidFill>
                  <a:srgbClr val="414342"/>
                </a:solidFill>
                <a:highlight>
                  <a:srgbClr val="FBFBFB"/>
                </a:highlight>
              </a:rPr>
              <a:t>/</a:t>
            </a:r>
            <a:r>
              <a:rPr lang="en-US" err="1">
                <a:solidFill>
                  <a:srgbClr val="414342"/>
                </a:solidFill>
                <a:highlight>
                  <a:srgbClr val="FBFBFB"/>
                </a:highlight>
              </a:rPr>
              <a:t>beskjeftigelse</a:t>
            </a:r>
            <a:endParaRPr lang="en-US" i="1">
              <a:solidFill>
                <a:srgbClr val="414342"/>
              </a:solidFill>
              <a:highlight>
                <a:srgbClr val="FBFBFB"/>
              </a:highlight>
            </a:endParaRPr>
          </a:p>
          <a:p>
            <a:endParaRPr lang="en-US" i="1">
              <a:solidFill>
                <a:srgbClr val="414342"/>
              </a:solidFill>
              <a:highlight>
                <a:srgbClr val="FBFBFB"/>
              </a:highlight>
            </a:endParaRPr>
          </a:p>
          <a:p>
            <a:r>
              <a:rPr lang="en-US" b="1" i="0" err="1">
                <a:solidFill>
                  <a:srgbClr val="414342"/>
                </a:solidFill>
                <a:highlight>
                  <a:srgbClr val="FBFBFB"/>
                </a:highlight>
              </a:rPr>
              <a:t>Personsentret</a:t>
            </a:r>
            <a:r>
              <a:rPr lang="en-US" b="1" i="0">
                <a:solidFill>
                  <a:srgbClr val="414342"/>
                </a:solidFill>
                <a:highlight>
                  <a:srgbClr val="FBFBFB"/>
                </a:highlight>
              </a:rPr>
              <a:t> </a:t>
            </a:r>
            <a:r>
              <a:rPr lang="en-US" b="1" i="0" err="1">
                <a:solidFill>
                  <a:srgbClr val="414342"/>
                </a:solidFill>
                <a:highlight>
                  <a:srgbClr val="FBFBFB"/>
                </a:highlight>
              </a:rPr>
              <a:t>omsorg</a:t>
            </a:r>
            <a:r>
              <a:rPr lang="en-US" b="1" i="0">
                <a:solidFill>
                  <a:srgbClr val="414342"/>
                </a:solidFill>
                <a:highlight>
                  <a:srgbClr val="FBFBFB"/>
                </a:highlight>
              </a:rPr>
              <a:t> </a:t>
            </a:r>
            <a:r>
              <a:rPr lang="en-US" err="1">
                <a:solidFill>
                  <a:srgbClr val="414342"/>
                </a:solidFill>
                <a:highlight>
                  <a:srgbClr val="FBFBFB"/>
                </a:highlight>
              </a:rPr>
              <a:t>kan</a:t>
            </a:r>
            <a:r>
              <a:rPr lang="en-US">
                <a:solidFill>
                  <a:srgbClr val="414342"/>
                </a:solidFill>
                <a:highlight>
                  <a:srgbClr val="FBFBFB"/>
                </a:highlight>
              </a:rPr>
              <a:t> </a:t>
            </a:r>
            <a:r>
              <a:rPr lang="en-US" err="1">
                <a:solidFill>
                  <a:srgbClr val="414342"/>
                </a:solidFill>
                <a:highlight>
                  <a:srgbClr val="FBFBFB"/>
                </a:highlight>
              </a:rPr>
              <a:t>forebygge</a:t>
            </a:r>
            <a:r>
              <a:rPr lang="en-US">
                <a:solidFill>
                  <a:srgbClr val="414342"/>
                </a:solidFill>
                <a:highlight>
                  <a:srgbClr val="FBFBFB"/>
                </a:highlight>
              </a:rPr>
              <a:t> </a:t>
            </a:r>
            <a:r>
              <a:rPr lang="en-US" err="1">
                <a:solidFill>
                  <a:srgbClr val="414342"/>
                </a:solidFill>
                <a:highlight>
                  <a:srgbClr val="FBFBFB"/>
                </a:highlight>
              </a:rPr>
              <a:t>og</a:t>
            </a:r>
            <a:r>
              <a:rPr lang="en-US">
                <a:solidFill>
                  <a:srgbClr val="414342"/>
                </a:solidFill>
                <a:highlight>
                  <a:srgbClr val="FBFBFB"/>
                </a:highlight>
              </a:rPr>
              <a:t> </a:t>
            </a:r>
            <a:r>
              <a:rPr lang="en-US" err="1">
                <a:solidFill>
                  <a:srgbClr val="414342"/>
                </a:solidFill>
                <a:highlight>
                  <a:srgbClr val="FBFBFB"/>
                </a:highlight>
              </a:rPr>
              <a:t>begrense</a:t>
            </a:r>
            <a:r>
              <a:rPr lang="en-US">
                <a:solidFill>
                  <a:srgbClr val="414342"/>
                </a:solidFill>
                <a:highlight>
                  <a:srgbClr val="FBFBFB"/>
                </a:highlight>
              </a:rPr>
              <a:t> bruk av </a:t>
            </a:r>
            <a:r>
              <a:rPr lang="en-US" err="1">
                <a:solidFill>
                  <a:srgbClr val="414342"/>
                </a:solidFill>
                <a:highlight>
                  <a:srgbClr val="FBFBFB"/>
                </a:highlight>
              </a:rPr>
              <a:t>tvang</a:t>
            </a:r>
            <a:r>
              <a:rPr lang="en-US">
                <a:solidFill>
                  <a:srgbClr val="414342"/>
                </a:solidFill>
                <a:highlight>
                  <a:srgbClr val="FBFBFB"/>
                </a:highlight>
              </a:rPr>
              <a:t>. </a:t>
            </a:r>
            <a:endParaRPr lang="en-US"/>
          </a:p>
          <a:p>
            <a:endParaRPr lang="en-US">
              <a:solidFill>
                <a:srgbClr val="414342"/>
              </a:solidFill>
              <a:highlight>
                <a:srgbClr val="FBFBFB"/>
              </a:highlight>
            </a:endParaRPr>
          </a:p>
          <a:p>
            <a:r>
              <a:rPr lang="en-US">
                <a:solidFill>
                  <a:srgbClr val="414342"/>
                </a:solidFill>
                <a:highlight>
                  <a:srgbClr val="FBFBFB"/>
                </a:highlight>
              </a:rPr>
              <a:t>I </a:t>
            </a:r>
            <a:r>
              <a:rPr lang="en-US" err="1">
                <a:solidFill>
                  <a:srgbClr val="414342"/>
                </a:solidFill>
                <a:highlight>
                  <a:srgbClr val="FBFBFB"/>
                </a:highlight>
              </a:rPr>
              <a:t>personsentrert</a:t>
            </a:r>
            <a:r>
              <a:rPr lang="en-US">
                <a:solidFill>
                  <a:srgbClr val="414342"/>
                </a:solidFill>
                <a:highlight>
                  <a:srgbClr val="FBFBFB"/>
                </a:highlight>
              </a:rPr>
              <a:t> </a:t>
            </a:r>
            <a:r>
              <a:rPr lang="en-US" err="1">
                <a:solidFill>
                  <a:srgbClr val="414342"/>
                </a:solidFill>
                <a:highlight>
                  <a:srgbClr val="FBFBFB"/>
                </a:highlight>
              </a:rPr>
              <a:t>omsorg</a:t>
            </a:r>
            <a:r>
              <a:rPr lang="en-US">
                <a:solidFill>
                  <a:srgbClr val="414342"/>
                </a:solidFill>
                <a:highlight>
                  <a:srgbClr val="FBFBFB"/>
                </a:highlight>
              </a:rPr>
              <a:t> </a:t>
            </a:r>
            <a:r>
              <a:rPr lang="en-US" err="1">
                <a:solidFill>
                  <a:srgbClr val="414342"/>
                </a:solidFill>
                <a:highlight>
                  <a:srgbClr val="FBFBFB"/>
                </a:highlight>
              </a:rPr>
              <a:t>ses</a:t>
            </a:r>
            <a:r>
              <a:rPr lang="en-US">
                <a:solidFill>
                  <a:srgbClr val="414342"/>
                </a:solidFill>
                <a:highlight>
                  <a:srgbClr val="FBFBFB"/>
                </a:highlight>
              </a:rPr>
              <a:t> all </a:t>
            </a:r>
            <a:r>
              <a:rPr lang="en-US" err="1">
                <a:solidFill>
                  <a:srgbClr val="414342"/>
                </a:solidFill>
                <a:highlight>
                  <a:srgbClr val="FBFBFB"/>
                </a:highlight>
              </a:rPr>
              <a:t>atferd</a:t>
            </a:r>
            <a:r>
              <a:rPr lang="en-US">
                <a:solidFill>
                  <a:srgbClr val="414342"/>
                </a:solidFill>
                <a:highlight>
                  <a:srgbClr val="FBFBFB"/>
                </a:highlight>
              </a:rPr>
              <a:t> </a:t>
            </a:r>
            <a:r>
              <a:rPr lang="en-US" err="1">
                <a:solidFill>
                  <a:srgbClr val="414342"/>
                </a:solidFill>
                <a:highlight>
                  <a:srgbClr val="FBFBFB"/>
                </a:highlight>
              </a:rPr>
              <a:t>som</a:t>
            </a:r>
            <a:r>
              <a:rPr lang="en-US">
                <a:solidFill>
                  <a:srgbClr val="414342"/>
                </a:solidFill>
                <a:highlight>
                  <a:srgbClr val="FBFBFB"/>
                </a:highlight>
              </a:rPr>
              <a:t> </a:t>
            </a:r>
            <a:r>
              <a:rPr lang="en-US" err="1">
                <a:solidFill>
                  <a:srgbClr val="414342"/>
                </a:solidFill>
                <a:highlight>
                  <a:srgbClr val="FBFBFB"/>
                </a:highlight>
              </a:rPr>
              <a:t>meningsfull</a:t>
            </a:r>
            <a:r>
              <a:rPr lang="en-US">
                <a:solidFill>
                  <a:srgbClr val="414342"/>
                </a:solidFill>
                <a:highlight>
                  <a:srgbClr val="FBFBFB"/>
                </a:highlight>
              </a:rPr>
              <a:t>. </a:t>
            </a:r>
            <a:r>
              <a:rPr lang="en-US" err="1">
                <a:solidFill>
                  <a:srgbClr val="414342"/>
                </a:solidFill>
                <a:highlight>
                  <a:srgbClr val="FBFBFB"/>
                </a:highlight>
              </a:rPr>
              <a:t>Når</a:t>
            </a:r>
            <a:r>
              <a:rPr lang="en-US">
                <a:solidFill>
                  <a:srgbClr val="414342"/>
                </a:solidFill>
                <a:highlight>
                  <a:srgbClr val="FBFBFB"/>
                </a:highlight>
              </a:rPr>
              <a:t> </a:t>
            </a:r>
            <a:r>
              <a:rPr lang="en-US" err="1">
                <a:solidFill>
                  <a:srgbClr val="414342"/>
                </a:solidFill>
                <a:highlight>
                  <a:srgbClr val="FBFBFB"/>
                </a:highlight>
              </a:rPr>
              <a:t>en</a:t>
            </a:r>
            <a:r>
              <a:rPr lang="en-US">
                <a:solidFill>
                  <a:srgbClr val="414342"/>
                </a:solidFill>
                <a:highlight>
                  <a:srgbClr val="FBFBFB"/>
                </a:highlight>
              </a:rPr>
              <a:t> person med </a:t>
            </a:r>
            <a:r>
              <a:rPr lang="en-US" err="1">
                <a:solidFill>
                  <a:srgbClr val="414342"/>
                </a:solidFill>
                <a:highlight>
                  <a:srgbClr val="FBFBFB"/>
                </a:highlight>
              </a:rPr>
              <a:t>demens</a:t>
            </a:r>
            <a:r>
              <a:rPr lang="en-US">
                <a:solidFill>
                  <a:srgbClr val="414342"/>
                </a:solidFill>
                <a:highlight>
                  <a:srgbClr val="FBFBFB"/>
                </a:highlight>
              </a:rPr>
              <a:t> er </a:t>
            </a:r>
            <a:r>
              <a:rPr lang="en-US" err="1">
                <a:solidFill>
                  <a:srgbClr val="414342"/>
                </a:solidFill>
                <a:highlight>
                  <a:srgbClr val="FBFBFB"/>
                </a:highlight>
              </a:rPr>
              <a:t>urolig</a:t>
            </a:r>
            <a:r>
              <a:rPr lang="en-US">
                <a:solidFill>
                  <a:srgbClr val="414342"/>
                </a:solidFill>
                <a:highlight>
                  <a:srgbClr val="FBFBFB"/>
                </a:highlight>
              </a:rPr>
              <a:t> </a:t>
            </a:r>
            <a:r>
              <a:rPr lang="en-US" err="1">
                <a:solidFill>
                  <a:srgbClr val="414342"/>
                </a:solidFill>
                <a:highlight>
                  <a:srgbClr val="FBFBFB"/>
                </a:highlight>
              </a:rPr>
              <a:t>eller</a:t>
            </a:r>
            <a:r>
              <a:rPr lang="en-US">
                <a:solidFill>
                  <a:srgbClr val="414342"/>
                </a:solidFill>
                <a:highlight>
                  <a:srgbClr val="FBFBFB"/>
                </a:highlight>
              </a:rPr>
              <a:t> </a:t>
            </a:r>
            <a:r>
              <a:rPr lang="en-US" err="1">
                <a:solidFill>
                  <a:srgbClr val="414342"/>
                </a:solidFill>
                <a:highlight>
                  <a:srgbClr val="FBFBFB"/>
                </a:highlight>
              </a:rPr>
              <a:t>frustrert</a:t>
            </a:r>
            <a:r>
              <a:rPr lang="en-US">
                <a:solidFill>
                  <a:srgbClr val="414342"/>
                </a:solidFill>
                <a:highlight>
                  <a:srgbClr val="FBFBFB"/>
                </a:highlight>
              </a:rPr>
              <a:t> </a:t>
            </a:r>
            <a:r>
              <a:rPr lang="en-US" err="1">
                <a:solidFill>
                  <a:srgbClr val="414342"/>
                </a:solidFill>
                <a:highlight>
                  <a:srgbClr val="FBFBFB"/>
                </a:highlight>
              </a:rPr>
              <a:t>har</a:t>
            </a:r>
            <a:r>
              <a:rPr lang="en-US">
                <a:solidFill>
                  <a:srgbClr val="414342"/>
                </a:solidFill>
                <a:highlight>
                  <a:srgbClr val="FBFBFB"/>
                </a:highlight>
              </a:rPr>
              <a:t> det </a:t>
            </a:r>
            <a:r>
              <a:rPr lang="en-US" err="1">
                <a:solidFill>
                  <a:srgbClr val="414342"/>
                </a:solidFill>
                <a:highlight>
                  <a:srgbClr val="FBFBFB"/>
                </a:highlight>
              </a:rPr>
              <a:t>en</a:t>
            </a:r>
            <a:r>
              <a:rPr lang="en-US">
                <a:solidFill>
                  <a:srgbClr val="414342"/>
                </a:solidFill>
                <a:highlight>
                  <a:srgbClr val="FBFBFB"/>
                </a:highlight>
              </a:rPr>
              <a:t> </a:t>
            </a:r>
            <a:r>
              <a:rPr lang="en-US" err="1">
                <a:solidFill>
                  <a:srgbClr val="414342"/>
                </a:solidFill>
                <a:highlight>
                  <a:srgbClr val="FBFBFB"/>
                </a:highlight>
              </a:rPr>
              <a:t>bakenforliggende</a:t>
            </a:r>
            <a:r>
              <a:rPr lang="en-US">
                <a:solidFill>
                  <a:srgbClr val="414342"/>
                </a:solidFill>
                <a:highlight>
                  <a:srgbClr val="FBFBFB"/>
                </a:highlight>
              </a:rPr>
              <a:t> </a:t>
            </a:r>
            <a:r>
              <a:rPr lang="en-US" err="1">
                <a:solidFill>
                  <a:srgbClr val="414342"/>
                </a:solidFill>
                <a:highlight>
                  <a:srgbClr val="FBFBFB"/>
                </a:highlight>
              </a:rPr>
              <a:t>årsak</a:t>
            </a:r>
            <a:r>
              <a:rPr lang="en-US">
                <a:solidFill>
                  <a:srgbClr val="414342"/>
                </a:solidFill>
                <a:highlight>
                  <a:srgbClr val="FBFBFB"/>
                </a:highlight>
              </a:rPr>
              <a:t>, </a:t>
            </a:r>
            <a:r>
              <a:rPr lang="en-US" err="1">
                <a:solidFill>
                  <a:srgbClr val="414342"/>
                </a:solidFill>
                <a:highlight>
                  <a:srgbClr val="FBFBFB"/>
                </a:highlight>
              </a:rPr>
              <a:t>som</a:t>
            </a:r>
            <a:r>
              <a:rPr lang="en-US">
                <a:solidFill>
                  <a:srgbClr val="414342"/>
                </a:solidFill>
                <a:highlight>
                  <a:srgbClr val="FBFBFB"/>
                </a:highlight>
              </a:rPr>
              <a:t> hos alle </a:t>
            </a:r>
            <a:r>
              <a:rPr lang="en-US" err="1">
                <a:solidFill>
                  <a:srgbClr val="414342"/>
                </a:solidFill>
                <a:highlight>
                  <a:srgbClr val="FBFBFB"/>
                </a:highlight>
              </a:rPr>
              <a:t>andre</a:t>
            </a:r>
            <a:r>
              <a:rPr lang="en-US">
                <a:solidFill>
                  <a:srgbClr val="414342"/>
                </a:solidFill>
                <a:highlight>
                  <a:srgbClr val="FBFBFB"/>
                </a:highlight>
              </a:rPr>
              <a:t>. </a:t>
            </a:r>
            <a:r>
              <a:rPr lang="en-US" err="1">
                <a:solidFill>
                  <a:srgbClr val="414342"/>
                </a:solidFill>
                <a:highlight>
                  <a:srgbClr val="FBFBFB"/>
                </a:highlight>
              </a:rPr>
              <a:t>Atferden</a:t>
            </a:r>
            <a:r>
              <a:rPr lang="en-US">
                <a:solidFill>
                  <a:srgbClr val="414342"/>
                </a:solidFill>
                <a:highlight>
                  <a:srgbClr val="FBFBFB"/>
                </a:highlight>
              </a:rPr>
              <a:t> </a:t>
            </a:r>
            <a:r>
              <a:rPr lang="en-US" err="1">
                <a:solidFill>
                  <a:srgbClr val="414342"/>
                </a:solidFill>
                <a:highlight>
                  <a:srgbClr val="FBFBFB"/>
                </a:highlight>
              </a:rPr>
              <a:t>kan</a:t>
            </a:r>
            <a:r>
              <a:rPr lang="en-US">
                <a:solidFill>
                  <a:srgbClr val="414342"/>
                </a:solidFill>
                <a:highlight>
                  <a:srgbClr val="FBFBFB"/>
                </a:highlight>
              </a:rPr>
              <a:t> for </a:t>
            </a:r>
            <a:r>
              <a:rPr lang="en-US" err="1">
                <a:solidFill>
                  <a:srgbClr val="414342"/>
                </a:solidFill>
                <a:highlight>
                  <a:srgbClr val="FBFBFB"/>
                </a:highlight>
              </a:rPr>
              <a:t>eksempel</a:t>
            </a:r>
            <a:r>
              <a:rPr lang="en-US">
                <a:solidFill>
                  <a:srgbClr val="414342"/>
                </a:solidFill>
                <a:highlight>
                  <a:srgbClr val="FBFBFB"/>
                </a:highlight>
              </a:rPr>
              <a:t> </a:t>
            </a:r>
            <a:r>
              <a:rPr lang="en-US" err="1">
                <a:solidFill>
                  <a:srgbClr val="414342"/>
                </a:solidFill>
                <a:highlight>
                  <a:srgbClr val="FBFBFB"/>
                </a:highlight>
              </a:rPr>
              <a:t>være</a:t>
            </a:r>
            <a:r>
              <a:rPr lang="en-US">
                <a:solidFill>
                  <a:srgbClr val="414342"/>
                </a:solidFill>
                <a:highlight>
                  <a:srgbClr val="FBFBFB"/>
                </a:highlight>
              </a:rPr>
              <a:t> </a:t>
            </a:r>
            <a:r>
              <a:rPr lang="en-US" err="1">
                <a:solidFill>
                  <a:srgbClr val="414342"/>
                </a:solidFill>
                <a:highlight>
                  <a:srgbClr val="FBFBFB"/>
                </a:highlight>
              </a:rPr>
              <a:t>uttrykk</a:t>
            </a:r>
            <a:r>
              <a:rPr lang="en-US">
                <a:solidFill>
                  <a:srgbClr val="414342"/>
                </a:solidFill>
                <a:highlight>
                  <a:srgbClr val="FBFBFB"/>
                </a:highlight>
              </a:rPr>
              <a:t> for at </a:t>
            </a:r>
            <a:r>
              <a:rPr lang="en-US" err="1">
                <a:solidFill>
                  <a:srgbClr val="414342"/>
                </a:solidFill>
                <a:highlight>
                  <a:srgbClr val="FBFBFB"/>
                </a:highlight>
              </a:rPr>
              <a:t>han</a:t>
            </a:r>
            <a:r>
              <a:rPr lang="en-US">
                <a:solidFill>
                  <a:srgbClr val="414342"/>
                </a:solidFill>
                <a:highlight>
                  <a:srgbClr val="FBFBFB"/>
                </a:highlight>
              </a:rPr>
              <a:t> </a:t>
            </a:r>
            <a:r>
              <a:rPr lang="en-US" err="1">
                <a:solidFill>
                  <a:srgbClr val="414342"/>
                </a:solidFill>
                <a:highlight>
                  <a:srgbClr val="FBFBFB"/>
                </a:highlight>
              </a:rPr>
              <a:t>trenger</a:t>
            </a:r>
            <a:r>
              <a:rPr lang="en-US">
                <a:solidFill>
                  <a:srgbClr val="414342"/>
                </a:solidFill>
                <a:highlight>
                  <a:srgbClr val="FBFBFB"/>
                </a:highlight>
              </a:rPr>
              <a:t> </a:t>
            </a:r>
            <a:r>
              <a:rPr lang="en-US" err="1">
                <a:solidFill>
                  <a:srgbClr val="414342"/>
                </a:solidFill>
                <a:highlight>
                  <a:srgbClr val="FBFBFB"/>
                </a:highlight>
              </a:rPr>
              <a:t>trøst</a:t>
            </a:r>
            <a:r>
              <a:rPr lang="en-US">
                <a:solidFill>
                  <a:srgbClr val="414342"/>
                </a:solidFill>
                <a:highlight>
                  <a:srgbClr val="FBFBFB"/>
                </a:highlight>
              </a:rPr>
              <a:t>, </a:t>
            </a:r>
            <a:r>
              <a:rPr lang="en-US" err="1">
                <a:solidFill>
                  <a:srgbClr val="414342"/>
                </a:solidFill>
                <a:highlight>
                  <a:srgbClr val="FBFBFB"/>
                </a:highlight>
              </a:rPr>
              <a:t>kjeder</a:t>
            </a:r>
            <a:r>
              <a:rPr lang="en-US">
                <a:solidFill>
                  <a:srgbClr val="414342"/>
                </a:solidFill>
                <a:highlight>
                  <a:srgbClr val="FBFBFB"/>
                </a:highlight>
              </a:rPr>
              <a:t> seg </a:t>
            </a:r>
            <a:r>
              <a:rPr lang="en-US" err="1">
                <a:solidFill>
                  <a:srgbClr val="414342"/>
                </a:solidFill>
                <a:highlight>
                  <a:srgbClr val="FBFBFB"/>
                </a:highlight>
              </a:rPr>
              <a:t>eller</a:t>
            </a:r>
            <a:r>
              <a:rPr lang="en-US">
                <a:solidFill>
                  <a:srgbClr val="414342"/>
                </a:solidFill>
                <a:highlight>
                  <a:srgbClr val="FBFBFB"/>
                </a:highlight>
              </a:rPr>
              <a:t> </a:t>
            </a:r>
            <a:r>
              <a:rPr lang="en-US" err="1">
                <a:solidFill>
                  <a:srgbClr val="414342"/>
                </a:solidFill>
                <a:highlight>
                  <a:srgbClr val="FBFBFB"/>
                </a:highlight>
              </a:rPr>
              <a:t>føler</a:t>
            </a:r>
            <a:r>
              <a:rPr lang="en-US">
                <a:solidFill>
                  <a:srgbClr val="414342"/>
                </a:solidFill>
                <a:highlight>
                  <a:srgbClr val="FBFBFB"/>
                </a:highlight>
              </a:rPr>
              <a:t> seg </a:t>
            </a:r>
            <a:r>
              <a:rPr lang="en-US" err="1">
                <a:solidFill>
                  <a:srgbClr val="414342"/>
                </a:solidFill>
                <a:highlight>
                  <a:srgbClr val="FBFBFB"/>
                </a:highlight>
              </a:rPr>
              <a:t>utenfor</a:t>
            </a:r>
            <a:r>
              <a:rPr lang="en-US">
                <a:solidFill>
                  <a:srgbClr val="414342"/>
                </a:solidFill>
                <a:highlight>
                  <a:srgbClr val="FBFBFB"/>
                </a:highlight>
              </a:rPr>
              <a:t> </a:t>
            </a:r>
            <a:r>
              <a:rPr lang="en-US" err="1">
                <a:solidFill>
                  <a:srgbClr val="414342"/>
                </a:solidFill>
                <a:highlight>
                  <a:srgbClr val="FBFBFB"/>
                </a:highlight>
              </a:rPr>
              <a:t>fellesskapet</a:t>
            </a:r>
            <a:r>
              <a:rPr lang="en-US">
                <a:solidFill>
                  <a:srgbClr val="414342"/>
                </a:solidFill>
                <a:highlight>
                  <a:srgbClr val="FBFBFB"/>
                </a:highlight>
              </a:rPr>
              <a:t>, </a:t>
            </a:r>
            <a:r>
              <a:rPr lang="en-US" err="1">
                <a:solidFill>
                  <a:srgbClr val="414342"/>
                </a:solidFill>
                <a:highlight>
                  <a:srgbClr val="FBFBFB"/>
                </a:highlight>
              </a:rPr>
              <a:t>eller</a:t>
            </a:r>
            <a:r>
              <a:rPr lang="en-US">
                <a:solidFill>
                  <a:srgbClr val="414342"/>
                </a:solidFill>
                <a:highlight>
                  <a:srgbClr val="FBFBFB"/>
                </a:highlight>
              </a:rPr>
              <a:t> for </a:t>
            </a:r>
            <a:r>
              <a:rPr lang="en-US" err="1">
                <a:solidFill>
                  <a:srgbClr val="414342"/>
                </a:solidFill>
                <a:highlight>
                  <a:srgbClr val="FBFBFB"/>
                </a:highlight>
              </a:rPr>
              <a:t>fysiske</a:t>
            </a:r>
            <a:r>
              <a:rPr lang="en-US">
                <a:solidFill>
                  <a:srgbClr val="414342"/>
                </a:solidFill>
                <a:highlight>
                  <a:srgbClr val="FBFBFB"/>
                </a:highlight>
              </a:rPr>
              <a:t> </a:t>
            </a:r>
            <a:r>
              <a:rPr lang="en-US" err="1">
                <a:solidFill>
                  <a:srgbClr val="414342"/>
                </a:solidFill>
                <a:highlight>
                  <a:srgbClr val="FBFBFB"/>
                </a:highlight>
              </a:rPr>
              <a:t>eller</a:t>
            </a:r>
            <a:r>
              <a:rPr lang="en-US">
                <a:solidFill>
                  <a:srgbClr val="414342"/>
                </a:solidFill>
                <a:highlight>
                  <a:srgbClr val="FBFBFB"/>
                </a:highlight>
              </a:rPr>
              <a:t> </a:t>
            </a:r>
            <a:r>
              <a:rPr lang="en-US" err="1">
                <a:solidFill>
                  <a:srgbClr val="414342"/>
                </a:solidFill>
                <a:highlight>
                  <a:srgbClr val="FBFBFB"/>
                </a:highlight>
              </a:rPr>
              <a:t>psykiske</a:t>
            </a:r>
            <a:r>
              <a:rPr lang="en-US">
                <a:solidFill>
                  <a:srgbClr val="414342"/>
                </a:solidFill>
                <a:highlight>
                  <a:srgbClr val="FBFBFB"/>
                </a:highlight>
              </a:rPr>
              <a:t> </a:t>
            </a:r>
            <a:r>
              <a:rPr lang="en-US" err="1">
                <a:solidFill>
                  <a:srgbClr val="414342"/>
                </a:solidFill>
                <a:highlight>
                  <a:srgbClr val="FBFBFB"/>
                </a:highlight>
              </a:rPr>
              <a:t>plager</a:t>
            </a:r>
            <a:r>
              <a:rPr lang="en-US">
                <a:solidFill>
                  <a:srgbClr val="414342"/>
                </a:solidFill>
                <a:highlight>
                  <a:srgbClr val="FBFBFB"/>
                </a:highlight>
              </a:rPr>
              <a:t> </a:t>
            </a:r>
            <a:r>
              <a:rPr lang="en-US" err="1">
                <a:solidFill>
                  <a:srgbClr val="414342"/>
                </a:solidFill>
                <a:highlight>
                  <a:srgbClr val="FBFBFB"/>
                </a:highlight>
              </a:rPr>
              <a:t>som</a:t>
            </a:r>
            <a:r>
              <a:rPr lang="en-US">
                <a:solidFill>
                  <a:srgbClr val="414342"/>
                </a:solidFill>
                <a:highlight>
                  <a:srgbClr val="FBFBFB"/>
                </a:highlight>
              </a:rPr>
              <a:t> </a:t>
            </a:r>
            <a:r>
              <a:rPr lang="en-US" err="1">
                <a:solidFill>
                  <a:srgbClr val="414342"/>
                </a:solidFill>
                <a:highlight>
                  <a:srgbClr val="FBFBFB"/>
                </a:highlight>
              </a:rPr>
              <a:t>smerter</a:t>
            </a:r>
            <a:r>
              <a:rPr lang="en-US">
                <a:solidFill>
                  <a:srgbClr val="414342"/>
                </a:solidFill>
                <a:highlight>
                  <a:srgbClr val="FBFBFB"/>
                </a:highlight>
              </a:rPr>
              <a:t>, </a:t>
            </a:r>
            <a:r>
              <a:rPr lang="en-US" err="1">
                <a:solidFill>
                  <a:srgbClr val="414342"/>
                </a:solidFill>
                <a:highlight>
                  <a:srgbClr val="FBFBFB"/>
                </a:highlight>
              </a:rPr>
              <a:t>forstoppelse</a:t>
            </a:r>
            <a:r>
              <a:rPr lang="en-US">
                <a:solidFill>
                  <a:srgbClr val="414342"/>
                </a:solidFill>
                <a:highlight>
                  <a:srgbClr val="FBFBFB"/>
                </a:highlight>
              </a:rPr>
              <a:t>, </a:t>
            </a:r>
            <a:r>
              <a:rPr lang="en-US" err="1">
                <a:solidFill>
                  <a:srgbClr val="414342"/>
                </a:solidFill>
                <a:highlight>
                  <a:srgbClr val="FBFBFB"/>
                </a:highlight>
              </a:rPr>
              <a:t>ensomhet</a:t>
            </a:r>
            <a:r>
              <a:rPr lang="en-US">
                <a:solidFill>
                  <a:srgbClr val="414342"/>
                </a:solidFill>
                <a:highlight>
                  <a:srgbClr val="FBFBFB"/>
                </a:highlight>
              </a:rPr>
              <a:t> </a:t>
            </a:r>
            <a:r>
              <a:rPr lang="en-US" err="1">
                <a:solidFill>
                  <a:srgbClr val="414342"/>
                </a:solidFill>
                <a:highlight>
                  <a:srgbClr val="FBFBFB"/>
                </a:highlight>
              </a:rPr>
              <a:t>eller</a:t>
            </a:r>
            <a:r>
              <a:rPr lang="en-US">
                <a:solidFill>
                  <a:srgbClr val="414342"/>
                </a:solidFill>
                <a:highlight>
                  <a:srgbClr val="FBFBFB"/>
                </a:highlight>
              </a:rPr>
              <a:t> </a:t>
            </a:r>
            <a:r>
              <a:rPr lang="en-US" err="1">
                <a:solidFill>
                  <a:srgbClr val="414342"/>
                </a:solidFill>
                <a:highlight>
                  <a:srgbClr val="FBFBFB"/>
                </a:highlight>
              </a:rPr>
              <a:t>depresjon</a:t>
            </a:r>
            <a:r>
              <a:rPr lang="en-US">
                <a:solidFill>
                  <a:srgbClr val="414342"/>
                </a:solidFill>
                <a:highlight>
                  <a:srgbClr val="FBFBFB"/>
                </a:highlight>
              </a:rPr>
              <a:t>.</a:t>
            </a:r>
            <a:endParaRPr lang="en-US"/>
          </a:p>
          <a:p>
            <a:endParaRPr lang="en-US"/>
          </a:p>
          <a:p>
            <a:r>
              <a:rPr lang="nb-NO" b="1"/>
              <a:t>VIPS-modellen</a:t>
            </a:r>
            <a:r>
              <a:rPr lang="nb-NO"/>
              <a:t> er et rammeverk for personsentrert omsorg, utviklet med utgangspunkt i Tom </a:t>
            </a:r>
            <a:r>
              <a:rPr lang="nb-NO" err="1"/>
              <a:t>Kitwood</a:t>
            </a:r>
            <a:r>
              <a:rPr lang="nb-NO"/>
              <a:t> sitt arbeid:</a:t>
            </a:r>
          </a:p>
          <a:p>
            <a:endParaRPr lang="nb-NO"/>
          </a:p>
          <a:p>
            <a:r>
              <a:rPr lang="nb-NO" b="1"/>
              <a:t>V- Verdi: </a:t>
            </a:r>
            <a:r>
              <a:rPr lang="nb-NO"/>
              <a:t>Alle mennesker har en iboende verdi, uavhengig av sykdom og funksjonsnivå.</a:t>
            </a:r>
          </a:p>
          <a:p>
            <a:r>
              <a:rPr lang="nb-NO" b="1"/>
              <a:t>I praksis betyr dette:</a:t>
            </a:r>
          </a:p>
          <a:p>
            <a:pPr marL="171450" indent="-171450">
              <a:buFont typeface="Arial" panose="020B0604020202020204" pitchFamily="34" charset="0"/>
              <a:buChar char="•"/>
            </a:pPr>
            <a:r>
              <a:rPr lang="nb-NO"/>
              <a:t>Å møte pasienten med respekt og verdighet </a:t>
            </a:r>
          </a:p>
          <a:p>
            <a:pPr marL="171450" indent="-171450">
              <a:buFont typeface="Arial" panose="020B0604020202020204" pitchFamily="34" charset="0"/>
              <a:buChar char="•"/>
            </a:pPr>
            <a:r>
              <a:rPr lang="nb-NO"/>
              <a:t>Å unngå krenkende eller nedverdigende handlinger </a:t>
            </a:r>
          </a:p>
          <a:p>
            <a:pPr marL="171450" indent="-171450">
              <a:buFont typeface="Arial" panose="020B0604020202020204" pitchFamily="34" charset="0"/>
              <a:buChar char="•"/>
            </a:pPr>
            <a:r>
              <a:rPr lang="nb-NO"/>
              <a:t>Å se personen – ikke bare diagnosen</a:t>
            </a:r>
          </a:p>
          <a:p>
            <a:pPr marL="171450" indent="-171450">
              <a:buFont typeface="Arial" panose="020B0604020202020204" pitchFamily="34" charset="0"/>
              <a:buChar char="•"/>
            </a:pPr>
            <a:endParaRPr lang="nb-NO"/>
          </a:p>
          <a:p>
            <a:pPr marL="0" indent="0">
              <a:buFont typeface="Arial" panose="020B0604020202020204" pitchFamily="34" charset="0"/>
              <a:buNone/>
            </a:pPr>
            <a:r>
              <a:rPr lang="nb-NO"/>
              <a:t>👉 I møte med Kari:</a:t>
            </a:r>
            <a:br>
              <a:rPr lang="nb-NO"/>
            </a:br>
            <a:r>
              <a:rPr lang="nb-NO"/>
              <a:t>Hvordan viser vi at hun har verdi, også når hun motsetter seg hjelp?</a:t>
            </a:r>
          </a:p>
          <a:p>
            <a:pPr marL="171450" indent="-171450">
              <a:buFont typeface="Arial" panose="020B0604020202020204" pitchFamily="34" charset="0"/>
              <a:buChar char="•"/>
            </a:pPr>
            <a:endParaRPr lang="nb-NO" b="1"/>
          </a:p>
          <a:p>
            <a:r>
              <a:rPr lang="nb-NO" b="1"/>
              <a:t>I- Individuelt: </a:t>
            </a:r>
            <a:r>
              <a:rPr lang="nb-NO"/>
              <a:t>Omsorgen skal tilpasses den enkelte persons behov, livshistorie og preferanser.</a:t>
            </a:r>
          </a:p>
          <a:p>
            <a:r>
              <a:rPr lang="nb-NO" b="1"/>
              <a:t>I praksis:</a:t>
            </a:r>
          </a:p>
          <a:p>
            <a:pPr marL="171450" indent="-171450">
              <a:buFont typeface="Arial" panose="020B0604020202020204" pitchFamily="34" charset="0"/>
              <a:buChar char="•"/>
            </a:pPr>
            <a:r>
              <a:rPr lang="nb-NO"/>
              <a:t>Kjenne pasientens bakgrunn og vaner </a:t>
            </a:r>
          </a:p>
          <a:p>
            <a:pPr marL="171450" indent="-171450">
              <a:buFont typeface="Arial" panose="020B0604020202020204" pitchFamily="34" charset="0"/>
              <a:buChar char="•"/>
            </a:pPr>
            <a:r>
              <a:rPr lang="nb-NO"/>
              <a:t>Tilpasse kommunikasjon og tiltak </a:t>
            </a:r>
          </a:p>
          <a:p>
            <a:pPr marL="171450" indent="-171450">
              <a:buFont typeface="Arial" panose="020B0604020202020204" pitchFamily="34" charset="0"/>
              <a:buChar char="•"/>
            </a:pPr>
            <a:r>
              <a:rPr lang="nb-NO"/>
              <a:t>Unngå «standardløsninger» </a:t>
            </a:r>
          </a:p>
          <a:p>
            <a:pPr marL="0" indent="0">
              <a:buFont typeface="Arial" panose="020B0604020202020204" pitchFamily="34" charset="0"/>
              <a:buNone/>
            </a:pPr>
            <a:endParaRPr lang="nb-NO"/>
          </a:p>
          <a:p>
            <a:r>
              <a:rPr lang="nb-NO"/>
              <a:t>👉 I møte med Kari:</a:t>
            </a:r>
            <a:br>
              <a:rPr lang="nb-NO"/>
            </a:br>
            <a:r>
              <a:rPr lang="nb-NO"/>
              <a:t>Kan Karis motstand henge sammen med sorg, utrygghet eller tidligere erfaringer?</a:t>
            </a:r>
          </a:p>
          <a:p>
            <a:pPr marL="0" indent="0">
              <a:buFont typeface="Arial" panose="020B0604020202020204" pitchFamily="34" charset="0"/>
              <a:buNone/>
            </a:pPr>
            <a:endParaRPr lang="nb-NO" b="1"/>
          </a:p>
          <a:p>
            <a:r>
              <a:rPr lang="en-US" b="1"/>
              <a:t>P- </a:t>
            </a:r>
            <a:r>
              <a:rPr lang="en-US" b="1" err="1"/>
              <a:t>Perspektiv</a:t>
            </a:r>
            <a:r>
              <a:rPr lang="en-US" b="1"/>
              <a:t>: </a:t>
            </a:r>
            <a:r>
              <a:rPr lang="nb-NO"/>
              <a:t>Man skal forsøke å forstå situasjonen fra pasientens ståsted.</a:t>
            </a:r>
          </a:p>
          <a:p>
            <a:r>
              <a:rPr lang="nb-NO" b="1"/>
              <a:t>I praksis:</a:t>
            </a:r>
          </a:p>
          <a:p>
            <a:pPr marL="171450" indent="-171450">
              <a:buFont typeface="Arial" panose="020B0604020202020204" pitchFamily="34" charset="0"/>
              <a:buChar char="•"/>
            </a:pPr>
            <a:r>
              <a:rPr lang="nb-NO"/>
              <a:t>Hva opplever pasienten? </a:t>
            </a:r>
          </a:p>
          <a:p>
            <a:pPr marL="171450" indent="-171450">
              <a:buFont typeface="Arial" panose="020B0604020202020204" pitchFamily="34" charset="0"/>
              <a:buChar char="•"/>
            </a:pPr>
            <a:r>
              <a:rPr lang="nb-NO"/>
              <a:t>Hva kan ligge bak reaksjonene? </a:t>
            </a:r>
          </a:p>
          <a:p>
            <a:pPr marL="171450" indent="-171450">
              <a:buFont typeface="Arial" panose="020B0604020202020204" pitchFamily="34" charset="0"/>
              <a:buChar char="•"/>
            </a:pPr>
            <a:r>
              <a:rPr lang="nb-NO"/>
              <a:t>Hvordan gir situasjonen mening for pasienten? </a:t>
            </a:r>
          </a:p>
          <a:p>
            <a:pPr marL="0" indent="0">
              <a:buFont typeface="Arial" panose="020B0604020202020204" pitchFamily="34" charset="0"/>
              <a:buNone/>
            </a:pPr>
            <a:endParaRPr lang="nb-NO"/>
          </a:p>
          <a:p>
            <a:r>
              <a:rPr lang="nb-NO"/>
              <a:t>👉 Kari:</a:t>
            </a:r>
            <a:br>
              <a:rPr lang="nb-NO"/>
            </a:br>
            <a:r>
              <a:rPr lang="nb-NO"/>
              <a:t>Når Kari sier at mannen hennes har sagt noe – hva forteller det oss om hennes virkelighetsopplevelse?</a:t>
            </a:r>
          </a:p>
          <a:p>
            <a:endParaRPr lang="nb-NO"/>
          </a:p>
          <a:p>
            <a:r>
              <a:rPr lang="nb-NO" b="1"/>
              <a:t>S- Sosialt miljø: </a:t>
            </a:r>
            <a:r>
              <a:rPr lang="nb-NO"/>
              <a:t>Omsorgen skal bidra til trygghet, tilhørighet og gode relasjoner.</a:t>
            </a:r>
          </a:p>
          <a:p>
            <a:r>
              <a:rPr lang="nb-NO" b="1"/>
              <a:t>I praksis:</a:t>
            </a:r>
          </a:p>
          <a:p>
            <a:pPr marL="171450" indent="-171450">
              <a:buFont typeface="Arial" panose="020B0604020202020204" pitchFamily="34" charset="0"/>
              <a:buChar char="•"/>
            </a:pPr>
            <a:r>
              <a:rPr lang="nb-NO"/>
              <a:t>Skape forutsigbarhet </a:t>
            </a:r>
          </a:p>
          <a:p>
            <a:pPr marL="171450" indent="-171450">
              <a:buFont typeface="Arial" panose="020B0604020202020204" pitchFamily="34" charset="0"/>
              <a:buChar char="•"/>
            </a:pPr>
            <a:r>
              <a:rPr lang="nb-NO"/>
              <a:t>Redusere stress og uro </a:t>
            </a:r>
          </a:p>
          <a:p>
            <a:pPr marL="171450" indent="-171450">
              <a:buFont typeface="Arial" panose="020B0604020202020204" pitchFamily="34" charset="0"/>
              <a:buChar char="•"/>
            </a:pPr>
            <a:r>
              <a:rPr lang="nb-NO"/>
              <a:t>Bygge relasjon og tillit </a:t>
            </a:r>
          </a:p>
          <a:p>
            <a:pPr marL="0" indent="0">
              <a:buFont typeface="Arial" panose="020B0604020202020204" pitchFamily="34" charset="0"/>
              <a:buNone/>
            </a:pPr>
            <a:endParaRPr lang="nb-NO"/>
          </a:p>
          <a:p>
            <a:r>
              <a:rPr lang="nb-NO"/>
              <a:t>👉 Kari:</a:t>
            </a:r>
            <a:br>
              <a:rPr lang="nb-NO"/>
            </a:br>
            <a:r>
              <a:rPr lang="nb-NO"/>
              <a:t>Hvordan påvirker måten personalet nærmer seg henne situasjonen?</a:t>
            </a:r>
          </a:p>
          <a:p>
            <a:endParaRPr lang="nb-NO" b="1"/>
          </a:p>
          <a:p>
            <a:r>
              <a:rPr lang="nb-NO" b="1"/>
              <a:t>Jo bedre vi lykkes med personsentrert omsorg, jo mindre behov får vi for tvang.</a:t>
            </a:r>
          </a:p>
          <a:p>
            <a:endParaRPr lang="en-US"/>
          </a:p>
          <a:p>
            <a:r>
              <a:rPr lang="en-US" u="sng">
                <a:solidFill>
                  <a:srgbClr val="8C2541"/>
                </a:solidFill>
                <a:highlight>
                  <a:srgbClr val="FBFBFB"/>
                </a:highlight>
                <a:hlinkClick r:id="rId3"/>
              </a:rPr>
              <a:t>Du </a:t>
            </a:r>
            <a:r>
              <a:rPr lang="en-US" u="sng" err="1">
                <a:solidFill>
                  <a:srgbClr val="8C2541"/>
                </a:solidFill>
                <a:highlight>
                  <a:srgbClr val="FBFBFB"/>
                </a:highlight>
                <a:hlinkClick r:id="rId3"/>
              </a:rPr>
              <a:t>kan</a:t>
            </a:r>
            <a:r>
              <a:rPr lang="en-US" u="sng">
                <a:solidFill>
                  <a:srgbClr val="8C2541"/>
                </a:solidFill>
                <a:highlight>
                  <a:srgbClr val="FBFBFB"/>
                </a:highlight>
                <a:hlinkClick r:id="rId3"/>
              </a:rPr>
              <a:t> lese </a:t>
            </a:r>
            <a:r>
              <a:rPr lang="en-US" u="sng" err="1">
                <a:solidFill>
                  <a:srgbClr val="8C2541"/>
                </a:solidFill>
                <a:highlight>
                  <a:srgbClr val="FBFBFB"/>
                </a:highlight>
                <a:hlinkClick r:id="rId3"/>
              </a:rPr>
              <a:t>mer</a:t>
            </a:r>
            <a:r>
              <a:rPr lang="en-US" u="sng">
                <a:solidFill>
                  <a:srgbClr val="8C2541"/>
                </a:solidFill>
                <a:highlight>
                  <a:srgbClr val="FBFBFB"/>
                </a:highlight>
                <a:hlinkClick r:id="rId3"/>
              </a:rPr>
              <a:t> om </a:t>
            </a:r>
            <a:r>
              <a:rPr lang="en-US" u="sng" err="1">
                <a:solidFill>
                  <a:srgbClr val="8C2541"/>
                </a:solidFill>
                <a:highlight>
                  <a:srgbClr val="FBFBFB"/>
                </a:highlight>
                <a:hlinkClick r:id="rId3"/>
              </a:rPr>
              <a:t>personsentrert</a:t>
            </a:r>
            <a:r>
              <a:rPr lang="en-US" u="sng">
                <a:solidFill>
                  <a:srgbClr val="8C2541"/>
                </a:solidFill>
                <a:highlight>
                  <a:srgbClr val="FBFBFB"/>
                </a:highlight>
                <a:hlinkClick r:id="rId3"/>
              </a:rPr>
              <a:t> </a:t>
            </a:r>
            <a:r>
              <a:rPr lang="en-US" u="sng" err="1">
                <a:solidFill>
                  <a:srgbClr val="8C2541"/>
                </a:solidFill>
                <a:highlight>
                  <a:srgbClr val="FBFBFB"/>
                </a:highlight>
                <a:hlinkClick r:id="rId3"/>
              </a:rPr>
              <a:t>omsorg</a:t>
            </a:r>
            <a:r>
              <a:rPr lang="en-US" u="sng">
                <a:solidFill>
                  <a:srgbClr val="8C2541"/>
                </a:solidFill>
                <a:highlight>
                  <a:srgbClr val="FBFBFB"/>
                </a:highlight>
                <a:hlinkClick r:id="rId3"/>
              </a:rPr>
              <a:t> her</a:t>
            </a:r>
            <a:r>
              <a:rPr lang="en-US">
                <a:solidFill>
                  <a:srgbClr val="414342"/>
                </a:solidFill>
                <a:highlight>
                  <a:srgbClr val="FBFBFB"/>
                </a:highlight>
              </a:rPr>
              <a:t>. </a:t>
            </a:r>
            <a:endParaRPr lang="en-US"/>
          </a:p>
        </p:txBody>
      </p:sp>
      <p:sp>
        <p:nvSpPr>
          <p:cNvPr id="4" name="Plassholder for lysbildenummer 3"/>
          <p:cNvSpPr>
            <a:spLocks noGrp="1"/>
          </p:cNvSpPr>
          <p:nvPr>
            <p:ph type="sldNum" sz="quarter" idx="5"/>
          </p:nvPr>
        </p:nvSpPr>
        <p:spPr/>
        <p:txBody>
          <a:bodyPr/>
          <a:lstStyle/>
          <a:p>
            <a:fld id="{156CEDBC-227B-4CCE-89B0-295BF0E9C841}" type="slidenum">
              <a:rPr lang="nb-NO" smtClean="0"/>
              <a:t>16</a:t>
            </a:fld>
            <a:endParaRPr lang="nb-NO"/>
          </a:p>
        </p:txBody>
      </p:sp>
    </p:spTree>
    <p:extLst>
      <p:ext uri="{BB962C8B-B14F-4D97-AF65-F5344CB8AC3E}">
        <p14:creationId xmlns:p14="http://schemas.microsoft.com/office/powerpoint/2010/main" val="2940601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EA9A4-57E6-8AC7-FF6B-11FB51F0B92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30CE0AA-884E-3829-A684-0C3DCFAE27C3}"/>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ACB1B6CE-8F76-5CCF-1D43-9AEBC175EC33}"/>
              </a:ext>
            </a:extLst>
          </p:cNvPr>
          <p:cNvSpPr>
            <a:spLocks noGrp="1"/>
          </p:cNvSpPr>
          <p:nvPr>
            <p:ph type="body" idx="1"/>
          </p:nvPr>
        </p:nvSpPr>
        <p:spPr/>
        <p:txBody>
          <a:bodyPr/>
          <a:lstStyle/>
          <a:p>
            <a:r>
              <a:rPr lang="nb-NO" sz="1200" b="1" kern="1200">
                <a:solidFill>
                  <a:schemeClr val="tx1"/>
                </a:solidFill>
                <a:effectLst/>
                <a:latin typeface="+mn-lt"/>
                <a:ea typeface="+mn-ea"/>
                <a:cs typeface="+mn-cs"/>
              </a:rPr>
              <a:t>Når er tillitsskapende tiltak forsøkt?</a:t>
            </a:r>
          </a:p>
          <a:p>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Før tvang etter kap. 4A må tillitsskapende tiltak være prøvd – dette er et grunnvilkår. </a:t>
            </a:r>
          </a:p>
          <a:p>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Forsøkene må være reelle og konkrete, tilpasset og tydelig dokumentert.</a:t>
            </a:r>
          </a:p>
          <a:p>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Krav til tiltakene</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Tiltakene skal være:</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tilpasset pasienten og situasjonen inkludert kunnskap om personen</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faglig begrunnet og planlagt (ikke tilfeldige)</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forsøkt både i situasjonen og over tid</a:t>
            </a:r>
          </a:p>
          <a:p>
            <a:pPr marL="0" lvl="0" indent="0">
              <a:buFont typeface="Arial" panose="020B0604020202020204" pitchFamily="34" charset="0"/>
              <a:buNone/>
            </a:pP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Eksempler: kjent personale, rolig tilnærming, gi tid, tilpasse tidspunkt og kommunikasjon.</a:t>
            </a:r>
          </a:p>
          <a:p>
            <a:br>
              <a:rPr lang="nb-NO" sz="1200" kern="1200">
                <a:solidFill>
                  <a:schemeClr val="tx1"/>
                </a:solidFill>
                <a:effectLst/>
                <a:latin typeface="+mn-lt"/>
                <a:ea typeface="+mn-ea"/>
                <a:cs typeface="+mn-cs"/>
              </a:rPr>
            </a:br>
            <a:r>
              <a:rPr lang="nb-NO" sz="1200" b="1" kern="1200">
                <a:solidFill>
                  <a:schemeClr val="tx1"/>
                </a:solidFill>
                <a:effectLst/>
                <a:latin typeface="+mn-lt"/>
                <a:ea typeface="+mn-ea"/>
                <a:cs typeface="+mn-cs"/>
              </a:rPr>
              <a:t>Kommunikasjon</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Pasienten skal få reell mulighet til å forstå og medvirke:</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forklare hvorfor helsehjelpen er nødvendig</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bruke tilpasset språk</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skape ro og trygghet</a:t>
            </a:r>
          </a:p>
          <a:p>
            <a:pPr marL="0" lvl="0" indent="0">
              <a:buFont typeface="Arial" panose="020B0604020202020204" pitchFamily="34" charset="0"/>
              <a:buNone/>
            </a:pP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 God kommunikasjon er ofte det viktigste tiltaket.</a:t>
            </a:r>
          </a:p>
          <a:p>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Dokumentasjon</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Det skal fremgå:</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hva som er forsøkt</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hvordan det ble gjort</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pasientens reaksjon/resultat</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hvorfor det ikke lyktes</a:t>
            </a:r>
          </a:p>
          <a:p>
            <a:pPr marL="0" lvl="0" indent="0">
              <a:buFont typeface="Arial" panose="020B0604020202020204" pitchFamily="34" charset="0"/>
              <a:buNone/>
            </a:pP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 “Tiltak forsøkt” alene er ikke nok.</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Unntak – åpenbart formålsløst</a:t>
            </a:r>
          </a:p>
          <a:p>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Kobling til praksis (f.eks. Kari)</a:t>
            </a:r>
            <a:endParaRPr lang="nb-NO" sz="1200" kern="1200">
              <a:solidFill>
                <a:schemeClr val="tx1"/>
              </a:solidFill>
              <a:effectLst/>
              <a:latin typeface="+mn-lt"/>
              <a:ea typeface="+mn-ea"/>
              <a:cs typeface="+mn-cs"/>
            </a:endParaRPr>
          </a:p>
          <a:p>
            <a:pPr marL="171450" lvl="0" indent="-171450">
              <a:buFont typeface="Arial" panose="020B0604020202020204" pitchFamily="34" charset="0"/>
              <a:buChar char="•"/>
            </a:pPr>
            <a:r>
              <a:rPr lang="nb-NO" sz="1200" kern="1200">
                <a:solidFill>
                  <a:schemeClr val="tx1"/>
                </a:solidFill>
                <a:effectLst/>
                <a:latin typeface="+mn-lt"/>
                <a:ea typeface="+mn-ea"/>
                <a:cs typeface="+mn-cs"/>
              </a:rPr>
              <a:t>Har vi prøvd ulike tilnærminger? </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Har vi brukt tid og kjent personale? </a:t>
            </a:r>
          </a:p>
          <a:p>
            <a:pPr marL="171450" lvl="0" indent="-171450">
              <a:buFont typeface="Arial" panose="020B0604020202020204" pitchFamily="34" charset="0"/>
              <a:buChar char="•"/>
            </a:pPr>
            <a:r>
              <a:rPr lang="nb-NO" sz="1200" kern="1200">
                <a:solidFill>
                  <a:schemeClr val="tx1"/>
                </a:solidFill>
                <a:effectLst/>
                <a:latin typeface="+mn-lt"/>
                <a:ea typeface="+mn-ea"/>
                <a:cs typeface="+mn-cs"/>
              </a:rPr>
              <a:t>Har vi forsøkt å forstå hva motstanden uttrykker? </a:t>
            </a:r>
          </a:p>
          <a:p>
            <a:pPr lvl="0"/>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 Hvis svaret er nei, er ikke vilkåret oppfylt.</a:t>
            </a:r>
          </a:p>
          <a:p>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Tillitsskapende tiltak handler ikke om å overtale – men om å forstå og tilrettelegge</a:t>
            </a:r>
            <a:endParaRPr lang="nb-NO" sz="1200" kern="1200">
              <a:solidFill>
                <a:schemeClr val="tx1"/>
              </a:solidFill>
              <a:effectLst/>
              <a:latin typeface="+mn-lt"/>
              <a:ea typeface="+mn-ea"/>
              <a:cs typeface="+mn-cs"/>
            </a:endParaRPr>
          </a:p>
          <a:p>
            <a:endParaRPr lang="nb-NO" b="1"/>
          </a:p>
        </p:txBody>
      </p:sp>
      <p:sp>
        <p:nvSpPr>
          <p:cNvPr id="4" name="Plassholder for lysbildenummer 3">
            <a:extLst>
              <a:ext uri="{FF2B5EF4-FFF2-40B4-BE49-F238E27FC236}">
                <a16:creationId xmlns:a16="http://schemas.microsoft.com/office/drawing/2014/main" id="{FD929DD1-90DB-4BB7-41B2-2C44BABA50C5}"/>
              </a:ext>
            </a:extLst>
          </p:cNvPr>
          <p:cNvSpPr>
            <a:spLocks noGrp="1"/>
          </p:cNvSpPr>
          <p:nvPr>
            <p:ph type="sldNum" sz="quarter" idx="5"/>
          </p:nvPr>
        </p:nvSpPr>
        <p:spPr/>
        <p:txBody>
          <a:bodyPr/>
          <a:lstStyle/>
          <a:p>
            <a:fld id="{156CEDBC-227B-4CCE-89B0-295BF0E9C841}" type="slidenum">
              <a:rPr lang="nb-NO" smtClean="0"/>
              <a:t>17</a:t>
            </a:fld>
            <a:endParaRPr lang="nb-NO"/>
          </a:p>
        </p:txBody>
      </p:sp>
    </p:spTree>
    <p:extLst>
      <p:ext uri="{BB962C8B-B14F-4D97-AF65-F5344CB8AC3E}">
        <p14:creationId xmlns:p14="http://schemas.microsoft.com/office/powerpoint/2010/main" val="1327108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5FE24-3C99-72BC-9DD8-BF72BE014A0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510AC03-5252-41AB-2255-DBE9858CAC9E}"/>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D7CDE1F1-4EA5-D0C6-3C75-80383D45314B}"/>
              </a:ext>
            </a:extLst>
          </p:cNvPr>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r>
              <a:rPr lang="nb-NO" sz="1200" b="1" i="0" kern="1200">
                <a:solidFill>
                  <a:schemeClr val="tx1"/>
                </a:solidFill>
                <a:effectLst/>
                <a:latin typeface="+mn-lt"/>
                <a:ea typeface="+mn-ea"/>
                <a:cs typeface="+mn-cs"/>
              </a:rPr>
              <a:t>§ 4A-3.</a:t>
            </a:r>
            <a:r>
              <a:rPr lang="nb-NO" sz="1200" b="1" i="1" kern="1200">
                <a:solidFill>
                  <a:schemeClr val="tx1"/>
                </a:solidFill>
                <a:effectLst/>
                <a:latin typeface="+mn-lt"/>
                <a:ea typeface="+mn-ea"/>
                <a:cs typeface="+mn-cs"/>
              </a:rPr>
              <a:t>Adgang til å gi helsehjelp som pasienten motsetter seg</a:t>
            </a: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a:solidFill>
                  <a:schemeClr val="tx1"/>
                </a:solidFill>
                <a:effectLst/>
                <a:latin typeface="+mn-lt"/>
                <a:ea typeface="+mn-ea"/>
                <a:cs typeface="+mn-cs"/>
              </a:rPr>
              <a:t>Tillitsskapende tiltak skal dokumenteres i journal, også vurderinger om hvorfor tiltak eventuelt ikke er forsøkt</a:t>
            </a:r>
          </a:p>
          <a:p>
            <a:endParaRPr lang="nb-NO"/>
          </a:p>
        </p:txBody>
      </p:sp>
      <p:sp>
        <p:nvSpPr>
          <p:cNvPr id="4" name="Plassholder for lysbildenummer 3">
            <a:extLst>
              <a:ext uri="{FF2B5EF4-FFF2-40B4-BE49-F238E27FC236}">
                <a16:creationId xmlns:a16="http://schemas.microsoft.com/office/drawing/2014/main" id="{B6CF24DC-A5D0-48F5-3B0D-361AAE1056CB}"/>
              </a:ext>
            </a:extLst>
          </p:cNvPr>
          <p:cNvSpPr>
            <a:spLocks noGrp="1"/>
          </p:cNvSpPr>
          <p:nvPr>
            <p:ph type="sldNum" sz="quarter" idx="5"/>
          </p:nvPr>
        </p:nvSpPr>
        <p:spPr/>
        <p:txBody>
          <a:bodyPr/>
          <a:lstStyle/>
          <a:p>
            <a:fld id="{156CEDBC-227B-4CCE-89B0-295BF0E9C841}" type="slidenum">
              <a:rPr lang="nb-NO" smtClean="0"/>
              <a:t>18</a:t>
            </a:fld>
            <a:endParaRPr lang="nb-NO"/>
          </a:p>
        </p:txBody>
      </p:sp>
    </p:spTree>
    <p:extLst>
      <p:ext uri="{BB962C8B-B14F-4D97-AF65-F5344CB8AC3E}">
        <p14:creationId xmlns:p14="http://schemas.microsoft.com/office/powerpoint/2010/main" val="937366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6C9EE-EB58-2393-F301-B2631CF2FFC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F25090D-5DC7-5731-8410-CDC64A876642}"/>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1FA55EA3-ADA6-EA4D-8755-32944E4E4C65}"/>
              </a:ext>
            </a:extLst>
          </p:cNvPr>
          <p:cNvSpPr>
            <a:spLocks noGrp="1"/>
          </p:cNvSpPr>
          <p:nvPr>
            <p:ph type="body" idx="1"/>
          </p:nvPr>
        </p:nvSpPr>
        <p:spPr/>
        <p:txBody>
          <a:bodyPr/>
          <a:lstStyle/>
          <a:p>
            <a:pPr>
              <a:lnSpc>
                <a:spcPct val="90000"/>
              </a:lnSpc>
              <a:spcBef>
                <a:spcPts val="1000"/>
              </a:spcBef>
            </a:pPr>
            <a:endParaRPr lang="nb-NO"/>
          </a:p>
          <a:p>
            <a:pPr>
              <a:lnSpc>
                <a:spcPct val="90000"/>
              </a:lnSpc>
              <a:spcBef>
                <a:spcPts val="1000"/>
              </a:spcBef>
            </a:pPr>
            <a:endParaRPr lang="nb-NO"/>
          </a:p>
          <a:p>
            <a:endParaRPr lang="nb-NO"/>
          </a:p>
        </p:txBody>
      </p:sp>
      <p:sp>
        <p:nvSpPr>
          <p:cNvPr id="4" name="Plassholder for lysbildenummer 3">
            <a:extLst>
              <a:ext uri="{FF2B5EF4-FFF2-40B4-BE49-F238E27FC236}">
                <a16:creationId xmlns:a16="http://schemas.microsoft.com/office/drawing/2014/main" id="{40295A75-7939-C89A-A24A-67AA71163CCD}"/>
              </a:ext>
            </a:extLst>
          </p:cNvPr>
          <p:cNvSpPr>
            <a:spLocks noGrp="1"/>
          </p:cNvSpPr>
          <p:nvPr>
            <p:ph type="sldNum" sz="quarter" idx="5"/>
          </p:nvPr>
        </p:nvSpPr>
        <p:spPr/>
        <p:txBody>
          <a:bodyPr/>
          <a:lstStyle/>
          <a:p>
            <a:fld id="{156CEDBC-227B-4CCE-89B0-295BF0E9C841}" type="slidenum">
              <a:rPr lang="nb-NO" smtClean="0"/>
              <a:t>19</a:t>
            </a:fld>
            <a:endParaRPr lang="nb-NO"/>
          </a:p>
        </p:txBody>
      </p:sp>
    </p:spTree>
    <p:extLst>
      <p:ext uri="{BB962C8B-B14F-4D97-AF65-F5344CB8AC3E}">
        <p14:creationId xmlns:p14="http://schemas.microsoft.com/office/powerpoint/2010/main" val="2974289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90247-6BC5-54C2-7F70-54E30AB9AB8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FC92D48-4C3B-971C-3C1F-DB5FA73BFC6B}"/>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10893223-D35A-3584-4BB0-8F33D9E4478A}"/>
              </a:ext>
            </a:extLst>
          </p:cNvPr>
          <p:cNvSpPr>
            <a:spLocks noGrp="1"/>
          </p:cNvSpPr>
          <p:nvPr>
            <p:ph type="body" idx="1"/>
          </p:nvPr>
        </p:nvSpPr>
        <p:spPr/>
        <p:txBody>
          <a:bodyPr/>
          <a:lstStyle/>
          <a:p>
            <a:r>
              <a:rPr lang="nb-NO" b="0"/>
              <a:t>Hvis vi igjen ser på Kari og hennes situasjon hjemme. </a:t>
            </a:r>
            <a:r>
              <a:rPr lang="nb-NO"/>
              <a:t>Kari har over tid vist økende motstand mot å ta medisiner. </a:t>
            </a:r>
          </a:p>
          <a:p>
            <a:endParaRPr lang="nb-NO" b="1"/>
          </a:p>
          <a:p>
            <a:r>
              <a:rPr lang="nb-NO" b="1"/>
              <a:t>Hun uttrykker nå:</a:t>
            </a:r>
          </a:p>
          <a:p>
            <a:r>
              <a:rPr lang="nb-NO"/>
              <a:t>«Jeg vet hva dere holder på med» </a:t>
            </a:r>
          </a:p>
          <a:p>
            <a:r>
              <a:rPr lang="nb-NO"/>
              <a:t>«Jeg trenger ikke disse medisinene, jeg er frisk» </a:t>
            </a:r>
          </a:p>
          <a:p>
            <a:r>
              <a:rPr lang="nb-NO"/>
              <a:t>«Jeg kjenner det bare, dessuten sa mannen min det i går» </a:t>
            </a:r>
          </a:p>
          <a:p>
            <a:endParaRPr lang="nb-NO"/>
          </a:p>
          <a:p>
            <a:r>
              <a:rPr lang="nb-NO"/>
              <a:t>Hjemmetjenesten vet at Karis mann døde for to år siden, og det er ikke funnet noen somatisk årsak til endringen.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p>
          <a:p>
            <a:pPr marL="0" marR="0" lvl="0" indent="0" algn="l" defTabSz="914400" rtl="0" eaLnBrk="1" fontAlgn="auto" latinLnBrk="0" hangingPunct="1">
              <a:lnSpc>
                <a:spcPct val="100000"/>
              </a:lnSpc>
              <a:spcBef>
                <a:spcPts val="0"/>
              </a:spcBef>
              <a:spcAft>
                <a:spcPts val="0"/>
              </a:spcAft>
              <a:buClrTx/>
              <a:buSzTx/>
              <a:buFontTx/>
              <a:buNone/>
              <a:tabLst/>
              <a:defRPr/>
            </a:pPr>
            <a:r>
              <a:rPr lang="nb-NO" b="0"/>
              <a:t>Har Kari her egentlig beslutningskompetanse når det gjelder medisiner? Og hva er egentlig beslutningskompetanse? Vi ser litt mer på det.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p>
          <a:p>
            <a:endParaRPr lang="nb-NO"/>
          </a:p>
        </p:txBody>
      </p:sp>
      <p:sp>
        <p:nvSpPr>
          <p:cNvPr id="4" name="Plassholder for lysbildenummer 3">
            <a:extLst>
              <a:ext uri="{FF2B5EF4-FFF2-40B4-BE49-F238E27FC236}">
                <a16:creationId xmlns:a16="http://schemas.microsoft.com/office/drawing/2014/main" id="{2F345EC7-344C-D751-E40B-64D62A36EAF9}"/>
              </a:ext>
            </a:extLst>
          </p:cNvPr>
          <p:cNvSpPr>
            <a:spLocks noGrp="1"/>
          </p:cNvSpPr>
          <p:nvPr>
            <p:ph type="sldNum" sz="quarter" idx="5"/>
          </p:nvPr>
        </p:nvSpPr>
        <p:spPr/>
        <p:txBody>
          <a:bodyPr/>
          <a:lstStyle/>
          <a:p>
            <a:fld id="{156CEDBC-227B-4CCE-89B0-295BF0E9C841}" type="slidenum">
              <a:rPr lang="nb-NO" smtClean="0"/>
              <a:t>20</a:t>
            </a:fld>
            <a:endParaRPr lang="nb-NO"/>
          </a:p>
        </p:txBody>
      </p:sp>
    </p:spTree>
    <p:extLst>
      <p:ext uri="{BB962C8B-B14F-4D97-AF65-F5344CB8AC3E}">
        <p14:creationId xmlns:p14="http://schemas.microsoft.com/office/powerpoint/2010/main" val="3290580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6B8BC-9012-A3E8-10BD-BF987FAFD1B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826687B-5DB2-B5B9-4759-F25F291E4F97}"/>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086A7F66-53FE-4631-442A-14848AC3B6E0}"/>
              </a:ext>
            </a:extLst>
          </p:cNvPr>
          <p:cNvSpPr>
            <a:spLocks noGrp="1"/>
          </p:cNvSpPr>
          <p:nvPr>
            <p:ph type="body" idx="1"/>
          </p:nvPr>
        </p:nvSpPr>
        <p:spPr/>
        <p:txBody>
          <a:bodyPr/>
          <a:lstStyle/>
          <a:p>
            <a:r>
              <a:rPr lang="nb-NO" sz="1200" b="1" kern="1200">
                <a:solidFill>
                  <a:schemeClr val="tx1"/>
                </a:solidFill>
                <a:effectLst/>
                <a:latin typeface="+mn-lt"/>
                <a:ea typeface="+mn-ea"/>
                <a:cs typeface="+mn-cs"/>
              </a:rPr>
              <a:t>Hva er beslutningskompetanse? </a:t>
            </a:r>
            <a:r>
              <a:rPr lang="nb-NO" b="1"/>
              <a:t>(Tidligere samtykkekompetanse)</a:t>
            </a:r>
            <a:endParaRPr lang="nb-NO" sz="1200" b="1" kern="1200">
              <a:solidFill>
                <a:schemeClr val="tx1"/>
              </a:solidFill>
              <a:effectLst/>
              <a:latin typeface="+mn-lt"/>
              <a:ea typeface="+mn-ea"/>
              <a:cs typeface="+mn-cs"/>
            </a:endParaRPr>
          </a:p>
          <a:p>
            <a:r>
              <a:rPr lang="nb-NO" sz="1200" kern="1200">
                <a:solidFill>
                  <a:schemeClr val="tx1"/>
                </a:solidFill>
                <a:effectLst/>
                <a:latin typeface="+mn-lt"/>
                <a:ea typeface="+mn-ea"/>
                <a:cs typeface="+mn-cs"/>
              </a:rPr>
              <a:t>Vi har snakket om tidligere at man har </a:t>
            </a:r>
            <a:r>
              <a:rPr lang="nb-NO" sz="1200" kern="1200" err="1">
                <a:solidFill>
                  <a:schemeClr val="tx1"/>
                </a:solidFill>
                <a:effectLst/>
                <a:latin typeface="+mn-lt"/>
                <a:ea typeface="+mn-ea"/>
                <a:cs typeface="+mn-cs"/>
              </a:rPr>
              <a:t>selvbestemmelsrett</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mtp</a:t>
            </a:r>
            <a:r>
              <a:rPr lang="nb-NO" sz="1200" kern="1200">
                <a:solidFill>
                  <a:schemeClr val="tx1"/>
                </a:solidFill>
                <a:effectLst/>
                <a:latin typeface="+mn-lt"/>
                <a:ea typeface="+mn-ea"/>
                <a:cs typeface="+mn-cs"/>
              </a:rPr>
              <a:t> helsehjelp, men når utfordres denne retten? </a:t>
            </a:r>
          </a:p>
          <a:p>
            <a:r>
              <a:rPr lang="nb-NO" sz="1200" kern="1200">
                <a:solidFill>
                  <a:schemeClr val="tx1"/>
                </a:solidFill>
                <a:effectLst/>
                <a:latin typeface="+mn-lt"/>
                <a:ea typeface="+mn-ea"/>
                <a:cs typeface="+mn-cs"/>
              </a:rPr>
              <a:t>Du må vite hva du sier ja og nei til, og det krever evne til å forstå hva beslutningen gjelder og konsekvensene av den. </a:t>
            </a:r>
          </a:p>
          <a:p>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Dette kalles </a:t>
            </a:r>
            <a:r>
              <a:rPr lang="nb-NO" sz="1200" b="1" kern="1200">
                <a:solidFill>
                  <a:schemeClr val="tx1"/>
                </a:solidFill>
                <a:effectLst/>
                <a:latin typeface="+mn-lt"/>
                <a:ea typeface="+mn-ea"/>
                <a:cs typeface="+mn-cs"/>
              </a:rPr>
              <a:t>beslutningskompetanse</a:t>
            </a:r>
            <a:r>
              <a:rPr lang="nb-NO" sz="1200" kern="1200">
                <a:solidFill>
                  <a:schemeClr val="tx1"/>
                </a:solidFill>
                <a:effectLst/>
                <a:latin typeface="+mn-lt"/>
                <a:ea typeface="+mn-ea"/>
                <a:cs typeface="+mn-cs"/>
              </a:rPr>
              <a:t>. </a:t>
            </a:r>
          </a:p>
          <a:p>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Man kan ha beslutningskompetanse for noe, men mangle den for noe annet, og den kan være tidsbegrenset. </a:t>
            </a:r>
            <a:r>
              <a:rPr lang="nb-NO"/>
              <a:t>Man kan </a:t>
            </a:r>
            <a:r>
              <a:rPr lang="nb-NO" err="1"/>
              <a:t>f.eks</a:t>
            </a:r>
            <a:r>
              <a:rPr lang="nb-NO"/>
              <a:t> mangle beslutningskompetanse for komplekse medisinske valg, men ha den for enkle, dagligdagse avgjørelser. Det vurderes i den konkrete </a:t>
            </a:r>
            <a:r>
              <a:rPr lang="nb-NO" b="1"/>
              <a:t>situasjonen</a:t>
            </a:r>
            <a:r>
              <a:rPr lang="nb-NO"/>
              <a:t> opp mot den bestemte helsehjelpen. Situasjonsbetingede forhold kan være at pasienten mangler erfaring eller modenhet til en kompleks beslutning, eller språkbarrierer som ikke lar seg kompensere for i akutt situasjon. </a:t>
            </a:r>
          </a:p>
          <a:p>
            <a:endParaRPr lang="nb-NO"/>
          </a:p>
          <a:p>
            <a:r>
              <a:rPr lang="nb-NO"/>
              <a:t>Beslutningskompetanse er </a:t>
            </a:r>
            <a:r>
              <a:rPr lang="nb-NO" b="1"/>
              <a:t>dynamisk </a:t>
            </a:r>
            <a:r>
              <a:rPr lang="nb-NO"/>
              <a:t>og kan</a:t>
            </a:r>
            <a:r>
              <a:rPr lang="nb-NO" sz="1200" kern="1200">
                <a:solidFill>
                  <a:schemeClr val="tx1"/>
                </a:solidFill>
                <a:effectLst/>
                <a:latin typeface="+mn-lt"/>
                <a:ea typeface="+mn-ea"/>
                <a:cs typeface="+mn-cs"/>
              </a:rPr>
              <a:t> påvirkes av informasjon, tilstand, tid og kontekst.</a:t>
            </a:r>
            <a:endParaRPr lang="nb-NO" sz="1200" kern="1200">
              <a:solidFill>
                <a:srgbClr val="444444"/>
              </a:solidFill>
              <a:effectLst/>
              <a:latin typeface="+mn-lt"/>
            </a:endParaRPr>
          </a:p>
          <a:p>
            <a:endParaRPr lang="nb-NO"/>
          </a:p>
          <a:p>
            <a:r>
              <a:rPr lang="nb-NO" sz="1200" kern="1200">
                <a:solidFill>
                  <a:schemeClr val="tx1"/>
                </a:solidFill>
                <a:effectLst/>
                <a:latin typeface="+mn-lt"/>
                <a:ea typeface="+mn-ea"/>
                <a:cs typeface="+mn-cs"/>
              </a:rPr>
              <a:t>Man kan miste beslutningskompetanse ved </a:t>
            </a:r>
            <a:r>
              <a:rPr lang="nb-NO" sz="1200" b="1" kern="1200">
                <a:solidFill>
                  <a:schemeClr val="tx1"/>
                </a:solidFill>
                <a:effectLst/>
                <a:latin typeface="+mn-lt"/>
                <a:ea typeface="+mn-ea"/>
                <a:cs typeface="+mn-cs"/>
              </a:rPr>
              <a:t>overveiende sannsynlighet </a:t>
            </a:r>
            <a:r>
              <a:rPr lang="nb-NO" sz="1200" kern="1200">
                <a:solidFill>
                  <a:schemeClr val="tx1"/>
                </a:solidFill>
                <a:effectLst/>
                <a:latin typeface="+mn-lt"/>
                <a:ea typeface="+mn-ea"/>
                <a:cs typeface="+mn-cs"/>
              </a:rPr>
              <a:t>(tidligere var kriteriet at det skulle være </a:t>
            </a:r>
            <a:r>
              <a:rPr lang="nb-NO" sz="1200" b="1" kern="1200">
                <a:solidFill>
                  <a:schemeClr val="tx1"/>
                </a:solidFill>
                <a:effectLst/>
                <a:latin typeface="+mn-lt"/>
                <a:ea typeface="+mn-ea"/>
                <a:cs typeface="+mn-cs"/>
              </a:rPr>
              <a:t>åpenbart</a:t>
            </a:r>
            <a:r>
              <a:rPr lang="nb-NO" sz="1200" kern="1200">
                <a:solidFill>
                  <a:schemeClr val="tx1"/>
                </a:solidFill>
                <a:effectLst/>
                <a:latin typeface="+mn-lt"/>
                <a:ea typeface="+mn-ea"/>
                <a:cs typeface="+mn-cs"/>
              </a:rPr>
              <a:t>)</a:t>
            </a:r>
          </a:p>
          <a:p>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Manglende forståelse trenger ikke lenger skyldes sykdom (endring i lovverket), det kan </a:t>
            </a:r>
            <a:r>
              <a:rPr lang="nb-NO" sz="1200" kern="1200" err="1">
                <a:solidFill>
                  <a:schemeClr val="tx1"/>
                </a:solidFill>
                <a:effectLst/>
                <a:latin typeface="+mn-lt"/>
                <a:ea typeface="+mn-ea"/>
                <a:cs typeface="+mn-cs"/>
              </a:rPr>
              <a:t>f.eks</a:t>
            </a:r>
            <a:r>
              <a:rPr lang="nb-NO" sz="1200" kern="1200">
                <a:solidFill>
                  <a:schemeClr val="tx1"/>
                </a:solidFill>
                <a:effectLst/>
                <a:latin typeface="+mn-lt"/>
                <a:ea typeface="+mn-ea"/>
                <a:cs typeface="+mn-cs"/>
              </a:rPr>
              <a:t> være ved</a:t>
            </a:r>
          </a:p>
          <a:p>
            <a:r>
              <a:rPr lang="nb-NO" sz="1200" b="1" kern="1200">
                <a:solidFill>
                  <a:schemeClr val="tx1"/>
                </a:solidFill>
                <a:effectLst/>
                <a:latin typeface="+mn-lt"/>
                <a:ea typeface="+mn-ea"/>
                <a:cs typeface="+mn-cs"/>
              </a:rPr>
              <a:t>midlertidige tilstander</a:t>
            </a:r>
            <a:r>
              <a:rPr lang="nb-NO" sz="1200" kern="1200">
                <a:solidFill>
                  <a:schemeClr val="tx1"/>
                </a:solidFill>
                <a:effectLst/>
                <a:latin typeface="+mn-lt"/>
                <a:ea typeface="+mn-ea"/>
                <a:cs typeface="+mn-cs"/>
              </a:rPr>
              <a:t>: sterke smerter, akutt forvirring </a:t>
            </a:r>
            <a:r>
              <a:rPr lang="nb-NO" sz="1200" kern="1200" err="1">
                <a:solidFill>
                  <a:schemeClr val="tx1"/>
                </a:solidFill>
                <a:effectLst/>
                <a:latin typeface="+mn-lt"/>
                <a:ea typeface="+mn-ea"/>
                <a:cs typeface="+mn-cs"/>
              </a:rPr>
              <a:t>pga</a:t>
            </a:r>
            <a:r>
              <a:rPr lang="nb-NO" sz="1200" kern="1200">
                <a:solidFill>
                  <a:schemeClr val="tx1"/>
                </a:solidFill>
                <a:effectLst/>
                <a:latin typeface="+mn-lt"/>
                <a:ea typeface="+mn-ea"/>
                <a:cs typeface="+mn-cs"/>
              </a:rPr>
              <a:t> dehydrering, sjokk, </a:t>
            </a:r>
            <a:r>
              <a:rPr lang="nb-NO" sz="1200" kern="1200" err="1">
                <a:solidFill>
                  <a:schemeClr val="tx1"/>
                </a:solidFill>
                <a:effectLst/>
                <a:latin typeface="+mn-lt"/>
                <a:ea typeface="+mn-ea"/>
                <a:cs typeface="+mn-cs"/>
              </a:rPr>
              <a:t>delirlignende</a:t>
            </a:r>
            <a:r>
              <a:rPr lang="nb-NO" sz="1200" kern="1200">
                <a:solidFill>
                  <a:schemeClr val="tx1"/>
                </a:solidFill>
                <a:effectLst/>
                <a:latin typeface="+mn-lt"/>
                <a:ea typeface="+mn-ea"/>
                <a:cs typeface="+mn-cs"/>
              </a:rPr>
              <a:t> tilstand uten diagnostisk avklaring e.l.</a:t>
            </a:r>
          </a:p>
          <a:p>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Varige forhold</a:t>
            </a:r>
            <a:r>
              <a:rPr lang="nb-NO" sz="1200" kern="1200">
                <a:solidFill>
                  <a:schemeClr val="tx1"/>
                </a:solidFill>
                <a:effectLst/>
                <a:latin typeface="+mn-lt"/>
                <a:ea typeface="+mn-ea"/>
                <a:cs typeface="+mn-cs"/>
              </a:rPr>
              <a:t>: Demenslignende symptomer som ikke er utredet</a:t>
            </a:r>
          </a:p>
          <a:p>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Poenget er at </a:t>
            </a:r>
            <a:r>
              <a:rPr lang="nb-NO" sz="1200" b="1" kern="1200">
                <a:solidFill>
                  <a:schemeClr val="tx1"/>
                </a:solidFill>
                <a:effectLst/>
                <a:latin typeface="+mn-lt"/>
                <a:ea typeface="+mn-ea"/>
                <a:cs typeface="+mn-cs"/>
              </a:rPr>
              <a:t>funksjonen</a:t>
            </a:r>
            <a:r>
              <a:rPr lang="nb-NO" sz="1200" kern="1200">
                <a:solidFill>
                  <a:schemeClr val="tx1"/>
                </a:solidFill>
                <a:effectLst/>
                <a:latin typeface="+mn-lt"/>
                <a:ea typeface="+mn-ea"/>
                <a:cs typeface="+mn-cs"/>
              </a:rPr>
              <a:t> -altså evnen til å forstå og vurdere– er det som avgjør, ikke årsaken.</a:t>
            </a:r>
            <a:r>
              <a:rPr lang="nb-NO"/>
              <a:t> </a:t>
            </a:r>
            <a:endParaRPr lang="nb-NO" sz="1200" kern="1200">
              <a:solidFill>
                <a:schemeClr val="tx1"/>
              </a:solidFill>
              <a:effectLst/>
              <a:latin typeface="+mn-lt"/>
              <a:ea typeface="+mn-ea"/>
              <a:cs typeface="+mn-cs"/>
            </a:endParaRPr>
          </a:p>
          <a:p>
            <a:endParaRPr lang="nb-NO"/>
          </a:p>
          <a:p>
            <a:endParaRPr lang="nb-NO"/>
          </a:p>
          <a:p>
            <a:endParaRPr lang="nb-NO"/>
          </a:p>
          <a:p>
            <a:r>
              <a:rPr lang="nb-NO"/>
              <a:t>                              </a:t>
            </a:r>
          </a:p>
          <a:p>
            <a:r>
              <a:rPr lang="nb-NO"/>
              <a:t> </a:t>
            </a:r>
          </a:p>
          <a:p>
            <a:endParaRPr lang="nb-NO"/>
          </a:p>
          <a:p>
            <a:endParaRPr lang="nb-NO"/>
          </a:p>
        </p:txBody>
      </p:sp>
      <p:sp>
        <p:nvSpPr>
          <p:cNvPr id="4" name="Plassholder for lysbildenummer 3">
            <a:extLst>
              <a:ext uri="{FF2B5EF4-FFF2-40B4-BE49-F238E27FC236}">
                <a16:creationId xmlns:a16="http://schemas.microsoft.com/office/drawing/2014/main" id="{E3108A29-380C-8770-F1C3-7AFEABFD6E18}"/>
              </a:ext>
            </a:extLst>
          </p:cNvPr>
          <p:cNvSpPr>
            <a:spLocks noGrp="1"/>
          </p:cNvSpPr>
          <p:nvPr>
            <p:ph type="sldNum" sz="quarter" idx="5"/>
          </p:nvPr>
        </p:nvSpPr>
        <p:spPr/>
        <p:txBody>
          <a:bodyPr/>
          <a:lstStyle/>
          <a:p>
            <a:fld id="{156CEDBC-227B-4CCE-89B0-295BF0E9C841}" type="slidenum">
              <a:rPr lang="nb-NO" smtClean="0"/>
              <a:t>21</a:t>
            </a:fld>
            <a:endParaRPr lang="nb-NO"/>
          </a:p>
        </p:txBody>
      </p:sp>
    </p:spTree>
    <p:extLst>
      <p:ext uri="{BB962C8B-B14F-4D97-AF65-F5344CB8AC3E}">
        <p14:creationId xmlns:p14="http://schemas.microsoft.com/office/powerpoint/2010/main" val="4138493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F828E-9BE5-14A6-B9A4-9203785743D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EECF7A6-9F30-2958-AFC0-7344F20EC55A}"/>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065DA891-9CF7-D7E9-E6BE-4D5BA806CC22}"/>
              </a:ext>
            </a:extLst>
          </p:cNvPr>
          <p:cNvSpPr>
            <a:spLocks noGrp="1"/>
          </p:cNvSpPr>
          <p:nvPr>
            <p:ph type="body" idx="1"/>
          </p:nvPr>
        </p:nvSpPr>
        <p:spPr/>
        <p:txBody>
          <a:bodyPr/>
          <a:lstStyle/>
          <a:p>
            <a:r>
              <a:rPr lang="nb-NO" b="1"/>
              <a:t>Når og hvem skal gjøre vurdering på beslutningskompetanse? </a:t>
            </a:r>
          </a:p>
          <a:p>
            <a:endParaRPr lang="nb-NO" b="1"/>
          </a:p>
          <a:p>
            <a:r>
              <a:rPr lang="nb-NO" b="1"/>
              <a:t>Når</a:t>
            </a:r>
            <a:r>
              <a:rPr lang="nb-NO" b="0"/>
              <a:t>: </a:t>
            </a:r>
          </a:p>
          <a:p>
            <a:r>
              <a:rPr lang="nb-NO" b="0"/>
              <a:t>Beslutningskompetanse og tvangsvedtak er ikke det samme. Vi skal vurdere beslutningskompetansen når det er tvil om pasienten forstår helsehjelpen- ikke bare ved tvang. Selv om du vurderes som ikke beslutningskompetent betyr det ikke automatisk at man skal bruke tvang. </a:t>
            </a:r>
          </a:p>
          <a:p>
            <a:endParaRPr lang="nb-NO" b="0"/>
          </a:p>
          <a:p>
            <a:r>
              <a:rPr lang="nb-NO" b="1"/>
              <a:t>Eksempel 1</a:t>
            </a:r>
            <a:r>
              <a:rPr lang="nb-NO" b="0"/>
              <a:t>: Kari har hjelp til dusj. Nå sier hun nei til dusj, og sier at hun får vondt når hun dusjer. Forstår Kari hva en dusj innebærer? Anerkjenner hun behovet for hygiene? Evner hun å vurdere risikoen realistisk? Kari har redusert beslutningskompetanse for denne delen av helsehjelpen. Det er likevel ikke nødvendig eller aktuelt med tvang – hjelpen kan i stedet tilpasses, tilby alternativer eller forsøke igjen senere.</a:t>
            </a:r>
            <a:endParaRPr lang="nb-NO" b="1"/>
          </a:p>
          <a:p>
            <a:endParaRPr lang="nb-NO" b="1"/>
          </a:p>
          <a:p>
            <a:r>
              <a:rPr lang="nb-NO" b="1"/>
              <a:t>Hvem: </a:t>
            </a:r>
          </a:p>
          <a:p>
            <a:r>
              <a:rPr lang="nb-NO" b="0"/>
              <a:t>Den som skal vurdere en beslutningskompetanse er den som yter helsehjelpen, i prinsippet alle. Men det skal være faglig forsvarlig og det innebærer god kjennskap til pasienten, kompetanse og tverrfaglig samarbeid. </a:t>
            </a:r>
          </a:p>
          <a:p>
            <a:endParaRPr lang="nb-NO" b="1"/>
          </a:p>
          <a:p>
            <a:r>
              <a:rPr lang="nb-NO" b="1"/>
              <a:t>Kan ikke bare legen gjøre det? </a:t>
            </a:r>
            <a:r>
              <a:rPr lang="nb-NO" b="0"/>
              <a:t>Ofte er det annet helsepersonell som kjenner pasienten best som er mest egnet til å vurdere en beslutningskompetanse. Men det kan være hensiktsmessig å gjøre det i samarbeid.</a:t>
            </a:r>
          </a:p>
          <a:p>
            <a:endParaRPr lang="nb-NO" b="0"/>
          </a:p>
          <a:p>
            <a:r>
              <a:rPr lang="nb-NO" b="0"/>
              <a:t>Når en pasient blir vurdert som ikke beslutningskompetent innenfor et vist område så utløser det rettigheter og plikter, selv om det ikke fattes tvangsvedtak.  </a:t>
            </a:r>
          </a:p>
          <a:p>
            <a:endParaRPr lang="nb-NO" b="1"/>
          </a:p>
          <a:p>
            <a:r>
              <a:rPr lang="nb-NO" b="1"/>
              <a:t>Rettigheter pasient: </a:t>
            </a:r>
            <a:r>
              <a:rPr lang="nb-NO" b="0"/>
              <a:t>helsehjelp basert på pasientens beste (antatt samtykke). Rett til at tidligere ønsker vektlegges- tidligere utrykte ønsker skal tas hensyn til. Rett til medvirkning så langt som mulig, tilpasset nivå og involvering så langt det lar seg gjøre. </a:t>
            </a:r>
          </a:p>
          <a:p>
            <a:endParaRPr lang="nb-NO" b="0"/>
          </a:p>
          <a:p>
            <a:r>
              <a:rPr lang="nb-NO" b="1"/>
              <a:t>Rettigheter nærmeste pårørende: </a:t>
            </a:r>
            <a:r>
              <a:rPr lang="nb-NO" b="0"/>
              <a:t>nødvendig helseinformasjon som unntak fra taushetsplikten. (Referanse: pbrl. Paragraf 3-2). Rett til å medvirke: det handler både om å bli hørt, bidra med kunnskap om pasienten og gi informasjon om pasientens ønsker og verdier. Selv om nærmeste pårørende har disse rettighetene kan de ikke ta beslutninger på vegne av pasienten. </a:t>
            </a:r>
          </a:p>
          <a:p>
            <a:endParaRPr lang="nb-NO" b="0">
              <a:solidFill>
                <a:srgbClr val="FF0000"/>
              </a:solidFill>
            </a:endParaRPr>
          </a:p>
          <a:p>
            <a:endParaRPr lang="nb-NO" b="1">
              <a:solidFill>
                <a:srgbClr val="FF0000"/>
              </a:solidFill>
            </a:endParaRPr>
          </a:p>
          <a:p>
            <a:endParaRPr lang="nb-NO" b="1">
              <a:solidFill>
                <a:srgbClr val="FF0000"/>
              </a:solidFill>
            </a:endParaRPr>
          </a:p>
          <a:p>
            <a:endParaRPr lang="nb-NO" b="1">
              <a:solidFill>
                <a:srgbClr val="FF0000"/>
              </a:solidFill>
              <a:highlight>
                <a:srgbClr val="FFFF00"/>
              </a:highlight>
            </a:endParaRP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endParaRPr lang="nb-NO"/>
          </a:p>
        </p:txBody>
      </p:sp>
      <p:sp>
        <p:nvSpPr>
          <p:cNvPr id="4" name="Plassholder for lysbildenummer 3">
            <a:extLst>
              <a:ext uri="{FF2B5EF4-FFF2-40B4-BE49-F238E27FC236}">
                <a16:creationId xmlns:a16="http://schemas.microsoft.com/office/drawing/2014/main" id="{F3CF9C29-BF09-9DB4-0866-DDD5B741F8AA}"/>
              </a:ext>
            </a:extLst>
          </p:cNvPr>
          <p:cNvSpPr>
            <a:spLocks noGrp="1"/>
          </p:cNvSpPr>
          <p:nvPr>
            <p:ph type="sldNum" sz="quarter" idx="5"/>
          </p:nvPr>
        </p:nvSpPr>
        <p:spPr/>
        <p:txBody>
          <a:bodyPr/>
          <a:lstStyle/>
          <a:p>
            <a:fld id="{156CEDBC-227B-4CCE-89B0-295BF0E9C841}" type="slidenum">
              <a:rPr lang="nb-NO" smtClean="0"/>
              <a:t>22</a:t>
            </a:fld>
            <a:endParaRPr lang="nb-NO"/>
          </a:p>
        </p:txBody>
      </p:sp>
    </p:spTree>
    <p:extLst>
      <p:ext uri="{BB962C8B-B14F-4D97-AF65-F5344CB8AC3E}">
        <p14:creationId xmlns:p14="http://schemas.microsoft.com/office/powerpoint/2010/main" val="1207471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EC6CB-ED72-BBFD-2112-90664FFE10C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82241EA-0255-DB66-C823-E5C3A6CA2F8E}"/>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2207A786-0F42-B8F3-0C3B-6C9D777C9422}"/>
              </a:ext>
            </a:extLst>
          </p:cNvPr>
          <p:cNvSpPr>
            <a:spLocks noGrp="1"/>
          </p:cNvSpPr>
          <p:nvPr>
            <p:ph type="body" idx="1"/>
          </p:nvPr>
        </p:nvSpPr>
        <p:spPr/>
        <p:txBody>
          <a:bodyPr/>
          <a:lstStyle/>
          <a:p>
            <a:r>
              <a:rPr lang="nb-NO"/>
              <a:t>Manglende evne til beslutning er at pasienten ikke er «i stand til å forstå» hva beslutningen omfatter. Hva dette innebærer er ikke definert, og man må derfor til en viss grad basere det på klinisk skjønn. </a:t>
            </a:r>
          </a:p>
          <a:p>
            <a:endParaRPr lang="nb-NO"/>
          </a:p>
          <a:p>
            <a:r>
              <a:rPr lang="nb-NO"/>
              <a:t>En mye brukt tilnærming er de 4 kriteriene: Forstå, Anerkjenne, Resonnere, Velge: </a:t>
            </a:r>
            <a:r>
              <a:rPr lang="nb-NO" b="1"/>
              <a:t>FARV</a:t>
            </a:r>
            <a:r>
              <a:rPr lang="nb-NO"/>
              <a:t>. (OBS! Ikke alle kommunene benytter FARV. Må da forklare begrepene).</a:t>
            </a:r>
          </a:p>
          <a:p>
            <a:endParaRPr lang="nb-NO"/>
          </a:p>
          <a:p>
            <a:r>
              <a:rPr lang="nb-NO" b="1"/>
              <a:t>F</a:t>
            </a:r>
            <a:r>
              <a:rPr lang="nb-NO"/>
              <a:t>: Forstå informasjonen om helsetilstanden og behandlingsalternativene</a:t>
            </a:r>
          </a:p>
          <a:p>
            <a:r>
              <a:rPr lang="nb-NO" b="1"/>
              <a:t>A</a:t>
            </a:r>
            <a:r>
              <a:rPr lang="nb-NO"/>
              <a:t>: Anerkjenne at informasjonen gjelder dem selv og deres egen helse</a:t>
            </a:r>
          </a:p>
          <a:p>
            <a:r>
              <a:rPr lang="nb-NO" b="1"/>
              <a:t>R</a:t>
            </a:r>
            <a:r>
              <a:rPr lang="nb-NO"/>
              <a:t>: Kan pasienten veie fordeler og ulemper, og trekke en begrunnet konklusjon? Dette krever evne til refleksjon og logisk tenkning</a:t>
            </a:r>
          </a:p>
          <a:p>
            <a:r>
              <a:rPr lang="nb-NO" b="1"/>
              <a:t>V</a:t>
            </a:r>
            <a:r>
              <a:rPr lang="nb-NO"/>
              <a:t>: Klarer pasienten å uttrykke et tydelig og konsistent valg? Valget er stabilt over tid og ikke et resultat av forvirring og påvirkning. </a:t>
            </a:r>
          </a:p>
          <a:p>
            <a:endParaRPr lang="nb-NO"/>
          </a:p>
          <a:p>
            <a:r>
              <a:rPr lang="nb-NO"/>
              <a:t>Manglende evne på </a:t>
            </a:r>
            <a:r>
              <a:rPr lang="nb-NO" b="1"/>
              <a:t>ett</a:t>
            </a:r>
            <a:r>
              <a:rPr lang="nb-NO"/>
              <a:t> av kriteriene kan bety bortfall av beslutningskompetanse</a:t>
            </a:r>
          </a:p>
          <a:p>
            <a:endParaRPr lang="nb-NO"/>
          </a:p>
          <a:p>
            <a:r>
              <a:rPr lang="nb-NO"/>
              <a:t>Man kan også benytte ACE som hjelpemiddel til vurdering </a:t>
            </a:r>
            <a:r>
              <a:rPr lang="nb-NO">
                <a:hlinkClick r:id="rId3"/>
              </a:rPr>
              <a:t>https://www.med.uio.no/helsam/tjenester/kunnskap/etikk-helsetjenesten/sentrale-tema/samtykkekompetanse/ace2012.pdf</a:t>
            </a:r>
            <a:r>
              <a:rPr lang="nb-NO"/>
              <a:t> </a:t>
            </a:r>
          </a:p>
          <a:p>
            <a:endParaRPr lang="nb-NO"/>
          </a:p>
          <a:p>
            <a:endParaRPr lang="nb-NO"/>
          </a:p>
          <a:p>
            <a:endParaRPr lang="nb-NO"/>
          </a:p>
          <a:p>
            <a:endParaRPr lang="nb-NO"/>
          </a:p>
        </p:txBody>
      </p:sp>
      <p:sp>
        <p:nvSpPr>
          <p:cNvPr id="4" name="Plassholder for lysbildenummer 3">
            <a:extLst>
              <a:ext uri="{FF2B5EF4-FFF2-40B4-BE49-F238E27FC236}">
                <a16:creationId xmlns:a16="http://schemas.microsoft.com/office/drawing/2014/main" id="{BA45B8AB-0488-50EC-C658-E8F3DF772E38}"/>
              </a:ext>
            </a:extLst>
          </p:cNvPr>
          <p:cNvSpPr>
            <a:spLocks noGrp="1"/>
          </p:cNvSpPr>
          <p:nvPr>
            <p:ph type="sldNum" sz="quarter" idx="5"/>
          </p:nvPr>
        </p:nvSpPr>
        <p:spPr/>
        <p:txBody>
          <a:bodyPr/>
          <a:lstStyle/>
          <a:p>
            <a:fld id="{156CEDBC-227B-4CCE-89B0-295BF0E9C841}" type="slidenum">
              <a:rPr lang="nb-NO" smtClean="0"/>
              <a:t>23</a:t>
            </a:fld>
            <a:endParaRPr lang="nb-NO"/>
          </a:p>
        </p:txBody>
      </p:sp>
    </p:spTree>
    <p:extLst>
      <p:ext uri="{BB962C8B-B14F-4D97-AF65-F5344CB8AC3E}">
        <p14:creationId xmlns:p14="http://schemas.microsoft.com/office/powerpoint/2010/main" val="3347713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62B20-BA62-8AAB-98C7-87540225C2E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1792A1C-6456-C317-3EF8-7A826DB1986E}"/>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DB539A42-671D-E408-8305-532585FD20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t>Case 3.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a:t>Hvis vi igjen ser på Kari og hennes situasjon hjemme. Vi vet nå at det over en lengre periode har vært vanskelig å få henne til å ta medisiner. Hjemmetjenesten kommer to ganger om dagen, til morgenstell og til kveldstell og hun får medisiner til begge tidspunktene. Hjemmetjenesten observerer at graden av motstand mot medisinene har utviklet seg, Kari sier blant annet: «Jeg vet hva dere holder på med..», «Jeg trenger ikke disse medisinene, er frisk..». Hjemmetjenesten spør Kari om hvorfor hun tror hun ikke trenger de. Kari svarer «Jeg kjenner det bare, dessuten sa mannen min det i går..» Hjemmetjenesten har undersøkt og funnet ut at det ikke ligger noen somatisk årsak bak endringene.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highlight>
                <a:srgbClr val="FFFF00"/>
              </a:highlight>
            </a:endParaRPr>
          </a:p>
          <a:p>
            <a:r>
              <a:rPr lang="nb-NO" b="1"/>
              <a:t>Oppgave:</a:t>
            </a:r>
          </a:p>
          <a:p>
            <a:endParaRPr lang="nb-NO" b="1"/>
          </a:p>
          <a:p>
            <a:r>
              <a:rPr lang="nb-NO" b="1" err="1"/>
              <a:t>Caset</a:t>
            </a:r>
            <a:r>
              <a:rPr lang="nb-NO" b="1"/>
              <a:t> om Kari: </a:t>
            </a:r>
          </a:p>
          <a:p>
            <a:r>
              <a:rPr lang="nb-NO"/>
              <a:t>I eksempelet med Kari og medisinene hennes. Hvordan vil dere vurdere hennes beslutningskompetanse ved bruk av FARV?</a:t>
            </a:r>
          </a:p>
          <a:p>
            <a:endParaRPr lang="nb-NO" b="1"/>
          </a:p>
          <a:p>
            <a:r>
              <a:rPr lang="nb-NO" b="1"/>
              <a:t>Metodikk: IGP</a:t>
            </a:r>
          </a:p>
          <a:p>
            <a:endParaRPr lang="nb-NO" b="1"/>
          </a:p>
          <a:p>
            <a:r>
              <a:rPr lang="nb-NO" b="1"/>
              <a:t>Individuelt: </a:t>
            </a:r>
            <a:r>
              <a:rPr lang="nb-NO" b="0"/>
              <a:t>V</a:t>
            </a:r>
            <a:r>
              <a:rPr lang="nb-NO"/>
              <a:t>urder i henhold til FARV, 5 min</a:t>
            </a:r>
          </a:p>
          <a:p>
            <a:r>
              <a:rPr lang="nb-NO" b="1"/>
              <a:t>Gruppe: </a:t>
            </a:r>
            <a:r>
              <a:rPr lang="nb-NO" b="0"/>
              <a:t>D</a:t>
            </a:r>
            <a:r>
              <a:rPr lang="nb-NO"/>
              <a:t>iskuter i gruppen, 10 min</a:t>
            </a:r>
          </a:p>
          <a:p>
            <a:r>
              <a:rPr lang="nb-NO" b="1"/>
              <a:t>Plenum: </a:t>
            </a:r>
            <a:r>
              <a:rPr lang="nb-NO" b="0"/>
              <a:t>D</a:t>
            </a:r>
            <a:r>
              <a:rPr lang="nb-NO"/>
              <a:t>eler i plenum. 10 min</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p>
          <a:p>
            <a:endParaRPr lang="nb-NO"/>
          </a:p>
        </p:txBody>
      </p:sp>
      <p:sp>
        <p:nvSpPr>
          <p:cNvPr id="4" name="Plassholder for lysbildenummer 3">
            <a:extLst>
              <a:ext uri="{FF2B5EF4-FFF2-40B4-BE49-F238E27FC236}">
                <a16:creationId xmlns:a16="http://schemas.microsoft.com/office/drawing/2014/main" id="{749C42F2-1EA5-D1B8-11C0-7C1D949C58D5}"/>
              </a:ext>
            </a:extLst>
          </p:cNvPr>
          <p:cNvSpPr>
            <a:spLocks noGrp="1"/>
          </p:cNvSpPr>
          <p:nvPr>
            <p:ph type="sldNum" sz="quarter" idx="5"/>
          </p:nvPr>
        </p:nvSpPr>
        <p:spPr/>
        <p:txBody>
          <a:bodyPr/>
          <a:lstStyle/>
          <a:p>
            <a:fld id="{156CEDBC-227B-4CCE-89B0-295BF0E9C841}" type="slidenum">
              <a:rPr lang="nb-NO" smtClean="0"/>
              <a:t>24</a:t>
            </a:fld>
            <a:endParaRPr lang="nb-NO"/>
          </a:p>
        </p:txBody>
      </p:sp>
    </p:spTree>
    <p:extLst>
      <p:ext uri="{BB962C8B-B14F-4D97-AF65-F5344CB8AC3E}">
        <p14:creationId xmlns:p14="http://schemas.microsoft.com/office/powerpoint/2010/main" val="26699133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E74A1-3CBF-F6CE-E9CD-83E90A14D30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B8B6FD1-83BC-6085-55B1-68414B2198DA}"/>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B71F55F9-6CFD-2F71-561B-B9856C0ABF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t>Case 4. </a:t>
            </a:r>
          </a:p>
          <a:p>
            <a:r>
              <a:rPr lang="nb-NO"/>
              <a:t>Det er nå vurdert at Kari mangler beslutningskompetanse på medisiner. Dette utløser likevel ikke automatisk tiltak om tvang.</a:t>
            </a:r>
          </a:p>
          <a:p>
            <a:endParaRPr lang="nb-NO"/>
          </a:p>
          <a:p>
            <a:r>
              <a:rPr lang="nb-NO"/>
              <a:t>👉 Hvordan kan vi jobbe tillitsskapende i denne situasjonen?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a:p>
          <a:p>
            <a:pPr marL="0" marR="0" lvl="0" indent="0" algn="l" defTabSz="914400" rtl="0" eaLnBrk="1" fontAlgn="auto" latinLnBrk="0" hangingPunct="1">
              <a:lnSpc>
                <a:spcPct val="100000"/>
              </a:lnSpc>
              <a:spcBef>
                <a:spcPts val="0"/>
              </a:spcBef>
              <a:spcAft>
                <a:spcPts val="0"/>
              </a:spcAft>
              <a:buClrTx/>
              <a:buSzTx/>
              <a:buFontTx/>
              <a:buNone/>
              <a:tabLst/>
              <a:defRPr/>
            </a:pPr>
            <a:r>
              <a:rPr lang="nb-NO" b="1"/>
              <a:t>Metodikk: IGP</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a:t>Individuelt: </a:t>
            </a:r>
            <a:r>
              <a:rPr lang="nb-NO" b="0"/>
              <a:t>2 min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a:t>Gruppe: </a:t>
            </a:r>
            <a:r>
              <a:rPr lang="nb-NO" b="0"/>
              <a:t>3-4 min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a:t>Plenum: </a:t>
            </a:r>
            <a:r>
              <a:rPr lang="nb-NO" b="0"/>
              <a:t>3 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a:p>
          <a:p>
            <a:pPr marL="0" marR="0" lvl="0" indent="0" algn="l" defTabSz="914400" rtl="0" eaLnBrk="1" fontAlgn="auto" latinLnBrk="0" hangingPunct="1">
              <a:lnSpc>
                <a:spcPct val="100000"/>
              </a:lnSpc>
              <a:spcBef>
                <a:spcPts val="0"/>
              </a:spcBef>
              <a:spcAft>
                <a:spcPts val="0"/>
              </a:spcAft>
              <a:buClrTx/>
              <a:buSzTx/>
              <a:buFontTx/>
              <a:buNone/>
              <a:tabLst/>
              <a:defRPr/>
            </a:pPr>
            <a:r>
              <a:rPr lang="nb-NO" b="1"/>
              <a:t>Oppfølgingsspørsmål: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t>Hva tror dere er hovedårsaken til Karis motstand?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t>Hvilket tiltak ville dere prøvd først – og hvorfor?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t>Hva kan skje hvis vi går for fort frem?</a:t>
            </a:r>
            <a:endParaRPr lang="nb-NO" b="1"/>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a:p>
          <a:p>
            <a:r>
              <a:rPr lang="nb-NO" b="1"/>
              <a:t>Viktig utgangspunkt</a:t>
            </a:r>
          </a:p>
          <a:p>
            <a:r>
              <a:rPr lang="nb-NO"/>
              <a:t>Selv om Kari mangler beslutningskompetanse:</a:t>
            </a:r>
          </a:p>
          <a:p>
            <a:pPr marL="171450" indent="-171450">
              <a:buFont typeface="Arial" panose="020B0604020202020204" pitchFamily="34" charset="0"/>
              <a:buChar char="•"/>
            </a:pPr>
            <a:r>
              <a:rPr lang="nb-NO"/>
              <a:t>Har hun fortsatt rett til å bli møtt med respekt </a:t>
            </a:r>
          </a:p>
          <a:p>
            <a:pPr marL="171450" indent="-171450">
              <a:buFont typeface="Arial" panose="020B0604020202020204" pitchFamily="34" charset="0"/>
              <a:buChar char="•"/>
            </a:pPr>
            <a:r>
              <a:rPr lang="nb-NO"/>
              <a:t>Skal tvang være siste utvei </a:t>
            </a:r>
          </a:p>
          <a:p>
            <a:pPr marL="171450" indent="-171450">
              <a:buFont typeface="Arial" panose="020B0604020202020204" pitchFamily="34" charset="0"/>
              <a:buChar char="•"/>
            </a:pPr>
            <a:r>
              <a:rPr lang="nb-NO"/>
              <a:t>Skal tillitsskapende tiltak forsøkes systematisk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a:highlight>
                  <a:srgbClr val="FFFF00"/>
                </a:highlight>
              </a:rPr>
              <a:t>Tillit skapes ikke i øyeblikket vi trenger den – men i måten vi møter pasienten over tid.</a:t>
            </a:r>
            <a:endParaRPr lang="nb-NO" b="1"/>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p>
          <a:p>
            <a:endParaRPr lang="nb-NO"/>
          </a:p>
        </p:txBody>
      </p:sp>
      <p:sp>
        <p:nvSpPr>
          <p:cNvPr id="4" name="Plassholder for lysbildenummer 3">
            <a:extLst>
              <a:ext uri="{FF2B5EF4-FFF2-40B4-BE49-F238E27FC236}">
                <a16:creationId xmlns:a16="http://schemas.microsoft.com/office/drawing/2014/main" id="{C383F0FF-1257-FF64-1A9F-6D167D73661A}"/>
              </a:ext>
            </a:extLst>
          </p:cNvPr>
          <p:cNvSpPr>
            <a:spLocks noGrp="1"/>
          </p:cNvSpPr>
          <p:nvPr>
            <p:ph type="sldNum" sz="quarter" idx="5"/>
          </p:nvPr>
        </p:nvSpPr>
        <p:spPr/>
        <p:txBody>
          <a:bodyPr/>
          <a:lstStyle/>
          <a:p>
            <a:fld id="{156CEDBC-227B-4CCE-89B0-295BF0E9C841}" type="slidenum">
              <a:rPr lang="nb-NO" smtClean="0"/>
              <a:t>25</a:t>
            </a:fld>
            <a:endParaRPr lang="nb-NO"/>
          </a:p>
        </p:txBody>
      </p:sp>
    </p:spTree>
    <p:extLst>
      <p:ext uri="{BB962C8B-B14F-4D97-AF65-F5344CB8AC3E}">
        <p14:creationId xmlns:p14="http://schemas.microsoft.com/office/powerpoint/2010/main" val="1760706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E159C-35EB-2CCA-4EFF-FA00ABF817B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18E9F13-52AF-F675-B750-10B8EF4B004E}"/>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75BF85FB-AB56-8953-BEBE-EA74B2A4FBEF}"/>
              </a:ext>
            </a:extLst>
          </p:cNvPr>
          <p:cNvSpPr>
            <a:spLocks noGrp="1"/>
          </p:cNvSpPr>
          <p:nvPr>
            <p:ph type="body" idx="1"/>
          </p:nvPr>
        </p:nvSpPr>
        <p:spPr/>
        <p:txBody>
          <a:bodyPr/>
          <a:lstStyle/>
          <a:p>
            <a:r>
              <a:rPr lang="nb-NO"/>
              <a:t>Til underviser: legg inn lokale prosedyrer selv</a:t>
            </a:r>
          </a:p>
          <a:p>
            <a:endParaRPr lang="nb-NO"/>
          </a:p>
          <a:p>
            <a:endParaRPr lang="nb-NO"/>
          </a:p>
          <a:p>
            <a:r>
              <a:rPr lang="nb-NO"/>
              <a:t>Bør gå ut fra </a:t>
            </a:r>
            <a:r>
              <a:rPr lang="nb-NO" err="1"/>
              <a:t>caset</a:t>
            </a:r>
            <a:r>
              <a:rPr lang="nb-NO"/>
              <a:t> om Kari.</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Kari viser seg ikke å ha beslutningskompetanse når det gjelder medisiner grunnet… Betyr det at man da skal gå rett på tvangstiltak? Nei!</a:t>
            </a:r>
          </a:p>
          <a:p>
            <a:endParaRPr lang="nb-NO"/>
          </a:p>
          <a:p>
            <a:endParaRPr lang="nb-NO"/>
          </a:p>
          <a:p>
            <a:endParaRPr lang="nb-NO"/>
          </a:p>
        </p:txBody>
      </p:sp>
      <p:sp>
        <p:nvSpPr>
          <p:cNvPr id="4" name="Plassholder for lysbildenummer 3">
            <a:extLst>
              <a:ext uri="{FF2B5EF4-FFF2-40B4-BE49-F238E27FC236}">
                <a16:creationId xmlns:a16="http://schemas.microsoft.com/office/drawing/2014/main" id="{218700CF-EA4A-F727-6441-C7C30CFC6115}"/>
              </a:ext>
            </a:extLst>
          </p:cNvPr>
          <p:cNvSpPr>
            <a:spLocks noGrp="1"/>
          </p:cNvSpPr>
          <p:nvPr>
            <p:ph type="sldNum" sz="quarter" idx="5"/>
          </p:nvPr>
        </p:nvSpPr>
        <p:spPr/>
        <p:txBody>
          <a:bodyPr/>
          <a:lstStyle/>
          <a:p>
            <a:fld id="{156CEDBC-227B-4CCE-89B0-295BF0E9C841}" type="slidenum">
              <a:rPr lang="nb-NO" smtClean="0"/>
              <a:t>26</a:t>
            </a:fld>
            <a:endParaRPr lang="nb-NO"/>
          </a:p>
        </p:txBody>
      </p:sp>
    </p:spTree>
    <p:extLst>
      <p:ext uri="{BB962C8B-B14F-4D97-AF65-F5344CB8AC3E}">
        <p14:creationId xmlns:p14="http://schemas.microsoft.com/office/powerpoint/2010/main" val="793798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CB1A0-00F3-31C4-62BD-AB8048F8BDE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AFBA018-3139-2A64-688F-F024D57E2928}"/>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E023555F-8B21-6E3D-508D-3E5B2637F889}"/>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29D2071F-DFA0-7F4F-3233-AB7188AEC9FE}"/>
              </a:ext>
            </a:extLst>
          </p:cNvPr>
          <p:cNvSpPr>
            <a:spLocks noGrp="1"/>
          </p:cNvSpPr>
          <p:nvPr>
            <p:ph type="sldNum" sz="quarter" idx="5"/>
          </p:nvPr>
        </p:nvSpPr>
        <p:spPr/>
        <p:txBody>
          <a:bodyPr/>
          <a:lstStyle/>
          <a:p>
            <a:fld id="{156CEDBC-227B-4CCE-89B0-295BF0E9C841}" type="slidenum">
              <a:rPr lang="nb-NO" smtClean="0"/>
              <a:t>27</a:t>
            </a:fld>
            <a:endParaRPr lang="nb-NO"/>
          </a:p>
        </p:txBody>
      </p:sp>
    </p:spTree>
    <p:extLst>
      <p:ext uri="{BB962C8B-B14F-4D97-AF65-F5344CB8AC3E}">
        <p14:creationId xmlns:p14="http://schemas.microsoft.com/office/powerpoint/2010/main" val="4219147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6E1DA-26BB-A35A-83D8-3DC1F6E22F2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C82B647-E5C9-20B9-2C11-8AC9361EF75D}"/>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49E9803C-15C9-147D-642B-703CF95F6214}"/>
              </a:ext>
            </a:extLst>
          </p:cNvPr>
          <p:cNvSpPr>
            <a:spLocks noGrp="1"/>
          </p:cNvSpPr>
          <p:nvPr>
            <p:ph type="body" idx="1"/>
          </p:nvPr>
        </p:nvSpPr>
        <p:spPr/>
        <p:txBody>
          <a:bodyPr/>
          <a:lstStyle/>
          <a:p>
            <a:r>
              <a:rPr lang="nb-NO" b="1"/>
              <a:t>Hva er tvang: </a:t>
            </a:r>
          </a:p>
          <a:p>
            <a:r>
              <a:rPr lang="nb-NO" b="1"/>
              <a:t>Tvang er </a:t>
            </a:r>
            <a:r>
              <a:rPr lang="nb-NO"/>
              <a:t>helsehjelp eller tiltak som settes i gang </a:t>
            </a:r>
            <a:r>
              <a:rPr lang="nb-NO" b="1"/>
              <a:t>mot pasientens vilje eller ved motstand</a:t>
            </a:r>
            <a:r>
              <a:rPr lang="nb-NO"/>
              <a:t>, der pasienten </a:t>
            </a:r>
            <a:r>
              <a:rPr lang="nb-NO" b="1"/>
              <a:t>ikke samtykker</a:t>
            </a:r>
            <a:r>
              <a:rPr lang="nb-NO"/>
              <a:t>, og som </a:t>
            </a:r>
            <a:r>
              <a:rPr lang="nb-NO" b="1"/>
              <a:t>griper inn i pasientens selvbestemmelse</a:t>
            </a:r>
            <a:r>
              <a:rPr lang="nb-NO"/>
              <a:t>. Motstand er forutsetning for tvang</a:t>
            </a:r>
          </a:p>
          <a:p>
            <a:endParaRPr lang="nb-NO" b="1"/>
          </a:p>
          <a:p>
            <a:r>
              <a:rPr lang="nb-NO" sz="1200" b="1" i="0" kern="1200">
                <a:solidFill>
                  <a:schemeClr val="tx1"/>
                </a:solidFill>
                <a:effectLst/>
                <a:latin typeface="+mn-lt"/>
                <a:ea typeface="+mn-ea"/>
                <a:cs typeface="+mn-cs"/>
              </a:rPr>
              <a:t>Tvang er tiltak som brukes for </a:t>
            </a:r>
          </a:p>
          <a:p>
            <a:pPr marL="171450" indent="-171450">
              <a:buFont typeface="Arial" panose="020B0604020202020204" pitchFamily="34" charset="0"/>
              <a:buChar char="•"/>
            </a:pPr>
            <a:r>
              <a:rPr lang="nb-NO" sz="1200" b="0" i="0" kern="1200">
                <a:solidFill>
                  <a:schemeClr val="tx1"/>
                </a:solidFill>
                <a:effectLst/>
                <a:latin typeface="+mn-lt"/>
                <a:ea typeface="+mn-ea"/>
                <a:cs typeface="+mn-cs"/>
              </a:rPr>
              <a:t>å </a:t>
            </a:r>
            <a:r>
              <a:rPr lang="nb-NO" sz="1200" b="0" i="1" kern="1200">
                <a:solidFill>
                  <a:schemeClr val="tx1"/>
                </a:solidFill>
                <a:effectLst/>
                <a:latin typeface="+mn-lt"/>
                <a:ea typeface="+mn-ea"/>
                <a:cs typeface="+mn-cs"/>
              </a:rPr>
              <a:t>overvinne</a:t>
            </a:r>
            <a:r>
              <a:rPr lang="nb-NO" sz="1200" b="0" i="0" kern="1200">
                <a:solidFill>
                  <a:schemeClr val="tx1"/>
                </a:solidFill>
                <a:effectLst/>
                <a:latin typeface="+mn-lt"/>
                <a:ea typeface="+mn-ea"/>
                <a:cs typeface="+mn-cs"/>
              </a:rPr>
              <a:t> motstand fra pasienten, for eksempel holde pasienten fast i armer og ben</a:t>
            </a:r>
          </a:p>
          <a:p>
            <a:pPr marL="171450" indent="-171450">
              <a:buFont typeface="Arial" panose="020B0604020202020204" pitchFamily="34" charset="0"/>
              <a:buChar char="•"/>
            </a:pPr>
            <a:r>
              <a:rPr lang="nb-NO" sz="1200" b="0" i="0" kern="1200">
                <a:solidFill>
                  <a:schemeClr val="tx1"/>
                </a:solidFill>
                <a:effectLst/>
                <a:latin typeface="+mn-lt"/>
                <a:ea typeface="+mn-ea"/>
                <a:cs typeface="+mn-cs"/>
              </a:rPr>
              <a:t>å </a:t>
            </a:r>
            <a:r>
              <a:rPr lang="nb-NO" sz="1200" b="0" i="1" kern="1200">
                <a:solidFill>
                  <a:schemeClr val="tx1"/>
                </a:solidFill>
                <a:effectLst/>
                <a:latin typeface="+mn-lt"/>
                <a:ea typeface="+mn-ea"/>
                <a:cs typeface="+mn-cs"/>
              </a:rPr>
              <a:t>omgå</a:t>
            </a:r>
            <a:r>
              <a:rPr lang="nb-NO" sz="1200" b="0" i="0" kern="1200">
                <a:solidFill>
                  <a:schemeClr val="tx1"/>
                </a:solidFill>
                <a:effectLst/>
                <a:latin typeface="+mn-lt"/>
                <a:ea typeface="+mn-ea"/>
                <a:cs typeface="+mn-cs"/>
              </a:rPr>
              <a:t> motstand fra pasienten, for eksempel røre legemidlene til pasienten inn i maten eller gi pasienten beroligende legemidler eller narkose for å gi nødvendig helsehjelp</a:t>
            </a:r>
          </a:p>
          <a:p>
            <a:pPr marL="0" indent="0">
              <a:buFont typeface="Arial" panose="020B0604020202020204" pitchFamily="34" charset="0"/>
              <a:buNone/>
            </a:pPr>
            <a:endParaRPr lang="nb-NO" sz="1200" b="0" i="0" kern="1200">
              <a:solidFill>
                <a:schemeClr val="tx1"/>
              </a:solidFill>
              <a:effectLst/>
              <a:latin typeface="+mn-lt"/>
              <a:ea typeface="+mn-ea"/>
              <a:cs typeface="+mn-cs"/>
            </a:endParaRPr>
          </a:p>
          <a:p>
            <a:r>
              <a:rPr lang="nb-NO" sz="1200" b="0" i="0" kern="1200">
                <a:solidFill>
                  <a:schemeClr val="tx1"/>
                </a:solidFill>
                <a:effectLst/>
                <a:latin typeface="+mn-lt"/>
                <a:ea typeface="+mn-ea"/>
                <a:cs typeface="+mn-cs"/>
              </a:rPr>
              <a:t>Alminnelige oppfordringer regnes ikke som tvang. Det kan være å overtale pasienten til å motta helsehjelp, muntlig veiledning, forklaringer, motivering og lignende. Vanlig ledelse med hånden eller andre milde fysiske påvirkninger er heller ikke tvang.</a:t>
            </a:r>
          </a:p>
          <a:p>
            <a:endParaRPr lang="nb-NO"/>
          </a:p>
          <a:p>
            <a:r>
              <a:rPr lang="nb-NO" u="sng"/>
              <a:t>Eksempel på tvang kan være:</a:t>
            </a:r>
          </a:p>
          <a:p>
            <a:r>
              <a:rPr lang="nb-NO" b="1"/>
              <a:t>Fysisk: </a:t>
            </a:r>
            <a:r>
              <a:rPr lang="nb-NO"/>
              <a:t>å holde fast, tvinge ved stell, medisiner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a:t>Skjult tvang: </a:t>
            </a:r>
            <a:r>
              <a:rPr lang="nb-NO"/>
              <a:t>å gi medisiner i maten uten pasientens viten eller samtykke. </a:t>
            </a:r>
            <a:r>
              <a:rPr lang="nb-NO" sz="1200" kern="1200">
                <a:solidFill>
                  <a:schemeClr val="tx1"/>
                </a:solidFill>
                <a:effectLst/>
                <a:latin typeface="+mn-lt"/>
                <a:ea typeface="+mn-ea"/>
                <a:cs typeface="+mn-cs"/>
              </a:rPr>
              <a:t>Ett annet eksempel: innleggelse på sykehjem der man ikke informerer på grunn av en forventet eskalering av atferd, eller man leder vedkommende til innleggelse når pasienten viser motstand, som ved å si nå drar vi innom og tar en kaffekopp- mens vedkommende da er innlagt på sykehjemmet. Dette er skjult tvang som krever vedtak. </a:t>
            </a:r>
            <a:endParaRPr lang="nb-NO"/>
          </a:p>
          <a:p>
            <a:r>
              <a:rPr lang="nb-NO" b="1"/>
              <a:t>Begrensning av frihet: </a:t>
            </a:r>
            <a:r>
              <a:rPr lang="nb-NO"/>
              <a:t>hindre pasienten å forlate et rom eller område</a:t>
            </a:r>
          </a:p>
          <a:p>
            <a:endParaRPr lang="nb-NO"/>
          </a:p>
          <a:p>
            <a:r>
              <a:rPr lang="nb-NO" b="1"/>
              <a:t>Hva er ikke tvang: </a:t>
            </a:r>
          </a:p>
          <a:p>
            <a:endParaRPr lang="nb-NO" b="0"/>
          </a:p>
          <a:p>
            <a:pPr marL="285750" indent="-285750">
              <a:buFont typeface="Arial"/>
              <a:buChar char="•"/>
            </a:pPr>
            <a:r>
              <a:rPr lang="nb-NO" b="1"/>
              <a:t>Helsehjelp gitt med samtykke:</a:t>
            </a:r>
            <a:r>
              <a:rPr lang="nb-NO"/>
              <a:t> alle tiltak pasienten godtar frivillig, forutsatt at pasienten forstår helsehjelpen </a:t>
            </a:r>
          </a:p>
          <a:p>
            <a:pPr marL="285750" indent="-285750">
              <a:buFont typeface="Arial"/>
              <a:buChar char="•"/>
            </a:pPr>
            <a:r>
              <a:rPr lang="nb-NO" b="1"/>
              <a:t>Tilrettelegging og tillitsskapende tiltak:</a:t>
            </a:r>
            <a:r>
              <a:rPr lang="nb-NO"/>
              <a:t> for eksempel samtaler, informasjon, bruk av alternative løsninger.</a:t>
            </a:r>
          </a:p>
          <a:p>
            <a:pPr marL="285750" indent="-285750">
              <a:buFont typeface="Arial"/>
              <a:buChar char="•"/>
            </a:pPr>
            <a:r>
              <a:rPr lang="nb-NO" b="1"/>
              <a:t>Forsøk på å overtale eller forklare:</a:t>
            </a:r>
            <a:r>
              <a:rPr lang="nb-NO"/>
              <a:t> uten maktbruk eller press.</a:t>
            </a:r>
          </a:p>
          <a:p>
            <a:pPr marL="285750" indent="-285750">
              <a:buFont typeface="Arial"/>
              <a:buChar char="•"/>
            </a:pPr>
            <a:r>
              <a:rPr lang="nb-NO" b="1"/>
              <a:t>Assistanse som pasienten aksepterer:</a:t>
            </a:r>
            <a:r>
              <a:rPr lang="nb-NO"/>
              <a:t> som hjelp til påkledning, spising osv.</a:t>
            </a:r>
          </a:p>
          <a:p>
            <a:pPr marL="285750" indent="-285750">
              <a:buFont typeface="Arial"/>
              <a:buChar char="•"/>
            </a:pPr>
            <a:r>
              <a:rPr lang="nb-NO" b="1"/>
              <a:t>Daglig omsorg uten motstand:</a:t>
            </a:r>
            <a:r>
              <a:rPr lang="nb-NO"/>
              <a:t> stell og hjelp pasienten ikke motsetter seg</a:t>
            </a:r>
          </a:p>
          <a:p>
            <a:pPr marL="285750" indent="-285750">
              <a:buFont typeface="Arial"/>
              <a:buChar char="•"/>
            </a:pPr>
            <a:endParaRPr lang="nb-NO"/>
          </a:p>
          <a:p>
            <a:pPr marL="285750" indent="-285750">
              <a:buFont typeface="Arial"/>
              <a:buChar char="•"/>
            </a:pPr>
            <a:endParaRPr lang="nb-NO"/>
          </a:p>
          <a:p>
            <a:pPr fontAlgn="t"/>
            <a:r>
              <a:rPr lang="nb-NO" sz="1200" b="0" i="0" kern="1200">
                <a:solidFill>
                  <a:schemeClr val="tx1"/>
                </a:solidFill>
                <a:effectLst/>
                <a:latin typeface="+mn-lt"/>
                <a:ea typeface="+mn-ea"/>
                <a:cs typeface="+mn-cs"/>
              </a:rPr>
              <a:t>Ikke alle inngripende tiltak regnes som tvang, spesielt når pasienten samtykker til tiltaket eller det gjennomføres i samarbeid med pasienten. Et eksempel på dette er bruk av belte eller sele i rullestol. Dersom pasienten samtykker til bruk for å hindre fall, anses tiltaket som inngripende fordi det begrenser fri bevegelse, men det regnes ikke som tvang.</a:t>
            </a:r>
          </a:p>
          <a:p>
            <a:pPr fontAlgn="t"/>
            <a:r>
              <a:rPr lang="nb-NO" sz="1200" b="0" i="0" kern="1200">
                <a:solidFill>
                  <a:schemeClr val="tx1"/>
                </a:solidFill>
                <a:effectLst/>
                <a:latin typeface="+mn-lt"/>
                <a:ea typeface="+mn-ea"/>
                <a:cs typeface="+mn-cs"/>
              </a:rPr>
              <a:t>Dersom pasienten ikke har beslutningskompetanse, men heller ikke motsetter seg tiltaket, er det helsepersonell som yter helsehjelpen som må vurdere om tiltaket skal gjennomføres. Dette kan for eksempel gjelde bruk av belte eller sele i rullestol eller bruk av sengehest.</a:t>
            </a:r>
          </a:p>
          <a:p>
            <a:endParaRPr lang="nb-NO"/>
          </a:p>
          <a:p>
            <a:r>
              <a:rPr lang="nb-NO" b="1"/>
              <a:t>Oppsummert: </a:t>
            </a:r>
          </a:p>
          <a:p>
            <a:r>
              <a:rPr lang="nb-NO"/>
              <a:t>Motstand = forutsetning for tvang: uten motstand kan ikke tiltaket regnes som tvang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t>Skjult tvang er tvang. </a:t>
            </a:r>
          </a:p>
          <a:p>
            <a:r>
              <a:rPr lang="nb-NO"/>
              <a:t>Dersom pasienten samtykker, er det ikke tvang, selv om tiltaket kan være inngripende. </a:t>
            </a:r>
          </a:p>
          <a:p>
            <a:endParaRPr lang="nb-NO"/>
          </a:p>
          <a:p>
            <a:endParaRPr lang="nb-NO" b="0"/>
          </a:p>
          <a:p>
            <a:endParaRPr lang="nb-NO"/>
          </a:p>
        </p:txBody>
      </p:sp>
      <p:sp>
        <p:nvSpPr>
          <p:cNvPr id="4" name="Plassholder for lysbildenummer 3">
            <a:extLst>
              <a:ext uri="{FF2B5EF4-FFF2-40B4-BE49-F238E27FC236}">
                <a16:creationId xmlns:a16="http://schemas.microsoft.com/office/drawing/2014/main" id="{D133C352-79DE-27D9-86BB-424579BDDFA7}"/>
              </a:ext>
            </a:extLst>
          </p:cNvPr>
          <p:cNvSpPr>
            <a:spLocks noGrp="1"/>
          </p:cNvSpPr>
          <p:nvPr>
            <p:ph type="sldNum" sz="quarter" idx="5"/>
          </p:nvPr>
        </p:nvSpPr>
        <p:spPr/>
        <p:txBody>
          <a:bodyPr/>
          <a:lstStyle/>
          <a:p>
            <a:fld id="{156CEDBC-227B-4CCE-89B0-295BF0E9C841}" type="slidenum">
              <a:rPr lang="nb-NO" smtClean="0"/>
              <a:t>28</a:t>
            </a:fld>
            <a:endParaRPr lang="nb-NO"/>
          </a:p>
        </p:txBody>
      </p:sp>
    </p:spTree>
    <p:extLst>
      <p:ext uri="{BB962C8B-B14F-4D97-AF65-F5344CB8AC3E}">
        <p14:creationId xmlns:p14="http://schemas.microsoft.com/office/powerpoint/2010/main" val="8377245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98A72-20AA-2347-A3DE-8326C5782A7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9EF80D8-CE4A-BB6A-B1BA-603EA39CFFB4}"/>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AEB6738C-2208-3276-27DD-C36F1D04B7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noProof="0"/>
              <a:t>Tvang etter </a:t>
            </a:r>
            <a:r>
              <a:rPr lang="nb-NO" sz="1200" i="1" noProof="0"/>
              <a:t>pasient- og brukerrettighetsloven kap. 4A  </a:t>
            </a:r>
            <a:r>
              <a:rPr lang="nb-NO" sz="1200" noProof="0"/>
              <a:t>kan bare brukes til undersøkelse, utredning og behandling av somatiske lidelser. </a:t>
            </a:r>
          </a:p>
          <a:p>
            <a:endParaRPr lang="nb-NO"/>
          </a:p>
          <a:p>
            <a:r>
              <a:rPr lang="nb-NO" b="1"/>
              <a:t>Hvem gjelder Kap4a for?</a:t>
            </a:r>
          </a:p>
          <a:p>
            <a:pPr marL="171450" indent="-171450">
              <a:buFont typeface="Arial" panose="020B0604020202020204" pitchFamily="34" charset="0"/>
              <a:buChar char="•"/>
            </a:pPr>
            <a:r>
              <a:rPr lang="nb-NO"/>
              <a:t>Pasienter </a:t>
            </a:r>
            <a:r>
              <a:rPr lang="nb-NO" b="1"/>
              <a:t>over 16 år som oppholder seg i Norge</a:t>
            </a:r>
            <a:r>
              <a:rPr lang="nb-NO"/>
              <a:t> </a:t>
            </a:r>
          </a:p>
          <a:p>
            <a:pPr marL="171450" indent="-171450">
              <a:buFont typeface="Arial" panose="020B0604020202020204" pitchFamily="34" charset="0"/>
              <a:buChar char="•"/>
            </a:pPr>
            <a:r>
              <a:rPr lang="nb-NO"/>
              <a:t>Pasienter som </a:t>
            </a:r>
            <a:r>
              <a:rPr lang="nb-NO" b="1"/>
              <a:t>mangler beslutningskompetanse</a:t>
            </a:r>
            <a:r>
              <a:rPr lang="nb-NO"/>
              <a:t> og </a:t>
            </a:r>
            <a:r>
              <a:rPr lang="nb-NO" b="1"/>
              <a:t>samtidig</a:t>
            </a:r>
            <a:r>
              <a:rPr lang="nb-NO"/>
              <a:t> </a:t>
            </a:r>
            <a:r>
              <a:rPr lang="nb-NO" b="1"/>
              <a:t>motsetter seg helsehjelpen</a:t>
            </a:r>
            <a:r>
              <a:rPr lang="nb-NO"/>
              <a:t> </a:t>
            </a:r>
          </a:p>
          <a:p>
            <a:endParaRPr lang="nb-NO" b="1"/>
          </a:p>
          <a:p>
            <a:r>
              <a:rPr lang="nb-NO" b="1"/>
              <a:t>Vilkår for helsehjelp med tvang</a:t>
            </a:r>
          </a:p>
          <a:p>
            <a:r>
              <a:rPr lang="nb-NO"/>
              <a:t>Alle vilkår må være oppfylt og kravene er strenge for å sikre pasientens rettssikkerhet. </a:t>
            </a:r>
          </a:p>
          <a:p>
            <a:endParaRPr lang="nb-NO"/>
          </a:p>
          <a:p>
            <a:pPr fontAlgn="t"/>
            <a:r>
              <a:rPr lang="nb-NO" sz="1200" b="1" i="0" kern="1200">
                <a:solidFill>
                  <a:schemeClr val="tx1"/>
                </a:solidFill>
                <a:effectLst/>
                <a:latin typeface="+mn-lt"/>
                <a:ea typeface="+mn-ea"/>
                <a:cs typeface="+mn-cs"/>
              </a:rPr>
              <a:t>Hovedvilkår</a:t>
            </a:r>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1. Manglende beslutningskompetanse</a:t>
            </a:r>
            <a:endParaRPr lang="nb-NO" sz="1200" b="0" i="0" kern="1200">
              <a:solidFill>
                <a:schemeClr val="tx1"/>
              </a:solidFill>
              <a:effectLst/>
              <a:latin typeface="+mn-lt"/>
              <a:ea typeface="+mn-ea"/>
              <a:cs typeface="+mn-cs"/>
            </a:endParaRPr>
          </a:p>
          <a:p>
            <a:pPr lvl="1" fontAlgn="t"/>
            <a:r>
              <a:rPr lang="nb-NO" sz="1200" b="0" i="0" kern="1200">
                <a:solidFill>
                  <a:schemeClr val="tx1"/>
                </a:solidFill>
                <a:effectLst/>
                <a:latin typeface="+mn-lt"/>
                <a:ea typeface="+mn-ea"/>
                <a:cs typeface="+mn-cs"/>
              </a:rPr>
              <a:t>Kan ikke forstå, anerkjenne, resonnere eller velge</a:t>
            </a:r>
            <a:br>
              <a:rPr lang="nb-NO" sz="1200" b="0" i="0" kern="1200">
                <a:solidFill>
                  <a:schemeClr val="tx1"/>
                </a:solidFill>
                <a:effectLst/>
                <a:latin typeface="+mn-lt"/>
                <a:ea typeface="+mn-ea"/>
                <a:cs typeface="+mn-cs"/>
              </a:rPr>
            </a:br>
            <a:r>
              <a:rPr lang="nb-NO" sz="1200" b="0" i="0" kern="1200">
                <a:solidFill>
                  <a:schemeClr val="tx1"/>
                </a:solidFill>
                <a:effectLst/>
                <a:latin typeface="+mn-lt"/>
                <a:ea typeface="+mn-ea"/>
                <a:cs typeface="+mn-cs"/>
              </a:rPr>
              <a:t>👉 Må vurderes og dokumenteres</a:t>
            </a:r>
          </a:p>
          <a:p>
            <a:pPr lvl="1" fontAlgn="t"/>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2. Motstand mot helsehjelpen</a:t>
            </a:r>
            <a:endParaRPr lang="nb-NO" sz="1200" b="0" i="0" kern="1200">
              <a:solidFill>
                <a:schemeClr val="tx1"/>
              </a:solidFill>
              <a:effectLst/>
              <a:latin typeface="+mn-lt"/>
              <a:ea typeface="+mn-ea"/>
              <a:cs typeface="+mn-cs"/>
            </a:endParaRPr>
          </a:p>
          <a:p>
            <a:pPr lvl="1" fontAlgn="t"/>
            <a:r>
              <a:rPr lang="nb-NO" sz="1200" b="0" i="0" kern="1200">
                <a:solidFill>
                  <a:schemeClr val="tx1"/>
                </a:solidFill>
                <a:effectLst/>
                <a:latin typeface="+mn-lt"/>
                <a:ea typeface="+mn-ea"/>
                <a:cs typeface="+mn-cs"/>
              </a:rPr>
              <a:t>Verbal, fysisk eller atferd</a:t>
            </a:r>
            <a:br>
              <a:rPr lang="nb-NO" sz="1200" b="0" i="0" kern="1200">
                <a:solidFill>
                  <a:schemeClr val="tx1"/>
                </a:solidFill>
                <a:effectLst/>
                <a:latin typeface="+mn-lt"/>
                <a:ea typeface="+mn-ea"/>
                <a:cs typeface="+mn-cs"/>
              </a:rPr>
            </a:br>
            <a:r>
              <a:rPr lang="nb-NO" sz="1200" b="0" i="0" kern="1200">
                <a:solidFill>
                  <a:schemeClr val="tx1"/>
                </a:solidFill>
                <a:effectLst/>
                <a:latin typeface="+mn-lt"/>
                <a:ea typeface="+mn-ea"/>
                <a:cs typeface="+mn-cs"/>
              </a:rPr>
              <a:t>👉 All motstand skal tas på alvor</a:t>
            </a:r>
          </a:p>
          <a:p>
            <a:pPr lvl="1" fontAlgn="t"/>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3. Tillitsskapende tiltak er forsøkt</a:t>
            </a:r>
            <a:endParaRPr lang="nb-NO" sz="1200" b="0" i="0" kern="1200">
              <a:solidFill>
                <a:schemeClr val="tx1"/>
              </a:solidFill>
              <a:effectLst/>
              <a:latin typeface="+mn-lt"/>
              <a:ea typeface="+mn-ea"/>
              <a:cs typeface="+mn-cs"/>
            </a:endParaRPr>
          </a:p>
          <a:p>
            <a:pPr lvl="1" fontAlgn="t"/>
            <a:r>
              <a:rPr lang="nb-NO" sz="1200" b="0" i="0" kern="1200">
                <a:solidFill>
                  <a:schemeClr val="tx1"/>
                </a:solidFill>
                <a:effectLst/>
                <a:latin typeface="+mn-lt"/>
                <a:ea typeface="+mn-ea"/>
                <a:cs typeface="+mn-cs"/>
              </a:rPr>
              <a:t>Tilpasset, brukt tid og forsøkt alternative tilnærminger</a:t>
            </a:r>
            <a:br>
              <a:rPr lang="nb-NO" sz="1200" b="0" i="0" kern="1200">
                <a:solidFill>
                  <a:schemeClr val="tx1"/>
                </a:solidFill>
                <a:effectLst/>
                <a:latin typeface="+mn-lt"/>
                <a:ea typeface="+mn-ea"/>
                <a:cs typeface="+mn-cs"/>
              </a:rPr>
            </a:br>
            <a:r>
              <a:rPr lang="nb-NO" sz="1200" b="0" i="0" kern="1200">
                <a:solidFill>
                  <a:schemeClr val="tx1"/>
                </a:solidFill>
                <a:effectLst/>
                <a:latin typeface="+mn-lt"/>
                <a:ea typeface="+mn-ea"/>
                <a:cs typeface="+mn-cs"/>
              </a:rPr>
              <a:t>👉 Unntak: åpenbart formålsløst</a:t>
            </a:r>
          </a:p>
          <a:p>
            <a:pPr lvl="1" fontAlgn="t"/>
            <a:endParaRPr lang="nb-NO" sz="1200" b="0" i="0" kern="1200">
              <a:solidFill>
                <a:schemeClr val="tx1"/>
              </a:solidFill>
              <a:effectLst/>
              <a:latin typeface="+mn-lt"/>
              <a:ea typeface="+mn-ea"/>
              <a:cs typeface="+mn-cs"/>
            </a:endParaRPr>
          </a:p>
          <a:p>
            <a:pPr fontAlgn="t"/>
            <a:r>
              <a:rPr lang="nb-NO" sz="1200" b="1" i="0" kern="1200">
                <a:solidFill>
                  <a:schemeClr val="tx1"/>
                </a:solidFill>
                <a:effectLst/>
                <a:latin typeface="+mn-lt"/>
                <a:ea typeface="+mn-ea"/>
                <a:cs typeface="+mn-cs"/>
              </a:rPr>
              <a:t>4. Unnlatelse av å gi helsehjelp kan føre til vesentlig helseskade</a:t>
            </a:r>
            <a:endParaRPr lang="nb-NO" sz="1200" b="0" i="0" kern="1200">
              <a:solidFill>
                <a:schemeClr val="tx1"/>
              </a:solidFill>
              <a:effectLst/>
              <a:latin typeface="+mn-lt"/>
              <a:ea typeface="+mn-ea"/>
              <a:cs typeface="+mn-cs"/>
            </a:endParaRPr>
          </a:p>
          <a:p>
            <a:pPr lvl="1" fontAlgn="t"/>
            <a:r>
              <a:rPr lang="nb-NO" sz="1200" b="0" i="0" kern="1200">
                <a:solidFill>
                  <a:schemeClr val="tx1"/>
                </a:solidFill>
                <a:effectLst/>
                <a:latin typeface="+mn-lt"/>
                <a:ea typeface="+mn-ea"/>
                <a:cs typeface="+mn-cs"/>
              </a:rPr>
              <a:t>Reell risiko – ikke bare teoretisk</a:t>
            </a:r>
          </a:p>
          <a:p>
            <a:pPr lvl="1" fontAlgn="t"/>
            <a:r>
              <a:rPr lang="nb-NO" sz="1200" b="0" i="0" kern="1200">
                <a:solidFill>
                  <a:schemeClr val="tx1"/>
                </a:solidFill>
                <a:effectLst/>
                <a:latin typeface="+mn-lt"/>
                <a:ea typeface="+mn-ea"/>
                <a:cs typeface="+mn-cs"/>
              </a:rPr>
              <a:t>Helsehjelpen må anses som nødvendig </a:t>
            </a:r>
            <a:endParaRPr lang="nb-NO" sz="1200" b="1" i="0" kern="1200">
              <a:solidFill>
                <a:schemeClr val="tx1"/>
              </a:solidFill>
              <a:effectLst/>
              <a:latin typeface="+mn-lt"/>
              <a:ea typeface="+mn-ea"/>
              <a:cs typeface="+mn-cs"/>
            </a:endParaRPr>
          </a:p>
          <a:p>
            <a:pPr lvl="1" fontAlgn="t"/>
            <a:endParaRPr lang="nb-NO" sz="1200" b="0" i="0" kern="1200">
              <a:solidFill>
                <a:schemeClr val="tx1"/>
              </a:solidFill>
              <a:effectLst/>
              <a:latin typeface="+mn-lt"/>
              <a:ea typeface="+mn-ea"/>
              <a:cs typeface="+mn-cs"/>
            </a:endParaRPr>
          </a:p>
          <a:p>
            <a:r>
              <a:rPr lang="nb-NO" b="1"/>
              <a:t>5. Tiltaket må være forholdsmessig</a:t>
            </a:r>
          </a:p>
          <a:p>
            <a:pPr lvl="1"/>
            <a:r>
              <a:rPr lang="nb-NO"/>
              <a:t>Fordelene ved helsehjelpen må være større enn ulempene ved tvang.</a:t>
            </a:r>
          </a:p>
          <a:p>
            <a:endParaRPr lang="nb-NO"/>
          </a:p>
          <a:p>
            <a:pPr lvl="1"/>
            <a:r>
              <a:rPr lang="nb-NO" b="1"/>
              <a:t>Det må vurderes:</a:t>
            </a:r>
          </a:p>
          <a:p>
            <a:pPr marL="628650" lvl="1" indent="-171450">
              <a:buFont typeface="Arial" panose="020B0604020202020204" pitchFamily="34" charset="0"/>
              <a:buChar char="•"/>
            </a:pPr>
            <a:r>
              <a:rPr lang="nb-NO"/>
              <a:t>Er tiltaket til pasientens beste? </a:t>
            </a:r>
          </a:p>
          <a:p>
            <a:pPr marL="628650" lvl="1" indent="-171450">
              <a:buFont typeface="Arial" panose="020B0604020202020204" pitchFamily="34" charset="0"/>
              <a:buChar char="•"/>
            </a:pPr>
            <a:r>
              <a:rPr lang="nb-NO"/>
              <a:t>Er belastningen ved tvang akseptabel? </a:t>
            </a:r>
          </a:p>
          <a:p>
            <a:pPr marL="628650" lvl="1" indent="-171450">
              <a:buFont typeface="Arial" panose="020B0604020202020204" pitchFamily="34" charset="0"/>
              <a:buChar char="•"/>
            </a:pPr>
            <a:r>
              <a:rPr lang="nb-NO"/>
              <a:t>Finnes det mindre inngripende alternativer? </a:t>
            </a:r>
          </a:p>
          <a:p>
            <a:endParaRPr lang="nb-NO"/>
          </a:p>
          <a:p>
            <a:r>
              <a:rPr lang="nb-NO" b="1"/>
              <a:t>6. Tiltaket må være den klart beste løsningen</a:t>
            </a:r>
          </a:p>
          <a:p>
            <a:pPr marL="171450" indent="-171450">
              <a:buFont typeface="Arial" panose="020B0604020202020204" pitchFamily="34" charset="0"/>
              <a:buChar char="•"/>
            </a:pPr>
            <a:r>
              <a:rPr lang="nb-NO"/>
              <a:t>Det må ikke finnes bedre eller mindre inngripende alternativer </a:t>
            </a:r>
          </a:p>
          <a:p>
            <a:pPr marL="171450" indent="-171450">
              <a:buFont typeface="Arial" panose="020B0604020202020204" pitchFamily="34" charset="0"/>
              <a:buChar char="•"/>
            </a:pPr>
            <a:r>
              <a:rPr lang="nb-NO"/>
              <a:t>En helhetlig vurdering av pasientens situasjon skal ligge til grunn </a:t>
            </a:r>
          </a:p>
          <a:p>
            <a:endParaRPr lang="nb-NO"/>
          </a:p>
          <a:p>
            <a:endParaRPr lang="nb-NO"/>
          </a:p>
          <a:p>
            <a:r>
              <a:rPr lang="nb-NO" b="1"/>
              <a:t>Viktig: Tvang krever vedtak</a:t>
            </a:r>
          </a:p>
          <a:p>
            <a:r>
              <a:rPr lang="nb-NO"/>
              <a:t>👉 Helsehjelp med tvang kan </a:t>
            </a:r>
            <a:r>
              <a:rPr lang="nb-NO" b="1"/>
              <a:t>ikke gjennomføres uten vedtak</a:t>
            </a:r>
            <a:r>
              <a:rPr lang="nb-NO"/>
              <a:t>.</a:t>
            </a:r>
          </a:p>
          <a:p>
            <a:endParaRPr lang="nb-NO"/>
          </a:p>
          <a:p>
            <a:endParaRPr lang="nb-NO"/>
          </a:p>
          <a:p>
            <a:r>
              <a:rPr lang="nb-NO" b="1"/>
              <a:t>Eksempler på mulige tvangstiltak, Kap. 4a;</a:t>
            </a:r>
            <a:endParaRPr lang="nb-NO" sz="1200" b="0" i="0" kern="120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a:solidFill>
                  <a:schemeClr val="tx1"/>
                </a:solidFill>
                <a:effectLst/>
                <a:latin typeface="+mn-lt"/>
                <a:ea typeface="+mn-ea"/>
                <a:cs typeface="+mn-cs"/>
              </a:rPr>
              <a:t>innleggelse på sykehjem</a:t>
            </a:r>
          </a:p>
          <a:p>
            <a:pPr marL="171450" indent="-171450">
              <a:buFont typeface="Arial" panose="020B0604020202020204" pitchFamily="34" charset="0"/>
              <a:buChar char="•"/>
            </a:pPr>
            <a:r>
              <a:rPr lang="nb-NO" sz="1200" b="0" i="0" kern="1200">
                <a:solidFill>
                  <a:schemeClr val="tx1"/>
                </a:solidFill>
                <a:effectLst/>
                <a:latin typeface="+mn-lt"/>
                <a:ea typeface="+mn-ea"/>
                <a:cs typeface="+mn-cs"/>
              </a:rPr>
              <a:t>tilbakeholdelse i sykehjem (låst utgangsdør)</a:t>
            </a:r>
          </a:p>
          <a:p>
            <a:pPr marL="171450" indent="-171450">
              <a:buFont typeface="Arial" panose="020B0604020202020204" pitchFamily="34" charset="0"/>
              <a:buChar char="•"/>
            </a:pPr>
            <a:r>
              <a:rPr lang="nb-NO" sz="1200" b="0" i="0" kern="1200">
                <a:solidFill>
                  <a:schemeClr val="tx1"/>
                </a:solidFill>
                <a:effectLst/>
                <a:latin typeface="+mn-lt"/>
                <a:ea typeface="+mn-ea"/>
                <a:cs typeface="+mn-cs"/>
              </a:rPr>
              <a:t>bruk av reseptbelagte midler</a:t>
            </a:r>
          </a:p>
          <a:p>
            <a:pPr marL="171450" indent="-171450">
              <a:buFont typeface="Arial" panose="020B0604020202020204" pitchFamily="34" charset="0"/>
              <a:buChar char="•"/>
            </a:pPr>
            <a:r>
              <a:rPr lang="nb-NO" sz="1200" b="0" i="0" kern="1200">
                <a:solidFill>
                  <a:schemeClr val="tx1"/>
                </a:solidFill>
                <a:effectLst/>
                <a:latin typeface="+mn-lt"/>
                <a:ea typeface="+mn-ea"/>
                <a:cs typeface="+mn-cs"/>
              </a:rPr>
              <a:t>bevegelseshindrende tiltak</a:t>
            </a:r>
          </a:p>
          <a:p>
            <a:pPr marL="171450" indent="-171450">
              <a:buFont typeface="Arial" panose="020B0604020202020204" pitchFamily="34" charset="0"/>
              <a:buChar char="•"/>
            </a:pPr>
            <a:r>
              <a:rPr lang="nb-NO" sz="1200" b="0" i="0" kern="1200">
                <a:solidFill>
                  <a:schemeClr val="tx1"/>
                </a:solidFill>
                <a:effectLst/>
                <a:latin typeface="+mn-lt"/>
                <a:ea typeface="+mn-ea"/>
                <a:cs typeface="+mn-cs"/>
              </a:rPr>
              <a:t>inngrep i kroppen</a:t>
            </a:r>
          </a:p>
          <a:p>
            <a:pPr marL="171450" indent="-171450">
              <a:buFont typeface="Arial" panose="020B0604020202020204" pitchFamily="34" charset="0"/>
              <a:buChar char="•"/>
            </a:pPr>
            <a:r>
              <a:rPr lang="nb-NO" sz="1200" b="0" i="0" kern="1200">
                <a:solidFill>
                  <a:schemeClr val="tx1"/>
                </a:solidFill>
                <a:effectLst/>
                <a:latin typeface="+mn-lt"/>
                <a:ea typeface="+mn-ea"/>
                <a:cs typeface="+mn-cs"/>
              </a:rPr>
              <a:t>varslingssystemer</a:t>
            </a:r>
          </a:p>
          <a:p>
            <a:pPr marL="171450" indent="-171450">
              <a:buFont typeface="Arial" panose="020B0604020202020204" pitchFamily="34" charset="0"/>
              <a:buChar char="•"/>
            </a:pPr>
            <a:r>
              <a:rPr lang="nb-NO" sz="1200" b="0" i="0" kern="1200">
                <a:solidFill>
                  <a:schemeClr val="tx1"/>
                </a:solidFill>
                <a:effectLst/>
                <a:latin typeface="+mn-lt"/>
                <a:ea typeface="+mn-ea"/>
                <a:cs typeface="+mn-cs"/>
              </a:rPr>
              <a:t>pleie og omsorg</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endParaRPr lang="nb-NO"/>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p:txBody>
      </p:sp>
      <p:sp>
        <p:nvSpPr>
          <p:cNvPr id="4" name="Plassholder for lysbildenummer 3">
            <a:extLst>
              <a:ext uri="{FF2B5EF4-FFF2-40B4-BE49-F238E27FC236}">
                <a16:creationId xmlns:a16="http://schemas.microsoft.com/office/drawing/2014/main" id="{4B39465F-5890-B491-8812-33059A3C69E6}"/>
              </a:ext>
            </a:extLst>
          </p:cNvPr>
          <p:cNvSpPr>
            <a:spLocks noGrp="1"/>
          </p:cNvSpPr>
          <p:nvPr>
            <p:ph type="sldNum" sz="quarter" idx="5"/>
          </p:nvPr>
        </p:nvSpPr>
        <p:spPr/>
        <p:txBody>
          <a:bodyPr/>
          <a:lstStyle/>
          <a:p>
            <a:fld id="{156CEDBC-227B-4CCE-89B0-295BF0E9C841}" type="slidenum">
              <a:rPr lang="nb-NO" smtClean="0"/>
              <a:t>29</a:t>
            </a:fld>
            <a:endParaRPr lang="nb-NO"/>
          </a:p>
        </p:txBody>
      </p:sp>
    </p:spTree>
    <p:extLst>
      <p:ext uri="{BB962C8B-B14F-4D97-AF65-F5344CB8AC3E}">
        <p14:creationId xmlns:p14="http://schemas.microsoft.com/office/powerpoint/2010/main" val="28392418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nb-NO" b="1"/>
              <a:t>Formålet med pasient- og brukerrettighetsloven kapittel 4A</a:t>
            </a:r>
          </a:p>
          <a:p>
            <a:endParaRPr lang="nb-NO" b="1"/>
          </a:p>
          <a:p>
            <a:r>
              <a:rPr lang="nb-NO"/>
              <a:t>Loven skal sikre at pasienter som mangler beslutningskompetanse får </a:t>
            </a:r>
            <a:r>
              <a:rPr lang="nb-NO" b="1"/>
              <a:t>nødvendig helsehjelp</a:t>
            </a:r>
            <a:r>
              <a:rPr lang="nb-NO"/>
              <a:t>, samtidig som den skal bidra til å:</a:t>
            </a:r>
          </a:p>
          <a:p>
            <a:pPr marL="171450" indent="-171450">
              <a:buFont typeface="Arial" panose="020B0604020202020204" pitchFamily="34" charset="0"/>
              <a:buChar char="•"/>
            </a:pPr>
            <a:r>
              <a:rPr lang="nb-NO" b="1"/>
              <a:t>Redusere bruk av tvang</a:t>
            </a:r>
            <a:r>
              <a:rPr lang="nb-NO"/>
              <a:t> i helsetjenesten </a:t>
            </a:r>
          </a:p>
          <a:p>
            <a:pPr marL="171450" indent="-171450">
              <a:buFont typeface="Arial" panose="020B0604020202020204" pitchFamily="34" charset="0"/>
              <a:buChar char="•"/>
            </a:pPr>
            <a:r>
              <a:rPr lang="nb-NO" b="1"/>
              <a:t>Forebygge og hindre vesentlig helseskade</a:t>
            </a:r>
            <a:r>
              <a:rPr lang="nb-NO"/>
              <a:t> for pasienten </a:t>
            </a:r>
          </a:p>
          <a:p>
            <a:pPr marL="171450" indent="-171450">
              <a:buFont typeface="Arial" panose="020B0604020202020204" pitchFamily="34" charset="0"/>
              <a:buChar char="•"/>
            </a:pPr>
            <a:r>
              <a:rPr lang="nb-NO"/>
              <a:t>Ivareta pasientens </a:t>
            </a:r>
            <a:r>
              <a:rPr lang="nb-NO" b="1"/>
              <a:t>rettssikkerhet og verdighet</a:t>
            </a:r>
            <a:r>
              <a:rPr lang="nb-NO"/>
              <a:t> </a:t>
            </a:r>
          </a:p>
          <a:p>
            <a:pPr marL="171450" indent="-171450">
              <a:buFont typeface="Arial" panose="020B0604020202020204" pitchFamily="34" charset="0"/>
              <a:buChar char="•"/>
            </a:pPr>
            <a:r>
              <a:rPr lang="nb-NO"/>
              <a:t>Fremme </a:t>
            </a:r>
            <a:r>
              <a:rPr lang="nb-NO" b="1"/>
              <a:t>personsentrert omsorg</a:t>
            </a:r>
            <a:r>
              <a:rPr lang="nb-NO"/>
              <a:t> og samarbeid</a:t>
            </a:r>
          </a:p>
          <a:p>
            <a:pPr marL="171450" indent="-171450">
              <a:buFont typeface="Arial" panose="020B0604020202020204" pitchFamily="34" charset="0"/>
              <a:buChar char="•"/>
            </a:pPr>
            <a:endParaRPr lang="nb-NO"/>
          </a:p>
          <a:p>
            <a:pPr marL="0" indent="0">
              <a:buFont typeface="Arial" panose="020B0604020202020204" pitchFamily="34" charset="0"/>
              <a:buNone/>
            </a:pPr>
            <a:r>
              <a:rPr lang="nb-NO" b="0"/>
              <a:t>Loven balanserer behovet for nødvendig helsehjelp med et sterkt fokus på å minimere tvang og respektere pasientens integritet.</a:t>
            </a:r>
          </a:p>
          <a:p>
            <a:endParaRPr lang="nb-NO"/>
          </a:p>
        </p:txBody>
      </p:sp>
      <p:sp>
        <p:nvSpPr>
          <p:cNvPr id="4" name="Plassholder for lysbildenummer 3"/>
          <p:cNvSpPr>
            <a:spLocks noGrp="1"/>
          </p:cNvSpPr>
          <p:nvPr>
            <p:ph type="sldNum" sz="quarter" idx="5"/>
          </p:nvPr>
        </p:nvSpPr>
        <p:spPr/>
        <p:txBody>
          <a:bodyPr/>
          <a:lstStyle/>
          <a:p>
            <a:fld id="{156CEDBC-227B-4CCE-89B0-295BF0E9C841}" type="slidenum">
              <a:rPr lang="nb-NO" smtClean="0"/>
              <a:t>30</a:t>
            </a:fld>
            <a:endParaRPr lang="nb-NO"/>
          </a:p>
        </p:txBody>
      </p:sp>
    </p:spTree>
    <p:extLst>
      <p:ext uri="{BB962C8B-B14F-4D97-AF65-F5344CB8AC3E}">
        <p14:creationId xmlns:p14="http://schemas.microsoft.com/office/powerpoint/2010/main" val="13119681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A6D4A-063C-E347-9C2A-DC833617A94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5EB2D47-78DC-54B3-A46A-F66C70C6DF5D}"/>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A6005429-7456-DD96-A43F-C97B01779801}"/>
              </a:ext>
            </a:extLst>
          </p:cNvPr>
          <p:cNvSpPr>
            <a:spLocks noGrp="1"/>
          </p:cNvSpPr>
          <p:nvPr>
            <p:ph type="body" idx="1"/>
          </p:nvPr>
        </p:nvSpPr>
        <p:spPr/>
        <p:txBody>
          <a:bodyPr/>
          <a:lstStyle/>
          <a:p>
            <a:r>
              <a:rPr lang="nb-NO"/>
              <a:t>Vi må alltid spørre oss: Er belastningen ved å bruke tvang mindre enn konsekvensen av å ikke gi helsehjelpen?</a:t>
            </a:r>
            <a:endParaRPr lang="nb-NO" b="1"/>
          </a:p>
          <a:p>
            <a:endParaRPr lang="nb-NO" b="1"/>
          </a:p>
          <a:p>
            <a:r>
              <a:rPr lang="nb-NO" b="1"/>
              <a:t>Inngripen kan være:</a:t>
            </a:r>
            <a:endParaRPr lang="nb-NO"/>
          </a:p>
          <a:p>
            <a:r>
              <a:rPr lang="nb-NO"/>
              <a:t>fysisk eller psykisk belastning</a:t>
            </a:r>
          </a:p>
          <a:p>
            <a:r>
              <a:rPr lang="nb-NO"/>
              <a:t>ubehag eller frykt</a:t>
            </a:r>
          </a:p>
          <a:p>
            <a:r>
              <a:rPr lang="nb-NO"/>
              <a:t>begrensning av pasientens selvbestemmelse</a:t>
            </a:r>
          </a:p>
          <a:p>
            <a:endParaRPr lang="nb-NO"/>
          </a:p>
          <a:p>
            <a:r>
              <a:rPr lang="nb-NO" b="1"/>
              <a:t>Nytte kan være:</a:t>
            </a:r>
            <a:endParaRPr lang="nb-NO"/>
          </a:p>
          <a:p>
            <a:r>
              <a:rPr lang="nb-NO"/>
              <a:t>forebygge eller hindre </a:t>
            </a:r>
            <a:r>
              <a:rPr lang="nb-NO" b="1"/>
              <a:t>vesentlig helseskade</a:t>
            </a:r>
            <a:endParaRPr lang="nb-NO"/>
          </a:p>
          <a:p>
            <a:r>
              <a:rPr lang="nb-NO"/>
              <a:t>bedre pasientens </a:t>
            </a:r>
            <a:r>
              <a:rPr lang="nb-NO" b="1"/>
              <a:t>helsetilstand</a:t>
            </a:r>
            <a:endParaRPr lang="nb-NO"/>
          </a:p>
          <a:p>
            <a:r>
              <a:rPr lang="nb-NO"/>
              <a:t>dekke </a:t>
            </a:r>
            <a:r>
              <a:rPr lang="nb-NO" b="1"/>
              <a:t>grunnleggende behov for helsehjelp</a:t>
            </a:r>
            <a:endParaRPr lang="nb-NO"/>
          </a:p>
          <a:p>
            <a:endParaRPr lang="nb-NO"/>
          </a:p>
          <a:p>
            <a:r>
              <a:rPr lang="nb-NO" b="1"/>
              <a:t>Vurdering:</a:t>
            </a:r>
            <a:endParaRPr lang="nb-NO"/>
          </a:p>
          <a:p>
            <a:r>
              <a:rPr lang="nb-NO"/>
              <a:t>Tvang kan bare brukes når </a:t>
            </a:r>
            <a:r>
              <a:rPr lang="nb-NO" b="1"/>
              <a:t>nytten for pasienten er klart større enn belastningen ved tiltaket</a:t>
            </a:r>
            <a:r>
              <a:rPr lang="nb-NO"/>
              <a:t>.</a:t>
            </a:r>
          </a:p>
          <a:p>
            <a:endParaRPr lang="nb-NO"/>
          </a:p>
          <a:p>
            <a:endParaRPr lang="nb-NO"/>
          </a:p>
          <a:p>
            <a:endParaRPr lang="nb-NO"/>
          </a:p>
          <a:p>
            <a:r>
              <a:rPr lang="nb-NO" b="1"/>
              <a:t>T</a:t>
            </a:r>
            <a:r>
              <a:rPr lang="nb-NO" b="1" u="sng"/>
              <a:t>il underviser: punktene under kan brukes til drøfting i gruppen:</a:t>
            </a:r>
          </a:p>
          <a:p>
            <a:endParaRPr lang="nb-NO"/>
          </a:p>
          <a:p>
            <a:r>
              <a:rPr lang="nb-NO" b="1"/>
              <a:t>Situasjon:</a:t>
            </a:r>
            <a:br>
              <a:rPr lang="nb-NO"/>
            </a:br>
            <a:r>
              <a:rPr lang="nb-NO"/>
              <a:t>En pasient med demens nekter å dusje og skyver personalet bort.</a:t>
            </a:r>
          </a:p>
          <a:p>
            <a:endParaRPr lang="nb-NO"/>
          </a:p>
          <a:p>
            <a:r>
              <a:rPr lang="nb-NO"/>
              <a:t>⚖️ </a:t>
            </a:r>
            <a:r>
              <a:rPr lang="nb-NO" b="1"/>
              <a:t>Inngripen</a:t>
            </a:r>
            <a:endParaRPr lang="nb-NO"/>
          </a:p>
          <a:p>
            <a:r>
              <a:rPr lang="nb-NO"/>
              <a:t>Pasienten må holdes lett i armen for å gjennomføre dusj</a:t>
            </a:r>
          </a:p>
          <a:p>
            <a:r>
              <a:rPr lang="nb-NO"/>
              <a:t>Kan oppleves ubehagelig og krenkende</a:t>
            </a:r>
          </a:p>
          <a:p>
            <a:r>
              <a:rPr lang="nb-NO"/>
              <a:t>⚖️ </a:t>
            </a:r>
            <a:r>
              <a:rPr lang="nb-NO" b="1"/>
              <a:t>Nytte</a:t>
            </a:r>
            <a:endParaRPr lang="nb-NO"/>
          </a:p>
          <a:p>
            <a:r>
              <a:rPr lang="nb-NO"/>
              <a:t>Forebygger hudinfeksjoner og sår</a:t>
            </a:r>
          </a:p>
          <a:p>
            <a:r>
              <a:rPr lang="nb-NO"/>
              <a:t>Ivaretar hygiene og verdighet</a:t>
            </a:r>
          </a:p>
          <a:p>
            <a:endParaRPr lang="nb-NO"/>
          </a:p>
          <a:p>
            <a:r>
              <a:rPr lang="nb-NO" b="1"/>
              <a:t>Vurdering:</a:t>
            </a:r>
            <a:br>
              <a:rPr lang="nb-NO"/>
            </a:br>
            <a:r>
              <a:rPr lang="nb-NO"/>
              <a:t>Er belastningen ved tvang mindre enn risikoen for helseskade dersom pasienten ikke får nødvendig hygiene?</a:t>
            </a:r>
          </a:p>
          <a:p>
            <a:endParaRPr lang="nb-NO"/>
          </a:p>
          <a:p>
            <a:endParaRPr lang="nb-NO"/>
          </a:p>
          <a:p>
            <a:r>
              <a:rPr lang="nb-NO" b="1"/>
              <a:t>Situasjon:</a:t>
            </a:r>
            <a:br>
              <a:rPr lang="nb-NO"/>
            </a:br>
            <a:r>
              <a:rPr lang="nb-NO"/>
              <a:t>Pasient med demens har et infisert sår på foten, men trekker foten til seg og nekter sårstell.</a:t>
            </a:r>
          </a:p>
          <a:p>
            <a:endParaRPr lang="nb-NO"/>
          </a:p>
          <a:p>
            <a:r>
              <a:rPr lang="nb-NO"/>
              <a:t>⚖️ </a:t>
            </a:r>
            <a:r>
              <a:rPr lang="nb-NO" b="1"/>
              <a:t>Inngripen</a:t>
            </a:r>
            <a:endParaRPr lang="nb-NO"/>
          </a:p>
          <a:p>
            <a:r>
              <a:rPr lang="nb-NO"/>
              <a:t>Personalet må holde foten rolig for å gjennomføre sårstell</a:t>
            </a:r>
          </a:p>
          <a:p>
            <a:r>
              <a:rPr lang="nb-NO"/>
              <a:t>Pasienten kan bli urolig</a:t>
            </a:r>
          </a:p>
          <a:p>
            <a:r>
              <a:rPr lang="nb-NO"/>
              <a:t>⚖️ </a:t>
            </a:r>
            <a:r>
              <a:rPr lang="nb-NO" b="1"/>
              <a:t>Nytte</a:t>
            </a:r>
            <a:endParaRPr lang="nb-NO"/>
          </a:p>
          <a:p>
            <a:r>
              <a:rPr lang="nb-NO"/>
              <a:t>Hindrer forverring av infeksjon</a:t>
            </a:r>
          </a:p>
          <a:p>
            <a:r>
              <a:rPr lang="nb-NO"/>
              <a:t>Forebygger alvorlig helseskade</a:t>
            </a:r>
          </a:p>
          <a:p>
            <a:endParaRPr lang="nb-NO"/>
          </a:p>
          <a:p>
            <a:r>
              <a:rPr lang="nb-NO" b="1"/>
              <a:t>Vurdering:</a:t>
            </a:r>
            <a:br>
              <a:rPr lang="nb-NO"/>
            </a:br>
            <a:r>
              <a:rPr lang="nb-NO"/>
              <a:t>Er nytten av behandlingen større enn belastningen ved å gjennomføre tiltaket?</a:t>
            </a:r>
          </a:p>
          <a:p>
            <a:endParaRPr lang="nb-NO"/>
          </a:p>
          <a:p>
            <a:endParaRPr lang="nb-NO"/>
          </a:p>
          <a:p>
            <a:r>
              <a:rPr lang="nb-NO" b="1"/>
              <a:t>Situasjon:</a:t>
            </a:r>
            <a:br>
              <a:rPr lang="nb-NO"/>
            </a:br>
            <a:r>
              <a:rPr lang="nb-NO"/>
              <a:t>Pasient med kognitiv svikt nekter å spise og skyver maten bort.</a:t>
            </a:r>
          </a:p>
          <a:p>
            <a:endParaRPr lang="nb-NO"/>
          </a:p>
          <a:p>
            <a:r>
              <a:rPr lang="nb-NO"/>
              <a:t>⚖️ </a:t>
            </a:r>
            <a:r>
              <a:rPr lang="nb-NO" b="1"/>
              <a:t>Inngripen</a:t>
            </a:r>
            <a:endParaRPr lang="nb-NO"/>
          </a:p>
          <a:p>
            <a:r>
              <a:rPr lang="nb-NO"/>
              <a:t>Personalet må være mer styrende i matsituasjonen</a:t>
            </a:r>
          </a:p>
          <a:p>
            <a:r>
              <a:rPr lang="nb-NO"/>
              <a:t>Kan oppleves som press</a:t>
            </a:r>
          </a:p>
          <a:p>
            <a:r>
              <a:rPr lang="nb-NO"/>
              <a:t>⚖️ </a:t>
            </a:r>
            <a:r>
              <a:rPr lang="nb-NO" b="1"/>
              <a:t>Nytte</a:t>
            </a:r>
            <a:endParaRPr lang="nb-NO"/>
          </a:p>
          <a:p>
            <a:r>
              <a:rPr lang="nb-NO"/>
              <a:t>Forebygger underernæring og dehydrering</a:t>
            </a:r>
          </a:p>
          <a:p>
            <a:r>
              <a:rPr lang="nb-NO"/>
              <a:t>Opprettholder helsetilstand</a:t>
            </a:r>
          </a:p>
          <a:p>
            <a:endParaRPr lang="nb-NO"/>
          </a:p>
          <a:p>
            <a:r>
              <a:rPr lang="nb-NO" b="1"/>
              <a:t>Vurdering:</a:t>
            </a:r>
            <a:br>
              <a:rPr lang="nb-NO"/>
            </a:br>
            <a:r>
              <a:rPr lang="nb-NO"/>
              <a:t>Er tiltaket nødvendig for å hindre vesentlig helseskade?</a:t>
            </a:r>
          </a:p>
          <a:p>
            <a:endParaRPr lang="nb-NO"/>
          </a:p>
          <a:p>
            <a:endParaRPr lang="nb-NO"/>
          </a:p>
          <a:p>
            <a:endParaRPr lang="nb-NO"/>
          </a:p>
        </p:txBody>
      </p:sp>
      <p:sp>
        <p:nvSpPr>
          <p:cNvPr id="4" name="Plassholder for lysbildenummer 3">
            <a:extLst>
              <a:ext uri="{FF2B5EF4-FFF2-40B4-BE49-F238E27FC236}">
                <a16:creationId xmlns:a16="http://schemas.microsoft.com/office/drawing/2014/main" id="{E166BCBF-1E6A-48C5-E5B2-DD66437C08F5}"/>
              </a:ext>
            </a:extLst>
          </p:cNvPr>
          <p:cNvSpPr>
            <a:spLocks noGrp="1"/>
          </p:cNvSpPr>
          <p:nvPr>
            <p:ph type="sldNum" sz="quarter" idx="5"/>
          </p:nvPr>
        </p:nvSpPr>
        <p:spPr/>
        <p:txBody>
          <a:bodyPr/>
          <a:lstStyle/>
          <a:p>
            <a:fld id="{156CEDBC-227B-4CCE-89B0-295BF0E9C841}" type="slidenum">
              <a:rPr lang="nb-NO" smtClean="0"/>
              <a:t>31</a:t>
            </a:fld>
            <a:endParaRPr lang="nb-NO"/>
          </a:p>
        </p:txBody>
      </p:sp>
    </p:spTree>
    <p:extLst>
      <p:ext uri="{BB962C8B-B14F-4D97-AF65-F5344CB8AC3E}">
        <p14:creationId xmlns:p14="http://schemas.microsoft.com/office/powerpoint/2010/main" val="31795827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D10B8-B059-6524-4892-1D4ECC6A656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00896E3-C6DB-AA0B-8608-E3D06B009BFD}"/>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9EE1FB2C-AC70-BE1E-23A8-02C647546E2C}"/>
              </a:ext>
            </a:extLst>
          </p:cNvPr>
          <p:cNvSpPr>
            <a:spLocks noGrp="1"/>
          </p:cNvSpPr>
          <p:nvPr>
            <p:ph type="body" idx="1"/>
          </p:nvPr>
        </p:nvSpPr>
        <p:spPr/>
        <p:txBody>
          <a:bodyPr/>
          <a:lstStyle/>
          <a:p>
            <a:r>
              <a:rPr lang="nb-NO"/>
              <a:t>Når vi snakker om </a:t>
            </a:r>
            <a:r>
              <a:rPr lang="nb-NO" b="1"/>
              <a:t>gråsoner i lovverket</a:t>
            </a:r>
            <a:r>
              <a:rPr lang="nb-NO"/>
              <a:t>, handler det ikke om at loven er uklar, men at </a:t>
            </a:r>
            <a:r>
              <a:rPr lang="nb-NO" b="1"/>
              <a:t>den er skrevet med vilkår og skjønnsmessige vurderinger</a:t>
            </a:r>
            <a:r>
              <a:rPr lang="nb-NO"/>
              <a:t>, så det er ikke alltid svart-hvitt hvordan den skal anvendes i praksis</a:t>
            </a:r>
          </a:p>
          <a:p>
            <a:endParaRPr lang="nb-NO"/>
          </a:p>
          <a:p>
            <a:pPr marL="0" indent="0">
              <a:buNone/>
            </a:pPr>
            <a:r>
              <a:rPr lang="nb-NO" sz="1200" b="1" noProof="0"/>
              <a:t>Hva loven sier:</a:t>
            </a:r>
            <a:endParaRPr lang="nb-NO" sz="1200" noProof="0"/>
          </a:p>
          <a:p>
            <a:r>
              <a:rPr lang="nb-NO" sz="1200" noProof="0"/>
              <a:t>Kapittel 4A setter vilkår for bruk av tvang, men </a:t>
            </a:r>
            <a:r>
              <a:rPr lang="nb-NO" sz="1200" b="1" noProof="0"/>
              <a:t>tolkningen av vilkårene krever faglig skjønn</a:t>
            </a:r>
            <a:r>
              <a:rPr lang="nb-NO" sz="1200" noProof="0"/>
              <a:t>.</a:t>
            </a:r>
          </a:p>
          <a:p>
            <a:r>
              <a:rPr lang="nb-NO" sz="1200" noProof="0"/>
              <a:t>Loven sier ikke eksakt </a:t>
            </a:r>
            <a:r>
              <a:rPr lang="nb-NO" sz="1200" b="1" noProof="0"/>
              <a:t>hvor mye motstand som kreves</a:t>
            </a:r>
            <a:r>
              <a:rPr lang="nb-NO" sz="1200" noProof="0"/>
              <a:t>, eller </a:t>
            </a:r>
            <a:r>
              <a:rPr lang="nb-NO" sz="1200" b="1" noProof="0"/>
              <a:t>hvor mye helserisiko som kvalifiserer som vesentlig helseskade</a:t>
            </a:r>
            <a:r>
              <a:rPr lang="nb-NO" sz="1200" noProof="0"/>
              <a:t>.</a:t>
            </a:r>
          </a:p>
          <a:p>
            <a:r>
              <a:rPr lang="nb-NO" sz="1200" noProof="0"/>
              <a:t>Helsepersonell må derfor vurdere </a:t>
            </a:r>
            <a:r>
              <a:rPr lang="nb-NO" sz="1200" b="1" noProof="0"/>
              <a:t>hver situasjon individuelt</a:t>
            </a:r>
            <a:r>
              <a:rPr lang="nb-NO" sz="1200" noProof="0"/>
              <a:t>.</a:t>
            </a:r>
          </a:p>
          <a:p>
            <a:endParaRPr lang="nb-NO"/>
          </a:p>
          <a:p>
            <a:endParaRPr lang="nb-NO"/>
          </a:p>
          <a:p>
            <a:r>
              <a:rPr lang="nb-NO" b="1"/>
              <a:t>Typiske gråsoner:</a:t>
            </a:r>
            <a:endParaRPr lang="nb-NO"/>
          </a:p>
          <a:p>
            <a:r>
              <a:rPr lang="nb-NO" b="1"/>
              <a:t>Beslutningskompetanse er usikker</a:t>
            </a:r>
            <a:endParaRPr lang="nb-NO"/>
          </a:p>
          <a:p>
            <a:pPr lvl="1"/>
            <a:r>
              <a:rPr lang="nb-NO"/>
              <a:t>Pasienten virker delvis forståelsesfull, men sier nei.</a:t>
            </a:r>
          </a:p>
          <a:p>
            <a:r>
              <a:rPr lang="nb-NO" b="1"/>
              <a:t>Belastning </a:t>
            </a:r>
            <a:r>
              <a:rPr lang="nb-NO" b="1" err="1"/>
              <a:t>vs</a:t>
            </a:r>
            <a:r>
              <a:rPr lang="nb-NO" b="1"/>
              <a:t> nytte er vanskelig å vurdere</a:t>
            </a:r>
            <a:endParaRPr lang="nb-NO"/>
          </a:p>
          <a:p>
            <a:pPr lvl="1"/>
            <a:r>
              <a:rPr lang="nb-NO"/>
              <a:t>Tvang kan gi helsegevinst, men kan også være svært ubehagelig.</a:t>
            </a:r>
          </a:p>
          <a:p>
            <a:r>
              <a:rPr lang="nb-NO" b="1"/>
              <a:t>Tidskritisk helsehjelp </a:t>
            </a:r>
            <a:r>
              <a:rPr lang="nb-NO" b="1" err="1"/>
              <a:t>vs</a:t>
            </a:r>
            <a:r>
              <a:rPr lang="nb-NO" b="1"/>
              <a:t> tillitsskapende tiltak</a:t>
            </a:r>
            <a:endParaRPr lang="nb-NO"/>
          </a:p>
          <a:p>
            <a:pPr lvl="1"/>
            <a:r>
              <a:rPr lang="nb-NO"/>
              <a:t>Vi har ikke tid til å vente på at pasienten blir samarbeidsvillig, men loven sier at man skal forsøke tillitsskapende tiltak først.</a:t>
            </a:r>
          </a:p>
          <a:p>
            <a:r>
              <a:rPr lang="nb-NO" b="1"/>
              <a:t>Usikkerhet rundt pasientens beste</a:t>
            </a:r>
            <a:endParaRPr lang="nb-NO"/>
          </a:p>
          <a:p>
            <a:pPr lvl="1"/>
            <a:r>
              <a:rPr lang="nb-NO"/>
              <a:t>Pårørende har ett syn, fagpersonell et annet.</a:t>
            </a:r>
          </a:p>
          <a:p>
            <a:r>
              <a:rPr lang="nb-NO"/>
              <a:t>Dette er særlig tydelig i </a:t>
            </a:r>
            <a:r>
              <a:rPr lang="nb-NO" b="1"/>
              <a:t>pasient- og brukerrettighetsloven kapittel 4A</a:t>
            </a:r>
            <a:r>
              <a:rPr lang="nb-NO"/>
              <a:t>.</a:t>
            </a:r>
          </a:p>
          <a:p>
            <a:endParaRPr lang="nb-NO"/>
          </a:p>
          <a:p>
            <a:r>
              <a:rPr lang="nb-NO" b="1"/>
              <a:t>Grense for tvang: </a:t>
            </a:r>
          </a:p>
          <a:p>
            <a:r>
              <a:rPr lang="nb-NO"/>
              <a:t>Alminnelige oppfordringer : </a:t>
            </a:r>
          </a:p>
          <a:p>
            <a:pPr marL="171450" indent="-171450">
              <a:buFont typeface="Arial"/>
              <a:buChar char="•"/>
            </a:pPr>
            <a:r>
              <a:rPr lang="nb-NO"/>
              <a:t>Veiledning, forklaringer, motivering, overtalelser etc. </a:t>
            </a:r>
          </a:p>
          <a:p>
            <a:pPr marL="171450" indent="-171450">
              <a:buFont typeface="Arial"/>
              <a:buChar char="•"/>
            </a:pPr>
            <a:endParaRPr lang="nb-NO"/>
          </a:p>
          <a:p>
            <a:r>
              <a:rPr lang="nb-NO" b="1"/>
              <a:t>Mild fysisk påvirkning:</a:t>
            </a:r>
          </a:p>
          <a:p>
            <a:pPr marL="171450" indent="-171450">
              <a:buFont typeface="Arial" panose="020B0604020202020204" pitchFamily="34" charset="0"/>
              <a:buChar char="•"/>
            </a:pPr>
            <a:r>
              <a:rPr lang="nb-NO"/>
              <a:t>Håndledelse for å lede pasient </a:t>
            </a:r>
          </a:p>
          <a:p>
            <a:pPr marL="171450" indent="-171450">
              <a:buFont typeface="Arial" panose="020B0604020202020204" pitchFamily="34" charset="0"/>
              <a:buChar char="•"/>
            </a:pPr>
            <a:r>
              <a:rPr lang="nb-NO"/>
              <a:t> Vise retning</a:t>
            </a: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a:p>
            <a:endParaRPr lang="nb-NO"/>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a:solidFill>
                <a:schemeClr val="tx1"/>
              </a:solidFill>
              <a:effectLst/>
              <a:latin typeface="+mn-lt"/>
              <a:ea typeface="+mn-ea"/>
              <a:cs typeface="+mn-cs"/>
            </a:endParaRPr>
          </a:p>
        </p:txBody>
      </p:sp>
      <p:sp>
        <p:nvSpPr>
          <p:cNvPr id="4" name="Plassholder for lysbildenummer 3">
            <a:extLst>
              <a:ext uri="{FF2B5EF4-FFF2-40B4-BE49-F238E27FC236}">
                <a16:creationId xmlns:a16="http://schemas.microsoft.com/office/drawing/2014/main" id="{6DF669AF-0A63-CA4B-5E69-CF6FC8565B2F}"/>
              </a:ext>
            </a:extLst>
          </p:cNvPr>
          <p:cNvSpPr>
            <a:spLocks noGrp="1"/>
          </p:cNvSpPr>
          <p:nvPr>
            <p:ph type="sldNum" sz="quarter" idx="5"/>
          </p:nvPr>
        </p:nvSpPr>
        <p:spPr/>
        <p:txBody>
          <a:bodyPr/>
          <a:lstStyle/>
          <a:p>
            <a:fld id="{156CEDBC-227B-4CCE-89B0-295BF0E9C841}" type="slidenum">
              <a:rPr lang="nb-NO" smtClean="0"/>
              <a:t>32</a:t>
            </a:fld>
            <a:endParaRPr lang="nb-NO"/>
          </a:p>
        </p:txBody>
      </p:sp>
    </p:spTree>
    <p:extLst>
      <p:ext uri="{BB962C8B-B14F-4D97-AF65-F5344CB8AC3E}">
        <p14:creationId xmlns:p14="http://schemas.microsoft.com/office/powerpoint/2010/main" val="40478370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60D66-71D4-7C02-C759-CF47A767927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2781AB2-B159-A8DC-A304-8417EFB5FE30}"/>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DE1CB81A-9AB8-B561-CF28-86AA85353BC4}"/>
              </a:ext>
            </a:extLst>
          </p:cNvPr>
          <p:cNvSpPr>
            <a:spLocks noGrp="1"/>
          </p:cNvSpPr>
          <p:nvPr>
            <p:ph type="body" idx="1"/>
          </p:nvPr>
        </p:nvSpPr>
        <p:spPr/>
        <p:txBody>
          <a:bodyPr/>
          <a:lstStyle/>
          <a:p>
            <a:pPr>
              <a:lnSpc>
                <a:spcPct val="90000"/>
              </a:lnSpc>
              <a:spcBef>
                <a:spcPts val="1000"/>
              </a:spcBef>
            </a:pPr>
            <a:r>
              <a:rPr lang="nb-NO" b="1"/>
              <a:t>I de ulike situasjonene med Kari:</a:t>
            </a:r>
          </a:p>
          <a:p>
            <a:pPr>
              <a:lnSpc>
                <a:spcPct val="90000"/>
              </a:lnSpc>
              <a:spcBef>
                <a:spcPts val="1000"/>
              </a:spcBef>
            </a:pPr>
            <a:endParaRPr lang="nb-NO" b="1"/>
          </a:p>
          <a:p>
            <a:pPr>
              <a:lnSpc>
                <a:spcPct val="90000"/>
              </a:lnSpc>
              <a:spcBef>
                <a:spcPts val="1000"/>
              </a:spcBef>
            </a:pPr>
            <a:r>
              <a:rPr lang="nb-NO" b="1"/>
              <a:t>Case 6. medisiner og Kari: </a:t>
            </a:r>
          </a:p>
          <a:p>
            <a:pPr>
              <a:lnSpc>
                <a:spcPct val="90000"/>
              </a:lnSpc>
              <a:spcBef>
                <a:spcPts val="1000"/>
              </a:spcBef>
            </a:pPr>
            <a:endParaRPr lang="nb-NO" b="1"/>
          </a:p>
          <a:p>
            <a:r>
              <a:rPr lang="nb-NO" b="1"/>
              <a:t>Situasjon:</a:t>
            </a:r>
          </a:p>
          <a:p>
            <a:pPr marL="171450" indent="-171450">
              <a:buFont typeface="Arial" panose="020B0604020202020204" pitchFamily="34" charset="0"/>
              <a:buChar char="•"/>
            </a:pPr>
            <a:r>
              <a:rPr lang="nb-NO"/>
              <a:t>Kari viser </a:t>
            </a:r>
            <a:r>
              <a:rPr lang="nb-NO" b="1"/>
              <a:t>verbal og fysisk motstand</a:t>
            </a:r>
            <a:r>
              <a:rPr lang="nb-NO"/>
              <a:t> mot å ta medisiner </a:t>
            </a:r>
          </a:p>
          <a:p>
            <a:pPr marL="171450" indent="-171450">
              <a:buFont typeface="Arial" panose="020B0604020202020204" pitchFamily="34" charset="0"/>
              <a:buChar char="•"/>
            </a:pPr>
            <a:r>
              <a:rPr lang="nb-NO"/>
              <a:t>Det er forsøkt tiltak som å sette frem medisiner på en annen måte </a:t>
            </a:r>
          </a:p>
          <a:p>
            <a:pPr marL="171450" indent="-171450">
              <a:buFont typeface="Arial" panose="020B0604020202020204" pitchFamily="34" charset="0"/>
              <a:buChar char="•"/>
            </a:pPr>
            <a:r>
              <a:rPr lang="nb-NO"/>
              <a:t>FARV viser at Kari </a:t>
            </a:r>
            <a:r>
              <a:rPr lang="nb-NO" b="1"/>
              <a:t>ikke har beslutningskompetanse</a:t>
            </a:r>
            <a:r>
              <a:rPr lang="nb-NO"/>
              <a:t> på medisineringen </a:t>
            </a:r>
          </a:p>
          <a:p>
            <a:pPr marL="171450" indent="-171450">
              <a:buFont typeface="Arial" panose="020B0604020202020204" pitchFamily="34" charset="0"/>
              <a:buChar char="•"/>
            </a:pPr>
            <a:r>
              <a:rPr lang="nb-NO"/>
              <a:t>Kari forstår ikke hva hun skal gjøre med medisinglasset </a:t>
            </a:r>
          </a:p>
          <a:p>
            <a:pPr marL="171450" indent="-171450">
              <a:buFont typeface="Arial" panose="020B0604020202020204" pitchFamily="34" charset="0"/>
              <a:buChar char="•"/>
            </a:pPr>
            <a:r>
              <a:rPr lang="nb-NO"/>
              <a:t>Medisinene er blant annet hjertemedisiner, viktige for helsen</a:t>
            </a:r>
          </a:p>
          <a:p>
            <a:pPr>
              <a:lnSpc>
                <a:spcPct val="90000"/>
              </a:lnSpc>
              <a:spcBef>
                <a:spcPts val="1000"/>
              </a:spcBef>
            </a:pPr>
            <a:endParaRPr lang="nb-NO" b="1"/>
          </a:p>
          <a:p>
            <a:pPr>
              <a:lnSpc>
                <a:spcPct val="90000"/>
              </a:lnSpc>
              <a:spcBef>
                <a:spcPts val="1000"/>
              </a:spcBef>
            </a:pPr>
            <a:r>
              <a:rPr lang="nb-NO" b="1"/>
              <a:t>Er det her grunnlag for tvang? </a:t>
            </a:r>
          </a:p>
          <a:p>
            <a:pPr>
              <a:lnSpc>
                <a:spcPct val="90000"/>
              </a:lnSpc>
              <a:spcBef>
                <a:spcPts val="1000"/>
              </a:spcBef>
            </a:pPr>
            <a:endParaRPr lang="nb-NO"/>
          </a:p>
          <a:p>
            <a:pPr>
              <a:lnSpc>
                <a:spcPct val="90000"/>
              </a:lnSpc>
              <a:spcBef>
                <a:spcPts val="1000"/>
              </a:spcBef>
            </a:pPr>
            <a:r>
              <a:rPr lang="nb-NO" b="1"/>
              <a:t>IGP:</a:t>
            </a:r>
          </a:p>
          <a:p>
            <a:pPr>
              <a:lnSpc>
                <a:spcPct val="90000"/>
              </a:lnSpc>
              <a:spcBef>
                <a:spcPts val="1000"/>
              </a:spcBef>
            </a:pPr>
            <a:r>
              <a:rPr lang="nb-NO" b="1"/>
              <a:t>Individuelt: </a:t>
            </a:r>
            <a:r>
              <a:rPr lang="nb-NO"/>
              <a:t>5 min</a:t>
            </a:r>
          </a:p>
          <a:p>
            <a:pPr>
              <a:lnSpc>
                <a:spcPct val="90000"/>
              </a:lnSpc>
              <a:spcBef>
                <a:spcPts val="1000"/>
              </a:spcBef>
            </a:pPr>
            <a:r>
              <a:rPr lang="nb-NO" b="1"/>
              <a:t>Gruppe: </a:t>
            </a:r>
            <a:r>
              <a:rPr lang="nb-NO" b="0"/>
              <a:t>15 min</a:t>
            </a:r>
          </a:p>
          <a:p>
            <a:pPr>
              <a:lnSpc>
                <a:spcPct val="90000"/>
              </a:lnSpc>
              <a:spcBef>
                <a:spcPts val="1000"/>
              </a:spcBef>
            </a:pPr>
            <a:r>
              <a:rPr lang="nb-NO" b="1"/>
              <a:t>Plenum: </a:t>
            </a:r>
            <a:r>
              <a:rPr lang="nb-NO" b="0"/>
              <a:t>10 min</a:t>
            </a:r>
          </a:p>
          <a:p>
            <a:endParaRPr lang="nb-NO"/>
          </a:p>
          <a:p>
            <a:r>
              <a:rPr lang="nb-NO" b="1"/>
              <a:t>Spørsmål til refleksjon: </a:t>
            </a:r>
          </a:p>
          <a:p>
            <a:pPr marL="228600" indent="-228600">
              <a:buAutoNum type="arabicPeriod"/>
            </a:pPr>
            <a:r>
              <a:rPr lang="nb-NO"/>
              <a:t>Er det motstand mot helsehjelp? </a:t>
            </a:r>
          </a:p>
          <a:p>
            <a:pPr marL="228600" indent="-228600">
              <a:buAutoNum type="arabicPeriod"/>
            </a:pPr>
            <a:r>
              <a:rPr lang="nb-NO"/>
              <a:t>Har Kari beslutningskompetanse på dette? </a:t>
            </a:r>
          </a:p>
          <a:p>
            <a:pPr marL="228600" indent="-228600">
              <a:buAutoNum type="arabicPeriod"/>
            </a:pPr>
            <a:r>
              <a:rPr lang="nb-NO"/>
              <a:t>Er tillitsskapende tiltak forsøkt? </a:t>
            </a:r>
          </a:p>
          <a:p>
            <a:pPr marL="228600" indent="-228600">
              <a:buAutoNum type="arabicPeriod"/>
            </a:pPr>
            <a:r>
              <a:rPr lang="nb-NO"/>
              <a:t>Er vilkårene for tvang oppfylt? Begrunn svaret.</a:t>
            </a:r>
          </a:p>
          <a:p>
            <a:pPr marL="228600" indent="-228600">
              <a:buAutoNum type="arabicPeriod"/>
            </a:pPr>
            <a:endParaRPr lang="nb-NO"/>
          </a:p>
          <a:p>
            <a:pPr marL="228600" indent="-228600">
              <a:buAutoNum type="arabicPeriod"/>
            </a:pPr>
            <a:endParaRPr lang="nb-NO"/>
          </a:p>
          <a:p>
            <a:pPr marL="0" indent="0">
              <a:buNone/>
            </a:pPr>
            <a:r>
              <a:rPr lang="nb-NO" b="1"/>
              <a:t>Case om Kari og mat:</a:t>
            </a:r>
          </a:p>
          <a:p>
            <a:pPr marL="0" indent="0">
              <a:buNone/>
            </a:pPr>
            <a:endParaRPr lang="nb-NO" b="1"/>
          </a:p>
          <a:p>
            <a:r>
              <a:rPr lang="nb-NO" b="1"/>
              <a:t>Situasjon:</a:t>
            </a:r>
          </a:p>
          <a:p>
            <a:pPr marL="171450" indent="-171450">
              <a:buFont typeface="Arial" panose="020B0604020202020204" pitchFamily="34" charset="0"/>
              <a:buChar char="•"/>
            </a:pPr>
            <a:r>
              <a:rPr lang="nb-NO"/>
              <a:t>Kari har gått ned 6 kg på 2 uker </a:t>
            </a:r>
          </a:p>
          <a:p>
            <a:pPr marL="171450" indent="-171450">
              <a:buFont typeface="Arial" panose="020B0604020202020204" pitchFamily="34" charset="0"/>
              <a:buChar char="•"/>
            </a:pPr>
            <a:r>
              <a:rPr lang="nb-NO"/>
              <a:t>Det er undersøkt at det </a:t>
            </a:r>
            <a:r>
              <a:rPr lang="nb-NO" b="1"/>
              <a:t>ikke er fysiologiske årsaker</a:t>
            </a:r>
            <a:r>
              <a:rPr lang="nb-NO"/>
              <a:t> til at hun ikke spiser </a:t>
            </a:r>
          </a:p>
          <a:p>
            <a:pPr marL="171450" indent="-171450">
              <a:buFont typeface="Arial" panose="020B0604020202020204" pitchFamily="34" charset="0"/>
              <a:buChar char="•"/>
            </a:pPr>
            <a:r>
              <a:rPr lang="nb-NO"/>
              <a:t>Det er forsøkt </a:t>
            </a:r>
            <a:r>
              <a:rPr lang="nb-NO" b="1"/>
              <a:t>miljøtiltak</a:t>
            </a:r>
            <a:r>
              <a:rPr lang="nb-NO"/>
              <a:t>, som å sitte sammen med henne under måltidene </a:t>
            </a:r>
          </a:p>
          <a:p>
            <a:pPr marL="171450" indent="-171450">
              <a:buFont typeface="Arial" panose="020B0604020202020204" pitchFamily="34" charset="0"/>
              <a:buChar char="•"/>
            </a:pPr>
            <a:r>
              <a:rPr lang="nb-NO"/>
              <a:t>Hun motsetter seg fortsatt å spise </a:t>
            </a:r>
          </a:p>
          <a:p>
            <a:pPr marL="0" indent="0">
              <a:buNone/>
            </a:pPr>
            <a:endParaRPr lang="nb-NO" b="1"/>
          </a:p>
          <a:p>
            <a:pPr>
              <a:lnSpc>
                <a:spcPct val="90000"/>
              </a:lnSpc>
              <a:spcBef>
                <a:spcPts val="1000"/>
              </a:spcBef>
            </a:pPr>
            <a:r>
              <a:rPr lang="nb-NO" b="1"/>
              <a:t>Er det grunnlag for tvang? </a:t>
            </a:r>
          </a:p>
          <a:p>
            <a:pPr>
              <a:lnSpc>
                <a:spcPct val="90000"/>
              </a:lnSpc>
              <a:spcBef>
                <a:spcPts val="1000"/>
              </a:spcBef>
            </a:pPr>
            <a:endParaRPr lang="nb-NO"/>
          </a:p>
          <a:p>
            <a:pPr>
              <a:lnSpc>
                <a:spcPct val="90000"/>
              </a:lnSpc>
              <a:spcBef>
                <a:spcPts val="1000"/>
              </a:spcBef>
            </a:pPr>
            <a:r>
              <a:rPr lang="nb-NO" b="1"/>
              <a:t>IGP:</a:t>
            </a:r>
          </a:p>
          <a:p>
            <a:pPr>
              <a:lnSpc>
                <a:spcPct val="90000"/>
              </a:lnSpc>
              <a:spcBef>
                <a:spcPts val="1000"/>
              </a:spcBef>
            </a:pPr>
            <a:r>
              <a:rPr lang="nb-NO" b="1"/>
              <a:t>Individuelt: </a:t>
            </a:r>
            <a:r>
              <a:rPr lang="nb-NO"/>
              <a:t>5 min</a:t>
            </a:r>
          </a:p>
          <a:p>
            <a:pPr>
              <a:lnSpc>
                <a:spcPct val="90000"/>
              </a:lnSpc>
              <a:spcBef>
                <a:spcPts val="1000"/>
              </a:spcBef>
            </a:pPr>
            <a:r>
              <a:rPr lang="nb-NO" b="1"/>
              <a:t>Gruppe: </a:t>
            </a:r>
            <a:r>
              <a:rPr lang="nb-NO" b="0"/>
              <a:t>15 min</a:t>
            </a:r>
          </a:p>
          <a:p>
            <a:pPr>
              <a:lnSpc>
                <a:spcPct val="90000"/>
              </a:lnSpc>
              <a:spcBef>
                <a:spcPts val="1000"/>
              </a:spcBef>
            </a:pPr>
            <a:r>
              <a:rPr lang="nb-NO" b="1"/>
              <a:t>Plenum: </a:t>
            </a:r>
            <a:r>
              <a:rPr lang="nb-NO" b="0"/>
              <a:t>10 min</a:t>
            </a:r>
          </a:p>
          <a:p>
            <a:pPr>
              <a:lnSpc>
                <a:spcPct val="90000"/>
              </a:lnSpc>
              <a:spcBef>
                <a:spcPts val="1000"/>
              </a:spcBef>
            </a:pPr>
            <a:endParaRPr lang="nb-NO"/>
          </a:p>
          <a:p>
            <a:r>
              <a:rPr lang="nb-NO" b="1"/>
              <a:t>Svar på følgende spørsmål: </a:t>
            </a:r>
          </a:p>
          <a:p>
            <a:pPr marL="228600" indent="-228600">
              <a:buAutoNum type="arabicPeriod"/>
            </a:pPr>
            <a:r>
              <a:rPr lang="nb-NO"/>
              <a:t>Er det motstand mot helsehjelp? </a:t>
            </a:r>
          </a:p>
          <a:p>
            <a:pPr marL="228600" indent="-228600">
              <a:buAutoNum type="arabicPeriod"/>
            </a:pPr>
            <a:r>
              <a:rPr lang="nb-NO"/>
              <a:t>Har Kari beslutningskompetanse på dette? </a:t>
            </a:r>
          </a:p>
          <a:p>
            <a:pPr marL="228600" indent="-228600">
              <a:buAutoNum type="arabicPeriod"/>
            </a:pPr>
            <a:r>
              <a:rPr lang="nb-NO"/>
              <a:t>Er tillitsskapende tiltak forsøkt? </a:t>
            </a:r>
          </a:p>
          <a:p>
            <a:pPr marL="228600" indent="-228600">
              <a:lnSpc>
                <a:spcPct val="90000"/>
              </a:lnSpc>
              <a:spcBef>
                <a:spcPts val="1000"/>
              </a:spcBef>
              <a:buFont typeface="+mj-lt"/>
              <a:buAutoNum type="arabicPeriod"/>
            </a:pPr>
            <a:r>
              <a:rPr lang="nb-NO"/>
              <a:t>Er vilkårene for tvang oppfylt? Begrunn svaret.</a:t>
            </a:r>
          </a:p>
          <a:p>
            <a:pPr>
              <a:lnSpc>
                <a:spcPct val="90000"/>
              </a:lnSpc>
              <a:spcBef>
                <a:spcPts val="1000"/>
              </a:spcBef>
            </a:pPr>
            <a:endParaRPr lang="nb-NO"/>
          </a:p>
          <a:p>
            <a:pPr>
              <a:lnSpc>
                <a:spcPct val="90000"/>
              </a:lnSpc>
              <a:spcBef>
                <a:spcPts val="1000"/>
              </a:spcBef>
            </a:pPr>
            <a:endParaRPr lang="nb-NO"/>
          </a:p>
          <a:p>
            <a:pPr>
              <a:lnSpc>
                <a:spcPct val="90000"/>
              </a:lnSpc>
              <a:spcBef>
                <a:spcPts val="1000"/>
              </a:spcBef>
            </a:pPr>
            <a:r>
              <a:rPr lang="nb-NO" b="1"/>
              <a:t>Avslutningsvis:</a:t>
            </a:r>
          </a:p>
          <a:p>
            <a:pPr>
              <a:lnSpc>
                <a:spcPct val="90000"/>
              </a:lnSpc>
              <a:spcBef>
                <a:spcPts val="1000"/>
              </a:spcBef>
            </a:pPr>
            <a:r>
              <a:rPr lang="nb-NO"/>
              <a:t>Ja oppfyller vilkår for tvang i begge casene. Men utfordrende med tvangstiltak i </a:t>
            </a:r>
            <a:r>
              <a:rPr lang="nb-NO" err="1"/>
              <a:t>matcaset</a:t>
            </a:r>
            <a:r>
              <a:rPr lang="nb-NO"/>
              <a:t>- hvilke alternativer har man egentlig? Og er det forholdsmessig med for eksempel en ventrikkelsonde? Etikken kommer inn her… Hovedfokus blir tillitsskapende tiltak. </a:t>
            </a:r>
          </a:p>
          <a:p>
            <a:pPr>
              <a:lnSpc>
                <a:spcPct val="90000"/>
              </a:lnSpc>
              <a:spcBef>
                <a:spcPts val="1000"/>
              </a:spcBef>
            </a:pPr>
            <a:endParaRPr lang="nb-NO"/>
          </a:p>
          <a:p>
            <a:pPr>
              <a:lnSpc>
                <a:spcPct val="90000"/>
              </a:lnSpc>
              <a:spcBef>
                <a:spcPts val="1000"/>
              </a:spcBef>
            </a:pPr>
            <a:r>
              <a:rPr lang="nb-NO" b="1"/>
              <a:t>Veiledende punkter for diskusjon: </a:t>
            </a:r>
          </a:p>
          <a:p>
            <a:pPr marL="0" indent="0">
              <a:lnSpc>
                <a:spcPct val="90000"/>
              </a:lnSpc>
              <a:spcBef>
                <a:spcPts val="1000"/>
              </a:spcBef>
              <a:buFont typeface="+mj-lt"/>
              <a:buNone/>
            </a:pPr>
            <a:r>
              <a:rPr lang="nb-NO"/>
              <a:t>1. Motstand mot helsehjelp:</a:t>
            </a:r>
          </a:p>
          <a:p>
            <a:pPr marL="0" indent="0">
              <a:lnSpc>
                <a:spcPct val="90000"/>
              </a:lnSpc>
              <a:spcBef>
                <a:spcPts val="1000"/>
              </a:spcBef>
              <a:buFont typeface="+mj-lt"/>
              <a:buNone/>
            </a:pPr>
            <a:r>
              <a:rPr lang="nb-NO"/>
              <a:t>Hva skal vurderes:</a:t>
            </a:r>
          </a:p>
          <a:p>
            <a:pPr marL="0" indent="0">
              <a:lnSpc>
                <a:spcPct val="90000"/>
              </a:lnSpc>
              <a:spcBef>
                <a:spcPts val="1000"/>
              </a:spcBef>
              <a:buFont typeface="+mj-lt"/>
              <a:buNone/>
            </a:pPr>
            <a:r>
              <a:rPr lang="nb-NO"/>
              <a:t>Verbalt, fysisk eller atferdsmessig motstand? </a:t>
            </a:r>
          </a:p>
          <a:p>
            <a:pPr marL="0" indent="0">
              <a:lnSpc>
                <a:spcPct val="90000"/>
              </a:lnSpc>
              <a:spcBef>
                <a:spcPts val="1000"/>
              </a:spcBef>
              <a:buFont typeface="+mj-lt"/>
              <a:buNone/>
            </a:pPr>
            <a:endParaRPr lang="nb-NO"/>
          </a:p>
          <a:p>
            <a:pPr marL="0" indent="0">
              <a:lnSpc>
                <a:spcPct val="90000"/>
              </a:lnSpc>
              <a:spcBef>
                <a:spcPts val="1000"/>
              </a:spcBef>
              <a:buFont typeface="+mj-lt"/>
              <a:buNone/>
            </a:pPr>
            <a:r>
              <a:rPr lang="nb-NO"/>
              <a:t>2. Beslutningskompetanse: </a:t>
            </a:r>
          </a:p>
          <a:p>
            <a:pPr marL="0" indent="0">
              <a:lnSpc>
                <a:spcPct val="90000"/>
              </a:lnSpc>
              <a:spcBef>
                <a:spcPts val="1000"/>
              </a:spcBef>
              <a:buFont typeface="+mj-lt"/>
              <a:buNone/>
            </a:pPr>
            <a:r>
              <a:rPr lang="nb-NO"/>
              <a:t>Hva skal vurderes: </a:t>
            </a:r>
          </a:p>
          <a:p>
            <a:pPr marL="0" indent="0">
              <a:lnSpc>
                <a:spcPct val="90000"/>
              </a:lnSpc>
              <a:spcBef>
                <a:spcPts val="1000"/>
              </a:spcBef>
              <a:buFont typeface="+mj-lt"/>
              <a:buNone/>
            </a:pPr>
            <a:r>
              <a:rPr lang="nb-NO"/>
              <a:t>Evne til å forstå, vurdere og utrykke valg i denne konkrete saken? </a:t>
            </a:r>
          </a:p>
          <a:p>
            <a:pPr>
              <a:lnSpc>
                <a:spcPct val="90000"/>
              </a:lnSpc>
              <a:spcBef>
                <a:spcPts val="1000"/>
              </a:spcBef>
            </a:pPr>
            <a:endParaRPr lang="nb-NO"/>
          </a:p>
          <a:p>
            <a:pPr>
              <a:lnSpc>
                <a:spcPct val="90000"/>
              </a:lnSpc>
              <a:spcBef>
                <a:spcPts val="1000"/>
              </a:spcBef>
            </a:pPr>
            <a:r>
              <a:rPr lang="nb-NO"/>
              <a:t>3. Tillitsskapende tiltak: </a:t>
            </a:r>
          </a:p>
          <a:p>
            <a:pPr>
              <a:lnSpc>
                <a:spcPct val="90000"/>
              </a:lnSpc>
              <a:spcBef>
                <a:spcPts val="1000"/>
              </a:spcBef>
            </a:pPr>
            <a:r>
              <a:rPr lang="nb-NO"/>
              <a:t>Hva skal vurderes: </a:t>
            </a:r>
          </a:p>
          <a:p>
            <a:pPr>
              <a:lnSpc>
                <a:spcPct val="90000"/>
              </a:lnSpc>
              <a:spcBef>
                <a:spcPts val="1000"/>
              </a:spcBef>
            </a:pPr>
            <a:r>
              <a:rPr lang="nb-NO"/>
              <a:t>Er det dokumentert at ulike tiltak er forsøkt tilpasset situasjonen? </a:t>
            </a:r>
          </a:p>
          <a:p>
            <a:pPr>
              <a:lnSpc>
                <a:spcPct val="90000"/>
              </a:lnSpc>
              <a:spcBef>
                <a:spcPts val="1000"/>
              </a:spcBef>
            </a:pPr>
            <a:endParaRPr lang="nb-NO"/>
          </a:p>
          <a:p>
            <a:pPr>
              <a:lnSpc>
                <a:spcPct val="90000"/>
              </a:lnSpc>
              <a:spcBef>
                <a:spcPts val="1000"/>
              </a:spcBef>
            </a:pPr>
            <a:r>
              <a:rPr lang="nb-NO"/>
              <a:t>4. Nødvendighet og forholdsmessighet: </a:t>
            </a:r>
          </a:p>
          <a:p>
            <a:pPr>
              <a:lnSpc>
                <a:spcPct val="90000"/>
              </a:lnSpc>
              <a:spcBef>
                <a:spcPts val="1000"/>
              </a:spcBef>
            </a:pPr>
            <a:r>
              <a:rPr lang="nb-NO"/>
              <a:t>Hva skal vurderes: </a:t>
            </a:r>
          </a:p>
          <a:p>
            <a:pPr>
              <a:lnSpc>
                <a:spcPct val="90000"/>
              </a:lnSpc>
              <a:spcBef>
                <a:spcPts val="1000"/>
              </a:spcBef>
            </a:pPr>
            <a:r>
              <a:rPr lang="nb-NO"/>
              <a:t>Er helsehjelpen nødvendig for å hindre vesentlig helseskade? Er tiltaket forholdsmessig? </a:t>
            </a:r>
          </a:p>
          <a:p>
            <a:pPr>
              <a:lnSpc>
                <a:spcPct val="90000"/>
              </a:lnSpc>
              <a:spcBef>
                <a:spcPts val="1000"/>
              </a:spcBef>
            </a:pPr>
            <a:endParaRPr lang="nb-NO"/>
          </a:p>
          <a:p>
            <a:r>
              <a:rPr lang="nb-NO" b="1"/>
              <a:t>Faglig konklusjon – eksempler:</a:t>
            </a:r>
          </a:p>
          <a:p>
            <a:endParaRPr lang="nb-NO" b="1"/>
          </a:p>
          <a:p>
            <a:r>
              <a:rPr lang="nb-NO" b="1"/>
              <a:t>Medisin-casen:</a:t>
            </a:r>
          </a:p>
          <a:p>
            <a:r>
              <a:rPr lang="nb-NO" b="1"/>
              <a:t>Motstand:</a:t>
            </a:r>
            <a:r>
              <a:rPr lang="nb-NO"/>
              <a:t> Ja, tydelig verbal og fysisk motstand </a:t>
            </a:r>
          </a:p>
          <a:p>
            <a:r>
              <a:rPr lang="nb-NO" b="1"/>
              <a:t>Beslutningskompetanse:</a:t>
            </a:r>
            <a:r>
              <a:rPr lang="nb-NO"/>
              <a:t> Nei, FARV og observasjoner viser manglende kompetanse </a:t>
            </a:r>
          </a:p>
          <a:p>
            <a:r>
              <a:rPr lang="nb-NO" b="1"/>
              <a:t>Tillitsskapende tiltak:</a:t>
            </a:r>
            <a:r>
              <a:rPr lang="nb-NO"/>
              <a:t> Forsøkt (andre måter å gi medisiner på) </a:t>
            </a:r>
          </a:p>
          <a:p>
            <a:r>
              <a:rPr lang="nb-NO" b="1"/>
              <a:t>Nødvendighet:</a:t>
            </a:r>
            <a:r>
              <a:rPr lang="nb-NO"/>
              <a:t> Medisiner er viktige for å hindre helseskade </a:t>
            </a:r>
          </a:p>
          <a:p>
            <a:r>
              <a:rPr lang="nb-NO" b="1"/>
              <a:t>Forholdsmessighet:</a:t>
            </a:r>
            <a:r>
              <a:rPr lang="nb-NO"/>
              <a:t> Vurderes som oppfylt hvis tiltakene er nødvendige og minst inngripende </a:t>
            </a:r>
          </a:p>
          <a:p>
            <a:r>
              <a:rPr lang="nb-NO" b="1"/>
              <a:t>Konklusjon:</a:t>
            </a:r>
            <a:r>
              <a:rPr lang="nb-NO"/>
              <a:t> Det kan foreligge grunnlag for tvang etter kapittel 4 A.</a:t>
            </a:r>
          </a:p>
          <a:p>
            <a:pPr>
              <a:lnSpc>
                <a:spcPct val="90000"/>
              </a:lnSpc>
              <a:spcBef>
                <a:spcPts val="1000"/>
              </a:spcBef>
            </a:pPr>
            <a:endParaRPr lang="nb-NO"/>
          </a:p>
          <a:p>
            <a:r>
              <a:rPr lang="nb-NO" b="1"/>
              <a:t>Mat-casen:</a:t>
            </a:r>
          </a:p>
          <a:p>
            <a:r>
              <a:rPr lang="nb-NO" b="1"/>
              <a:t>Motstand:</a:t>
            </a:r>
            <a:r>
              <a:rPr lang="nb-NO"/>
              <a:t> Kan være mer indirekte (unngåelse, spiser ikke nok) </a:t>
            </a:r>
          </a:p>
          <a:p>
            <a:r>
              <a:rPr lang="nb-NO" b="1"/>
              <a:t>Beslutningskompetanse:</a:t>
            </a:r>
            <a:r>
              <a:rPr lang="nb-NO"/>
              <a:t> Må vurderes konkret – ofte lavere ved ernæring, men skal vurderes ut fra pasientens evne til å forstå konsekvenser </a:t>
            </a:r>
          </a:p>
          <a:p>
            <a:r>
              <a:rPr lang="nb-NO" b="1"/>
              <a:t>Tillitsskapende tiltak:</a:t>
            </a:r>
            <a:r>
              <a:rPr lang="nb-NO"/>
              <a:t> Miljøtiltak forsøkt, men eventuelt flere kan vurderes </a:t>
            </a:r>
          </a:p>
          <a:p>
            <a:r>
              <a:rPr lang="nb-NO" b="1"/>
              <a:t>Nødvendighet:</a:t>
            </a:r>
            <a:r>
              <a:rPr lang="nb-NO"/>
              <a:t> Vekttapet tyder på vesentlig helseskade i emning </a:t>
            </a:r>
          </a:p>
          <a:p>
            <a:r>
              <a:rPr lang="nb-NO" b="1"/>
              <a:t>Forholdsmessighet:</a:t>
            </a:r>
            <a:r>
              <a:rPr lang="nb-NO"/>
              <a:t> Vurdering må gjøres nøye – ernæringstiltak kan være mer inngripende, men nødvendig </a:t>
            </a:r>
          </a:p>
          <a:p>
            <a:r>
              <a:rPr lang="nb-NO" b="1"/>
              <a:t>Konklusjon:</a:t>
            </a:r>
            <a:r>
              <a:rPr lang="nb-NO"/>
              <a:t> Kan være grunnlag for tvang, men krever grundig vurdering og dokumentasjon.</a:t>
            </a:r>
          </a:p>
          <a:p>
            <a:pPr>
              <a:lnSpc>
                <a:spcPct val="90000"/>
              </a:lnSpc>
              <a:spcBef>
                <a:spcPts val="1000"/>
              </a:spcBef>
            </a:pPr>
            <a:endParaRPr lang="nb-NO"/>
          </a:p>
          <a:p>
            <a:pPr>
              <a:lnSpc>
                <a:spcPct val="90000"/>
              </a:lnSpc>
              <a:spcBef>
                <a:spcPts val="1000"/>
              </a:spcBef>
            </a:pPr>
            <a:endParaRPr lang="nb-NO"/>
          </a:p>
          <a:p>
            <a:pPr>
              <a:lnSpc>
                <a:spcPct val="90000"/>
              </a:lnSpc>
              <a:spcBef>
                <a:spcPts val="1000"/>
              </a:spcBef>
            </a:pPr>
            <a:endParaRPr lang="nb-NO"/>
          </a:p>
          <a:p>
            <a:pPr>
              <a:lnSpc>
                <a:spcPct val="90000"/>
              </a:lnSpc>
              <a:spcBef>
                <a:spcPts val="1000"/>
              </a:spcBef>
            </a:pPr>
            <a:endParaRPr lang="nb-NO"/>
          </a:p>
          <a:p>
            <a:endParaRPr lang="nb-NO"/>
          </a:p>
        </p:txBody>
      </p:sp>
      <p:sp>
        <p:nvSpPr>
          <p:cNvPr id="4" name="Plassholder for lysbildenummer 3">
            <a:extLst>
              <a:ext uri="{FF2B5EF4-FFF2-40B4-BE49-F238E27FC236}">
                <a16:creationId xmlns:a16="http://schemas.microsoft.com/office/drawing/2014/main" id="{8D443BE6-2074-FB8C-1ED2-3690FE7DBA56}"/>
              </a:ext>
            </a:extLst>
          </p:cNvPr>
          <p:cNvSpPr>
            <a:spLocks noGrp="1"/>
          </p:cNvSpPr>
          <p:nvPr>
            <p:ph type="sldNum" sz="quarter" idx="5"/>
          </p:nvPr>
        </p:nvSpPr>
        <p:spPr/>
        <p:txBody>
          <a:bodyPr/>
          <a:lstStyle/>
          <a:p>
            <a:fld id="{156CEDBC-227B-4CCE-89B0-295BF0E9C841}" type="slidenum">
              <a:rPr lang="nb-NO" smtClean="0"/>
              <a:t>33</a:t>
            </a:fld>
            <a:endParaRPr lang="nb-NO"/>
          </a:p>
        </p:txBody>
      </p:sp>
    </p:spTree>
    <p:extLst>
      <p:ext uri="{BB962C8B-B14F-4D97-AF65-F5344CB8AC3E}">
        <p14:creationId xmlns:p14="http://schemas.microsoft.com/office/powerpoint/2010/main" val="30413914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68B1F-93F9-C7E7-D6AE-A22B547415E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15D606C-9159-C8AA-5760-77A0899629A0}"/>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ECDC1618-7C2A-92B2-4B0B-F11BEC828287}"/>
              </a:ext>
            </a:extLst>
          </p:cNvPr>
          <p:cNvSpPr>
            <a:spLocks noGrp="1"/>
          </p:cNvSpPr>
          <p:nvPr>
            <p:ph type="body" idx="1"/>
          </p:nvPr>
        </p:nvSpPr>
        <p:spPr/>
        <p:txBody>
          <a:bodyPr/>
          <a:lstStyle/>
          <a:p>
            <a:r>
              <a:rPr lang="nb-NO"/>
              <a:t>Når vilkårene for helsehjelp med tvang etter pasient- og brukerrettighetsloven kapittel 4 A er oppfylt, skal det fattes et skriftlig vedtak. Vedtaket er en rettssikkerhetsgaranti for pasienten og skal sikre at tvang kun brukes når det er nødvendig og forsvarlig.</a:t>
            </a:r>
          </a:p>
          <a:p>
            <a:endParaRPr lang="nb-NO"/>
          </a:p>
          <a:p>
            <a:pPr eaLnBrk="0" fontAlgn="base" hangingPunct="0">
              <a:spcBef>
                <a:spcPct val="0"/>
              </a:spcBef>
              <a:spcAft>
                <a:spcPts val="600"/>
              </a:spcAft>
            </a:pPr>
            <a:r>
              <a:rPr kumimoji="0" lang="nb-NO" sz="1200" b="0" i="0" u="none" strike="noStrike" cap="none" normalizeH="0" baseline="0" noProof="0">
                <a:ln>
                  <a:noFill/>
                </a:ln>
                <a:effectLst/>
              </a:rPr>
              <a:t>Vedtak skal være </a:t>
            </a:r>
            <a:r>
              <a:rPr kumimoji="0" lang="nb-NO" sz="1200" b="1" i="0" u="none" strike="noStrike" cap="none" normalizeH="0" baseline="0" noProof="0">
                <a:ln>
                  <a:noFill/>
                </a:ln>
                <a:effectLst/>
              </a:rPr>
              <a:t>individuelt begrunnet</a:t>
            </a:r>
            <a:r>
              <a:rPr kumimoji="0" lang="nb-NO" sz="1200" b="0" i="0" u="none" strike="noStrike" cap="none" normalizeH="0" baseline="0" noProof="0">
                <a:ln>
                  <a:noFill/>
                </a:ln>
                <a:effectLst/>
              </a:rPr>
              <a:t>, ikke standardisert </a:t>
            </a:r>
          </a:p>
          <a:p>
            <a:pPr eaLnBrk="0" fontAlgn="base" hangingPunct="0">
              <a:spcBef>
                <a:spcPct val="0"/>
              </a:spcBef>
              <a:spcAft>
                <a:spcPts val="600"/>
              </a:spcAft>
            </a:pPr>
            <a:r>
              <a:rPr kumimoji="0" lang="nb-NO" sz="1200" b="0" i="0" u="none" strike="noStrike" cap="none" normalizeH="0" baseline="0" noProof="0">
                <a:ln>
                  <a:noFill/>
                </a:ln>
                <a:effectLst/>
              </a:rPr>
              <a:t>Språket må være </a:t>
            </a:r>
            <a:r>
              <a:rPr kumimoji="0" lang="nb-NO" sz="1200" b="1" i="0" u="none" strike="noStrike" cap="none" normalizeH="0" baseline="0" noProof="0">
                <a:ln>
                  <a:noFill/>
                </a:ln>
                <a:effectLst/>
              </a:rPr>
              <a:t>klart, konkret og faglig etterprøvbart</a:t>
            </a:r>
            <a:r>
              <a:rPr kumimoji="0" lang="nb-NO" sz="1200" b="0" i="0" u="none" strike="noStrike" cap="none" normalizeH="0" baseline="0" noProof="0">
                <a:ln>
                  <a:noFill/>
                </a:ln>
                <a:effectLst/>
              </a:rPr>
              <a:t> </a:t>
            </a:r>
            <a:endParaRPr lang="nb-NO" sz="1200" b="0" i="0" u="none" strike="noStrike" cap="none" normalizeH="0" baseline="0" noProof="0">
              <a:ln>
                <a:noFill/>
              </a:ln>
              <a:effectLst/>
            </a:endParaRPr>
          </a:p>
          <a:p>
            <a:pPr eaLnBrk="0" fontAlgn="base" hangingPunct="0">
              <a:spcBef>
                <a:spcPct val="0"/>
              </a:spcBef>
              <a:spcAft>
                <a:spcPts val="600"/>
              </a:spcAft>
            </a:pPr>
            <a:r>
              <a:rPr kumimoji="0" lang="nb-NO" sz="1200" b="0" i="0" u="none" strike="noStrike" cap="none" normalizeH="0" baseline="0" noProof="0">
                <a:ln>
                  <a:noFill/>
                </a:ln>
                <a:effectLst/>
              </a:rPr>
              <a:t>Tvang skal alltid være </a:t>
            </a:r>
            <a:r>
              <a:rPr kumimoji="0" lang="nb-NO" sz="1200" b="1" i="0" u="none" strike="noStrike" cap="none" normalizeH="0" baseline="0" noProof="0">
                <a:ln>
                  <a:noFill/>
                </a:ln>
                <a:effectLst/>
              </a:rPr>
              <a:t>siste utvei</a:t>
            </a:r>
            <a:r>
              <a:rPr kumimoji="0" lang="nb-NO" sz="1200" b="0" i="0" u="none" strike="noStrike" cap="none" normalizeH="0" baseline="0" noProof="0">
                <a:ln>
                  <a:noFill/>
                </a:ln>
                <a:effectLst/>
              </a:rPr>
              <a:t> </a:t>
            </a:r>
            <a:endParaRPr lang="nb-NO" sz="1200" b="0" i="0" u="none" strike="noStrike" cap="none" normalizeH="0" baseline="0" noProof="0">
              <a:ln>
                <a:noFill/>
              </a:ln>
              <a:effectLst/>
            </a:endParaRPr>
          </a:p>
          <a:p>
            <a:pPr eaLnBrk="0" fontAlgn="base" hangingPunct="0">
              <a:spcBef>
                <a:spcPct val="0"/>
              </a:spcBef>
              <a:spcAft>
                <a:spcPts val="600"/>
              </a:spcAft>
            </a:pPr>
            <a:r>
              <a:rPr kumimoji="0" lang="nb-NO" sz="1200" b="0" i="0" u="none" strike="noStrike" cap="none" normalizeH="0" baseline="0" noProof="0">
                <a:ln>
                  <a:noFill/>
                </a:ln>
                <a:effectLst/>
              </a:rPr>
              <a:t>Det er avgjørende å dokumentere </a:t>
            </a:r>
            <a:r>
              <a:rPr kumimoji="0" lang="nb-NO" sz="1200" b="1" i="0" u="none" strike="noStrike" cap="none" normalizeH="0" baseline="0" noProof="0">
                <a:ln>
                  <a:noFill/>
                </a:ln>
                <a:effectLst/>
              </a:rPr>
              <a:t>refleksjoner rundt etikk og verdighet</a:t>
            </a:r>
            <a:r>
              <a:rPr kumimoji="0" lang="nb-NO" sz="1200" b="0" i="0" u="none" strike="noStrike" cap="none" normalizeH="0" baseline="0" noProof="0">
                <a:ln>
                  <a:noFill/>
                </a:ln>
                <a:effectLst/>
              </a:rPr>
              <a:t> </a:t>
            </a:r>
            <a:endParaRPr lang="nb-NO"/>
          </a:p>
          <a:p>
            <a:endParaRPr lang="nb-NO"/>
          </a:p>
          <a:p>
            <a:r>
              <a:rPr lang="nb-NO" b="1"/>
              <a:t>Formålet med vedtaket</a:t>
            </a:r>
          </a:p>
          <a:p>
            <a:r>
              <a:rPr lang="nb-NO"/>
              <a:t>Vedtaket skal:</a:t>
            </a:r>
          </a:p>
          <a:p>
            <a:r>
              <a:rPr lang="nb-NO"/>
              <a:t>Dokumentere vurderingene som er gjort </a:t>
            </a:r>
          </a:p>
          <a:p>
            <a:r>
              <a:rPr lang="nb-NO"/>
              <a:t>Synliggjøre at lovens vilkår er oppfylt </a:t>
            </a:r>
          </a:p>
          <a:p>
            <a:r>
              <a:rPr lang="nb-NO"/>
              <a:t>Sikre etterprøvbarhet og pasientens rettssikkerhet </a:t>
            </a:r>
          </a:p>
          <a:p>
            <a:r>
              <a:rPr lang="nb-NO"/>
              <a:t>Gi grunnlag for klage og kontroll</a:t>
            </a:r>
          </a:p>
          <a:p>
            <a:endParaRPr lang="nb-NO"/>
          </a:p>
          <a:p>
            <a:r>
              <a:rPr lang="nb-NO" b="1"/>
              <a:t>Hvem skriver vedtaket?</a:t>
            </a:r>
          </a:p>
          <a:p>
            <a:r>
              <a:rPr lang="nb-NO"/>
              <a:t>Vedtak om somatisk helsehjelp etter pasient- og brukerrettighetsloven kapittel 4A skal fattes av det helsepersonellet som er ansvarlig for helsehjelpen.</a:t>
            </a:r>
          </a:p>
          <a:p>
            <a:r>
              <a:rPr lang="nb-NO"/>
              <a:t>Lovverket stiller ikke krav om en bestemt profesjon. Det avgjørende er at den som fatter vedtaket har tilstrekkelige kvalifikasjoner til å yte faglig forsvarlig helsehjelp.</a:t>
            </a:r>
          </a:p>
          <a:p>
            <a:r>
              <a:rPr lang="nb-NO"/>
              <a:t>Dersom helsehjelpen innebærer et alvorlig inngrep for pasienten, skal vedtaket treffes i samråd med annet kvalifisert helsepersonell.</a:t>
            </a:r>
          </a:p>
          <a:p>
            <a:endParaRPr lang="nb-NO"/>
          </a:p>
          <a:p>
            <a:r>
              <a:rPr lang="nb-NO"/>
              <a:t>Når vedtaket bygger på medisinske eller odontologiske vurderinger, skal det fattes av lege eller tannlege. I andre tilfeller kan også annet helsepersonell, for eksempel sykepleier eller helsefagarbeider, fatte vedtak dersom helsehjelpen i hovedsak gjelder pleie og omsorg, som ved tilbakeholdelse i institusjon.</a:t>
            </a:r>
          </a:p>
          <a:p>
            <a:endParaRPr lang="nb-NO" b="1"/>
          </a:p>
          <a:p>
            <a:r>
              <a:rPr lang="nb-NO" b="1"/>
              <a:t>Oppsummert: </a:t>
            </a:r>
          </a:p>
          <a:p>
            <a:r>
              <a:rPr lang="nb-NO"/>
              <a:t>Hvem skriver vedtaket? </a:t>
            </a:r>
          </a:p>
          <a:p>
            <a:pPr marL="285750" indent="-285750">
              <a:buFont typeface="Arial"/>
              <a:buChar char="•"/>
            </a:pPr>
            <a:r>
              <a:rPr lang="nb-NO"/>
              <a:t>Ansvarlig helsepersonell fatter vedtaket.</a:t>
            </a:r>
          </a:p>
          <a:p>
            <a:pPr marL="285750" indent="-285750">
              <a:buFont typeface="Arial"/>
              <a:buChar char="•"/>
            </a:pPr>
            <a:r>
              <a:rPr lang="nb-NO"/>
              <a:t>Lovverket krever ikke en bestemt profesjon.</a:t>
            </a:r>
          </a:p>
          <a:p>
            <a:pPr marL="285750" indent="-285750">
              <a:buFont typeface="Arial"/>
              <a:buChar char="•"/>
            </a:pPr>
            <a:r>
              <a:rPr lang="nb-NO"/>
              <a:t>Kompetanse og faglig forsvarlighet er avgjørende.</a:t>
            </a:r>
          </a:p>
          <a:p>
            <a:pPr marL="285750" indent="-285750">
              <a:buFont typeface="Arial"/>
              <a:buChar char="•"/>
            </a:pPr>
            <a:r>
              <a:rPr lang="nb-NO"/>
              <a:t>Alvorlige inngrep krever samråd med annet kvalifisert helsepersonell.</a:t>
            </a:r>
          </a:p>
          <a:p>
            <a:pPr marL="285750" indent="-285750">
              <a:buFont typeface="Arial"/>
              <a:buChar char="•"/>
            </a:pPr>
            <a:r>
              <a:rPr lang="nb-NO"/>
              <a:t>Lege/tannlege fatter vedtak ved medisinske eller odontologiske vurderinger.</a:t>
            </a:r>
          </a:p>
          <a:p>
            <a:pPr marL="285750" indent="-285750">
              <a:buFont typeface="Arial"/>
              <a:buChar char="•"/>
            </a:pPr>
            <a:r>
              <a:rPr lang="nb-NO"/>
              <a:t>Også annet helsepersonell kan fatte vedtak når helsehjelpen hovedsakelig gjelder pleie og omsorg.</a:t>
            </a:r>
          </a:p>
          <a:p>
            <a:endParaRPr lang="nb-NO"/>
          </a:p>
        </p:txBody>
      </p:sp>
      <p:sp>
        <p:nvSpPr>
          <p:cNvPr id="4" name="Plassholder for lysbildenummer 3">
            <a:extLst>
              <a:ext uri="{FF2B5EF4-FFF2-40B4-BE49-F238E27FC236}">
                <a16:creationId xmlns:a16="http://schemas.microsoft.com/office/drawing/2014/main" id="{127A4457-9383-90BD-501E-CA82C465ADAB}"/>
              </a:ext>
            </a:extLst>
          </p:cNvPr>
          <p:cNvSpPr>
            <a:spLocks noGrp="1"/>
          </p:cNvSpPr>
          <p:nvPr>
            <p:ph type="sldNum" sz="quarter" idx="5"/>
          </p:nvPr>
        </p:nvSpPr>
        <p:spPr/>
        <p:txBody>
          <a:bodyPr/>
          <a:lstStyle/>
          <a:p>
            <a:fld id="{156CEDBC-227B-4CCE-89B0-295BF0E9C841}" type="slidenum">
              <a:rPr lang="nb-NO" smtClean="0"/>
              <a:t>34</a:t>
            </a:fld>
            <a:endParaRPr lang="nb-NO"/>
          </a:p>
        </p:txBody>
      </p:sp>
    </p:spTree>
    <p:extLst>
      <p:ext uri="{BB962C8B-B14F-4D97-AF65-F5344CB8AC3E}">
        <p14:creationId xmlns:p14="http://schemas.microsoft.com/office/powerpoint/2010/main" val="29347843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BA07B-3B9B-FD46-017C-A66370462DD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BEFB84C-8C15-8DCB-2BAB-1EF738A58161}"/>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A77A5291-8A36-BC6C-727E-13030F39C893}"/>
              </a:ext>
            </a:extLst>
          </p:cNvPr>
          <p:cNvSpPr>
            <a:spLocks noGrp="1"/>
          </p:cNvSpPr>
          <p:nvPr>
            <p:ph type="body" idx="1"/>
          </p:nvPr>
        </p:nvSpPr>
        <p:spPr/>
        <p:txBody>
          <a:bodyPr/>
          <a:lstStyle/>
          <a:p>
            <a:r>
              <a:rPr lang="nb-NO"/>
              <a:t>Varsling og lokaliseringsteknologi som elektronisk medisindispensere, smartgulv, </a:t>
            </a:r>
            <a:r>
              <a:rPr lang="nb-NO" err="1"/>
              <a:t>roomate</a:t>
            </a:r>
            <a:r>
              <a:rPr lang="nb-NO"/>
              <a:t>, GPS og dørvarslere utløser ikke automatisk et tvangsvedtak, det avhenger av: </a:t>
            </a:r>
            <a:endParaRPr lang="en-US">
              <a:solidFill>
                <a:srgbClr val="444444"/>
              </a:solidFill>
            </a:endParaRPr>
          </a:p>
          <a:p>
            <a:pPr marL="228600" indent="-228600">
              <a:buAutoNum type="arabicPeriod"/>
            </a:pPr>
            <a:r>
              <a:rPr lang="nb-NO"/>
              <a:t>beslutningskompetansen </a:t>
            </a:r>
            <a:endParaRPr lang="en-US">
              <a:solidFill>
                <a:srgbClr val="444444"/>
              </a:solidFill>
            </a:endParaRPr>
          </a:p>
          <a:p>
            <a:pPr marL="228600" indent="-228600">
              <a:buAutoNum type="arabicPeriod"/>
            </a:pPr>
            <a:r>
              <a:rPr lang="nb-NO"/>
              <a:t>motstand </a:t>
            </a:r>
            <a:endParaRPr lang="en-US">
              <a:solidFill>
                <a:srgbClr val="444444"/>
              </a:solidFill>
            </a:endParaRPr>
          </a:p>
          <a:p>
            <a:pPr marL="228600" indent="-228600">
              <a:buAutoNum type="arabicPeriod"/>
            </a:pPr>
            <a:r>
              <a:rPr lang="nb-NO"/>
              <a:t>formålet med tiltaket</a:t>
            </a:r>
            <a:endParaRPr lang="en-US">
              <a:solidFill>
                <a:srgbClr val="444444"/>
              </a:solidFill>
            </a:endParaRPr>
          </a:p>
          <a:p>
            <a:pPr marL="228600" indent="-228600">
              <a:buAutoNum type="arabicPeriod"/>
            </a:pPr>
            <a:endParaRPr lang="nb-NO">
              <a:solidFill>
                <a:srgbClr val="444444"/>
              </a:solidFill>
            </a:endParaRPr>
          </a:p>
          <a:p>
            <a:r>
              <a:rPr lang="nb-NO"/>
              <a:t>Vi må alltid først sjekke ut: </a:t>
            </a:r>
            <a:endParaRPr lang="en-US">
              <a:solidFill>
                <a:srgbClr val="444444"/>
              </a:solidFill>
            </a:endParaRPr>
          </a:p>
          <a:p>
            <a:r>
              <a:rPr lang="nb-NO"/>
              <a:t>Har personen beslutningskompetanse? </a:t>
            </a:r>
          </a:p>
          <a:p>
            <a:r>
              <a:rPr lang="nb-NO"/>
              <a:t>Forstår personen hva GPS/varsling innebærer?</a:t>
            </a:r>
          </a:p>
          <a:p>
            <a:r>
              <a:rPr lang="nb-NO"/>
              <a:t>Kan personen uttrykke et valg.</a:t>
            </a:r>
            <a:endParaRPr lang="en-US">
              <a:solidFill>
                <a:srgbClr val="444444"/>
              </a:solidFill>
            </a:endParaRPr>
          </a:p>
          <a:p>
            <a:endParaRPr lang="nb-NO" b="1">
              <a:solidFill>
                <a:srgbClr val="444444"/>
              </a:solidFill>
            </a:endParaRPr>
          </a:p>
          <a:p>
            <a:r>
              <a:rPr lang="nb-NO" b="1"/>
              <a:t>Pasient – og brukerrettighetsloven kap. 4-6a gjelder: </a:t>
            </a:r>
            <a:endParaRPr lang="en-US" b="1">
              <a:solidFill>
                <a:srgbClr val="444444"/>
              </a:solidFill>
            </a:endParaRPr>
          </a:p>
          <a:p>
            <a:pPr marL="171450" indent="-171450">
              <a:buFont typeface="Arial,Sans-Serif"/>
              <a:buChar char="•"/>
            </a:pPr>
            <a:r>
              <a:rPr lang="nb-NO"/>
              <a:t>personen er over 18 år </a:t>
            </a:r>
            <a:r>
              <a:rPr lang="nb-NO" b="1"/>
              <a:t>mangler </a:t>
            </a:r>
            <a:r>
              <a:rPr lang="nb-NO"/>
              <a:t>beslutningskompetanse </a:t>
            </a:r>
            <a:endParaRPr lang="en-US">
              <a:solidFill>
                <a:srgbClr val="444444"/>
              </a:solidFill>
            </a:endParaRPr>
          </a:p>
          <a:p>
            <a:pPr marL="171450" indent="-171450">
              <a:buFont typeface="Arial,Sans-Serif"/>
              <a:buChar char="•"/>
            </a:pPr>
            <a:r>
              <a:rPr lang="nb-NO"/>
              <a:t>som</a:t>
            </a:r>
            <a:r>
              <a:rPr lang="nb-NO" b="1"/>
              <a:t> ikke</a:t>
            </a:r>
            <a:r>
              <a:rPr lang="nb-NO"/>
              <a:t> motsetter seg tiltaket </a:t>
            </a:r>
            <a:endParaRPr lang="en-US">
              <a:solidFill>
                <a:srgbClr val="444444"/>
              </a:solidFill>
            </a:endParaRPr>
          </a:p>
          <a:p>
            <a:pPr marL="171450" indent="-171450">
              <a:buFont typeface="Arial,Sans-Serif"/>
              <a:buChar char="•"/>
            </a:pPr>
            <a:r>
              <a:rPr lang="nb-NO"/>
              <a:t>tiltaket er nødvendig for å redusere risiko for skade </a:t>
            </a:r>
            <a:endParaRPr lang="en-US">
              <a:solidFill>
                <a:srgbClr val="444444"/>
              </a:solidFill>
            </a:endParaRPr>
          </a:p>
          <a:p>
            <a:pPr marL="171450" indent="-171450">
              <a:buFont typeface="Arial,Sans-Serif"/>
              <a:buChar char="•"/>
            </a:pPr>
            <a:r>
              <a:rPr lang="nb-NO"/>
              <a:t>tiltaket er i personens interesse </a:t>
            </a:r>
            <a:endParaRPr lang="en-US">
              <a:solidFill>
                <a:srgbClr val="444444"/>
              </a:solidFill>
            </a:endParaRPr>
          </a:p>
          <a:p>
            <a:pPr marL="171450" indent="-171450">
              <a:buFont typeface="Arial,Sans-Serif"/>
              <a:buChar char="•"/>
            </a:pPr>
            <a:r>
              <a:rPr lang="nb-NO"/>
              <a:t>tiltaket er minst mulig inngripende</a:t>
            </a:r>
            <a:endParaRPr lang="en-US">
              <a:solidFill>
                <a:srgbClr val="444444"/>
              </a:solidFill>
            </a:endParaRPr>
          </a:p>
          <a:p>
            <a:endParaRPr lang="nb-NO" b="1">
              <a:solidFill>
                <a:srgbClr val="444444"/>
              </a:solidFill>
            </a:endParaRPr>
          </a:p>
          <a:p>
            <a:r>
              <a:rPr lang="nb-NO" b="1"/>
              <a:t>Helseteknologi krever i pasient – og brukerettighetsloven kap. 4-6a:</a:t>
            </a:r>
            <a:endParaRPr lang="en-US" b="1">
              <a:solidFill>
                <a:srgbClr val="444444"/>
              </a:solidFill>
            </a:endParaRPr>
          </a:p>
          <a:p>
            <a:pPr marL="171450" indent="-171450">
              <a:buFont typeface="Arial,Sans-Serif"/>
              <a:buChar char="•"/>
            </a:pPr>
            <a:r>
              <a:rPr lang="nb-NO"/>
              <a:t>enkeltvedtak </a:t>
            </a:r>
            <a:endParaRPr lang="en-US">
              <a:solidFill>
                <a:srgbClr val="444444"/>
              </a:solidFill>
            </a:endParaRPr>
          </a:p>
          <a:p>
            <a:pPr marL="171450" indent="-171450">
              <a:buFont typeface="Arial,Sans-Serif"/>
              <a:buChar char="•"/>
            </a:pPr>
            <a:r>
              <a:rPr lang="nb-NO"/>
              <a:t>vurdering av beslutningskompetanse </a:t>
            </a:r>
            <a:endParaRPr lang="en-US">
              <a:solidFill>
                <a:srgbClr val="444444"/>
              </a:solidFill>
            </a:endParaRPr>
          </a:p>
          <a:p>
            <a:pPr marL="171450" indent="-171450">
              <a:buFont typeface="Arial,Sans-Serif"/>
              <a:buChar char="•"/>
            </a:pPr>
            <a:r>
              <a:rPr lang="nb-NO"/>
              <a:t>vurdering av nødvendighet </a:t>
            </a:r>
            <a:endParaRPr lang="en-US">
              <a:solidFill>
                <a:srgbClr val="444444"/>
              </a:solidFill>
            </a:endParaRPr>
          </a:p>
          <a:p>
            <a:pPr marL="171450" indent="-171450">
              <a:buFont typeface="Arial,Sans-Serif"/>
              <a:buChar char="•"/>
            </a:pPr>
            <a:r>
              <a:rPr lang="nb-NO"/>
              <a:t>vurdering av forholdsmessighet </a:t>
            </a:r>
            <a:endParaRPr lang="en-US">
              <a:solidFill>
                <a:srgbClr val="444444"/>
              </a:solidFill>
            </a:endParaRPr>
          </a:p>
          <a:p>
            <a:pPr marL="171450" indent="-171450">
              <a:buFont typeface="Arial,Sans-Serif"/>
              <a:buChar char="•"/>
            </a:pPr>
            <a:r>
              <a:rPr lang="nb-NO"/>
              <a:t>vurdering av minst inngripende tiltak </a:t>
            </a:r>
            <a:endParaRPr lang="en-US">
              <a:solidFill>
                <a:srgbClr val="444444"/>
              </a:solidFill>
            </a:endParaRPr>
          </a:p>
          <a:p>
            <a:pPr marL="171450" indent="-171450">
              <a:buFont typeface="Arial,Sans-Serif"/>
              <a:buChar char="•"/>
            </a:pPr>
            <a:r>
              <a:rPr lang="nb-NO"/>
              <a:t>involvering av pårørende når mulig </a:t>
            </a:r>
            <a:endParaRPr lang="en-US">
              <a:solidFill>
                <a:srgbClr val="444444"/>
              </a:solidFill>
            </a:endParaRPr>
          </a:p>
          <a:p>
            <a:endParaRPr lang="nb-NO">
              <a:solidFill>
                <a:srgbClr val="444444"/>
              </a:solidFill>
            </a:endParaRPr>
          </a:p>
          <a:p>
            <a:r>
              <a:rPr lang="nb-NO" b="1"/>
              <a:t>Når går vi over til </a:t>
            </a:r>
            <a:r>
              <a:rPr lang="nb-NO" b="1" err="1"/>
              <a:t>kap</a:t>
            </a:r>
            <a:r>
              <a:rPr lang="nb-NO" b="1"/>
              <a:t> 4a og tvang? </a:t>
            </a:r>
            <a:endParaRPr lang="en-US" b="1">
              <a:solidFill>
                <a:srgbClr val="444444"/>
              </a:solidFill>
            </a:endParaRPr>
          </a:p>
          <a:p>
            <a:endParaRPr lang="nb-NO">
              <a:solidFill>
                <a:srgbClr val="444444"/>
              </a:solidFill>
            </a:endParaRPr>
          </a:p>
          <a:p>
            <a:r>
              <a:rPr lang="nb-NO"/>
              <a:t>Hvis personen:</a:t>
            </a:r>
            <a:endParaRPr lang="en-US">
              <a:solidFill>
                <a:srgbClr val="444444"/>
              </a:solidFill>
            </a:endParaRPr>
          </a:p>
          <a:p>
            <a:pPr marL="171450" indent="-171450">
              <a:buFont typeface="Arial,Sans-Serif"/>
              <a:buChar char="•"/>
            </a:pPr>
            <a:r>
              <a:rPr lang="nb-NO" b="1"/>
              <a:t>motsetter seg </a:t>
            </a:r>
            <a:r>
              <a:rPr lang="nb-NO"/>
              <a:t>teknologien, for eksempel GPS:</a:t>
            </a:r>
            <a:endParaRPr lang="en-US">
              <a:solidFill>
                <a:srgbClr val="444444"/>
              </a:solidFill>
            </a:endParaRPr>
          </a:p>
          <a:p>
            <a:pPr marL="628650" lvl="1" indent="-171450">
              <a:buFont typeface="Arial,Sans-Serif"/>
              <a:buChar char="•"/>
            </a:pPr>
            <a:r>
              <a:rPr lang="nb-NO"/>
              <a:t>tar den av </a:t>
            </a:r>
            <a:endParaRPr lang="en-US">
              <a:solidFill>
                <a:srgbClr val="444444"/>
              </a:solidFill>
            </a:endParaRPr>
          </a:p>
          <a:p>
            <a:pPr marL="628650" lvl="1" indent="-171450">
              <a:buFont typeface="Arial,Sans-Serif"/>
              <a:buChar char="•"/>
            </a:pPr>
            <a:r>
              <a:rPr lang="nb-NO"/>
              <a:t>blir sint når den brukes </a:t>
            </a:r>
            <a:endParaRPr lang="en-US">
              <a:solidFill>
                <a:srgbClr val="444444"/>
              </a:solidFill>
            </a:endParaRPr>
          </a:p>
          <a:p>
            <a:pPr marL="628650" lvl="1" indent="-171450">
              <a:buFont typeface="Arial,Sans-Serif"/>
              <a:buChar char="•"/>
            </a:pPr>
            <a:r>
              <a:rPr lang="nb-NO"/>
              <a:t>uttrykker «jeg vil ikke spores» </a:t>
            </a:r>
            <a:endParaRPr lang="en-US">
              <a:solidFill>
                <a:srgbClr val="444444"/>
              </a:solidFill>
            </a:endParaRPr>
          </a:p>
          <a:p>
            <a:pPr marL="628650" lvl="1" indent="-171450">
              <a:buFont typeface="Arial,Sans-Serif"/>
              <a:buChar char="•"/>
            </a:pPr>
            <a:r>
              <a:rPr lang="nb-NO"/>
              <a:t>eller man antar at personen ville motsatt seg </a:t>
            </a:r>
            <a:endParaRPr lang="en-US">
              <a:solidFill>
                <a:srgbClr val="444444"/>
              </a:solidFill>
            </a:endParaRPr>
          </a:p>
          <a:p>
            <a:pPr marL="171450" indent="-171450">
              <a:buFont typeface="Arial,Sans-Serif"/>
              <a:buChar char="•"/>
            </a:pPr>
            <a:endParaRPr lang="nb-NO">
              <a:solidFill>
                <a:srgbClr val="444444"/>
              </a:solidFill>
            </a:endParaRPr>
          </a:p>
          <a:p>
            <a:r>
              <a:rPr lang="nb-NO" b="1"/>
              <a:t>Altså at personen viser motstand!</a:t>
            </a:r>
            <a:endParaRPr lang="en-US">
              <a:solidFill>
                <a:srgbClr val="444444"/>
              </a:solidFill>
            </a:endParaRPr>
          </a:p>
          <a:p>
            <a:endParaRPr lang="nb-NO">
              <a:solidFill>
                <a:srgbClr val="444444"/>
              </a:solidFill>
            </a:endParaRPr>
          </a:p>
          <a:p>
            <a:r>
              <a:rPr lang="nb-NO"/>
              <a:t>… da kan man ikke bruke § 4-6a alene. Da må man vurdere kapittel 4A.</a:t>
            </a:r>
            <a:endParaRPr lang="en-US">
              <a:solidFill>
                <a:srgbClr val="444444"/>
              </a:solidFill>
            </a:endParaRPr>
          </a:p>
          <a:p>
            <a:endParaRPr lang="nb-NO"/>
          </a:p>
        </p:txBody>
      </p:sp>
      <p:sp>
        <p:nvSpPr>
          <p:cNvPr id="4" name="Plassholder for lysbildenummer 3">
            <a:extLst>
              <a:ext uri="{FF2B5EF4-FFF2-40B4-BE49-F238E27FC236}">
                <a16:creationId xmlns:a16="http://schemas.microsoft.com/office/drawing/2014/main" id="{17DBF470-E6A0-DB96-611C-472ED208EAC7}"/>
              </a:ext>
            </a:extLst>
          </p:cNvPr>
          <p:cNvSpPr>
            <a:spLocks noGrp="1"/>
          </p:cNvSpPr>
          <p:nvPr>
            <p:ph type="sldNum" sz="quarter" idx="5"/>
          </p:nvPr>
        </p:nvSpPr>
        <p:spPr/>
        <p:txBody>
          <a:bodyPr/>
          <a:lstStyle/>
          <a:p>
            <a:fld id="{156CEDBC-227B-4CCE-89B0-295BF0E9C841}" type="slidenum">
              <a:rPr lang="nb-NO" smtClean="0"/>
              <a:t>35</a:t>
            </a:fld>
            <a:endParaRPr lang="nb-NO"/>
          </a:p>
        </p:txBody>
      </p:sp>
    </p:spTree>
    <p:extLst>
      <p:ext uri="{BB962C8B-B14F-4D97-AF65-F5344CB8AC3E}">
        <p14:creationId xmlns:p14="http://schemas.microsoft.com/office/powerpoint/2010/main" val="24654272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27429-A575-5BD2-22B4-AA2F2B3B15D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940A097-AF25-7DBE-C2F1-0AB297A95FA4}"/>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14D9F62F-70AF-9326-B7D5-DC223948AC68}"/>
              </a:ext>
            </a:extLst>
          </p:cNvPr>
          <p:cNvSpPr>
            <a:spLocks noGrp="1"/>
          </p:cNvSpPr>
          <p:nvPr>
            <p:ph type="body" idx="1"/>
          </p:nvPr>
        </p:nvSpPr>
        <p:spPr/>
        <p:txBody>
          <a:bodyPr/>
          <a:lstStyle/>
          <a:p>
            <a:r>
              <a:rPr lang="nb-NO" b="1"/>
              <a:t>Hovedregelen:</a:t>
            </a:r>
            <a:r>
              <a:rPr lang="nb-NO"/>
              <a:t> Pasientens samtykke må alltid innhentes.</a:t>
            </a:r>
          </a:p>
          <a:p>
            <a:r>
              <a:rPr lang="nb-NO" b="1"/>
              <a:t>Unntak:</a:t>
            </a:r>
            <a:r>
              <a:rPr lang="nb-NO"/>
              <a:t> Når lovverket spesifikt tillater tvang, eller ved </a:t>
            </a:r>
            <a:r>
              <a:rPr lang="nb-NO" b="1"/>
              <a:t>øyeblikkelig hjelp</a:t>
            </a:r>
            <a:r>
              <a:rPr lang="nb-NO"/>
              <a:t> (§7).</a:t>
            </a:r>
          </a:p>
          <a:p>
            <a:r>
              <a:rPr lang="nb-NO"/>
              <a:t>Helsepersonell må </a:t>
            </a:r>
            <a:r>
              <a:rPr lang="nb-NO" b="1"/>
              <a:t>vurdere hvilken lov som gjelder for situasjonen</a:t>
            </a:r>
            <a:r>
              <a:rPr lang="nb-NO"/>
              <a:t>, og alltid dokumentere.</a:t>
            </a:r>
          </a:p>
          <a:p>
            <a:endParaRPr lang="nb-NO" b="1"/>
          </a:p>
          <a:p>
            <a:endParaRPr lang="nb-NO" b="1"/>
          </a:p>
          <a:p>
            <a:r>
              <a:rPr lang="nb-NO" b="1"/>
              <a:t>Lov om psykisk helsevern</a:t>
            </a:r>
            <a:endParaRPr lang="nb-NO"/>
          </a:p>
          <a:p>
            <a:r>
              <a:rPr lang="nb-NO"/>
              <a:t>Pasienter med psykisk lidelse</a:t>
            </a:r>
          </a:p>
          <a:p>
            <a:r>
              <a:rPr lang="nb-NO"/>
              <a:t>Undersøkelse og behandling med tvang, inkludert innleggelse</a:t>
            </a:r>
          </a:p>
          <a:p>
            <a:endParaRPr lang="nb-NO"/>
          </a:p>
          <a:p>
            <a:r>
              <a:rPr lang="nb-NO" b="1"/>
              <a:t>Tvangstiltak for personer med psykisk utviklingshemming</a:t>
            </a:r>
            <a:endParaRPr lang="nb-NO"/>
          </a:p>
          <a:p>
            <a:r>
              <a:rPr lang="nb-NO"/>
              <a:t>Personer med utviklingshemming</a:t>
            </a:r>
          </a:p>
          <a:p>
            <a:r>
              <a:rPr lang="nb-NO"/>
              <a:t>Sikring av nødvendig helsehjelp og tiltak</a:t>
            </a:r>
          </a:p>
          <a:p>
            <a:endParaRPr lang="nb-NO"/>
          </a:p>
          <a:p>
            <a:r>
              <a:rPr lang="nb-NO" b="1"/>
              <a:t>Tvangstiltak for rusmiddelavhengige</a:t>
            </a:r>
            <a:endParaRPr lang="nb-NO"/>
          </a:p>
          <a:p>
            <a:r>
              <a:rPr lang="nb-NO"/>
              <a:t>Personer med rusproblemer</a:t>
            </a:r>
          </a:p>
          <a:p>
            <a:r>
              <a:rPr lang="nb-NO"/>
              <a:t>Sikring av nødvendig behandling og tiltak</a:t>
            </a:r>
          </a:p>
          <a:p>
            <a:endParaRPr lang="nb-NO"/>
          </a:p>
          <a:p>
            <a:r>
              <a:rPr lang="nb-NO" b="1"/>
              <a:t>Helsepersonelloven §7 (nødrett / øyeblikkelig hjelp)</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noProof="0"/>
              <a:t>Øyeblikkelig hjelp etter helsepersonelloven </a:t>
            </a:r>
            <a:r>
              <a:rPr lang="nb-NO" sz="1200" b="1" noProof="0"/>
              <a:t>paragraf 7 («nødrett»)</a:t>
            </a:r>
            <a:r>
              <a:rPr lang="nb-NO" sz="1200" noProof="0"/>
              <a:t>. Gjelder påtrengende nødvendig helsehjelp. Skal gis selv om pasienten ikke er i stand til å samtykke, og selv om pasienten motsetter seg helsehjelp. </a:t>
            </a:r>
          </a:p>
          <a:p>
            <a:r>
              <a:rPr lang="nb-NO"/>
              <a:t>Gjelder alle pasienter</a:t>
            </a:r>
          </a:p>
          <a:p>
            <a:r>
              <a:rPr lang="nb-NO"/>
              <a:t>Helsehjelp som må gis umiddelbart, selv uten samtykke og mot pasientens vilje</a:t>
            </a:r>
          </a:p>
          <a:p>
            <a:endParaRPr lang="nb-NO"/>
          </a:p>
          <a:p>
            <a:endParaRPr lang="nb-NO"/>
          </a:p>
        </p:txBody>
      </p:sp>
      <p:sp>
        <p:nvSpPr>
          <p:cNvPr id="4" name="Plassholder for lysbildenummer 3">
            <a:extLst>
              <a:ext uri="{FF2B5EF4-FFF2-40B4-BE49-F238E27FC236}">
                <a16:creationId xmlns:a16="http://schemas.microsoft.com/office/drawing/2014/main" id="{28F42374-09E0-06E0-DC5D-97EB9413BF74}"/>
              </a:ext>
            </a:extLst>
          </p:cNvPr>
          <p:cNvSpPr>
            <a:spLocks noGrp="1"/>
          </p:cNvSpPr>
          <p:nvPr>
            <p:ph type="sldNum" sz="quarter" idx="5"/>
          </p:nvPr>
        </p:nvSpPr>
        <p:spPr/>
        <p:txBody>
          <a:bodyPr/>
          <a:lstStyle/>
          <a:p>
            <a:fld id="{156CEDBC-227B-4CCE-89B0-295BF0E9C841}" type="slidenum">
              <a:rPr lang="nb-NO" smtClean="0"/>
              <a:t>36</a:t>
            </a:fld>
            <a:endParaRPr lang="nb-NO"/>
          </a:p>
        </p:txBody>
      </p:sp>
    </p:spTree>
    <p:extLst>
      <p:ext uri="{BB962C8B-B14F-4D97-AF65-F5344CB8AC3E}">
        <p14:creationId xmlns:p14="http://schemas.microsoft.com/office/powerpoint/2010/main" val="42140448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3B1CD-57A6-9958-1488-9E566A2C973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637001A-9F6F-4170-AFBA-EF4E1744C761}"/>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6966E660-B166-EFD1-AFDF-D98D2C6F798F}"/>
              </a:ext>
            </a:extLst>
          </p:cNvPr>
          <p:cNvSpPr>
            <a:spLocks noGrp="1"/>
          </p:cNvSpPr>
          <p:nvPr>
            <p:ph type="body" idx="1"/>
          </p:nvPr>
        </p:nvSpPr>
        <p:spPr/>
        <p:txBody>
          <a:bodyPr/>
          <a:lstStyle/>
          <a:p>
            <a:r>
              <a:rPr lang="nb-NO" b="1"/>
              <a:t>Hva har vi lært av Kari?</a:t>
            </a:r>
          </a:p>
          <a:p>
            <a:endParaRPr lang="nb-NO" b="1"/>
          </a:p>
          <a:p>
            <a:r>
              <a:rPr lang="nb-NO" b="1"/>
              <a:t>Respekt for selvbestemmelse og integritet</a:t>
            </a:r>
            <a:r>
              <a:rPr lang="nb-NO"/>
              <a:t> </a:t>
            </a:r>
          </a:p>
          <a:p>
            <a:pPr lvl="1"/>
            <a:r>
              <a:rPr lang="nb-NO"/>
              <a:t>Selv når beslutningskompetanse mangler, skal pasienten møtes med respekt. </a:t>
            </a:r>
          </a:p>
          <a:p>
            <a:pPr lvl="1"/>
            <a:r>
              <a:rPr lang="nb-NO"/>
              <a:t>Motstand er et uttrykk for pasientens opplevelse og må tas på alvor. </a:t>
            </a:r>
          </a:p>
          <a:p>
            <a:pPr lvl="1"/>
            <a:endParaRPr lang="nb-NO"/>
          </a:p>
          <a:p>
            <a:r>
              <a:rPr lang="nb-NO" b="1"/>
              <a:t>Betydningen av faglig skjønn og samarbeid</a:t>
            </a:r>
            <a:r>
              <a:rPr lang="nb-NO"/>
              <a:t> </a:t>
            </a:r>
          </a:p>
          <a:p>
            <a:pPr lvl="1"/>
            <a:r>
              <a:rPr lang="nb-NO"/>
              <a:t>Helsepersonell må vurdere situasjonen nøye: beslutningskompetanse, motstand, risiko og tiltak. </a:t>
            </a:r>
          </a:p>
          <a:p>
            <a:pPr lvl="1"/>
            <a:r>
              <a:rPr lang="nb-NO"/>
              <a:t>Tverrfaglig samarbeid og dialog med pårørende styrker tryggheten og kvaliteten på beslutninger. </a:t>
            </a:r>
          </a:p>
          <a:p>
            <a:pPr lvl="1"/>
            <a:endParaRPr lang="nb-NO"/>
          </a:p>
          <a:p>
            <a:r>
              <a:rPr lang="nb-NO" b="1"/>
              <a:t>Kapittel 4 A som verktøy – ikke bare tvang</a:t>
            </a:r>
            <a:r>
              <a:rPr lang="nb-NO"/>
              <a:t> </a:t>
            </a:r>
          </a:p>
          <a:p>
            <a:pPr lvl="1"/>
            <a:r>
              <a:rPr lang="nb-NO"/>
              <a:t>Loven gir rammer for å sikre nødvendig helsehjelp, men tvang er </a:t>
            </a:r>
            <a:r>
              <a:rPr lang="nb-NO" b="1"/>
              <a:t>siste utvei</a:t>
            </a:r>
            <a:r>
              <a:rPr lang="nb-NO"/>
              <a:t>. </a:t>
            </a:r>
          </a:p>
          <a:p>
            <a:pPr lvl="1"/>
            <a:r>
              <a:rPr lang="nb-NO"/>
              <a:t>Fokus på tillitsskapende tiltak og personsentrert omsorg er like viktig som selve vedtaket. </a:t>
            </a:r>
          </a:p>
          <a:p>
            <a:pPr lvl="1"/>
            <a:endParaRPr lang="nb-NO"/>
          </a:p>
          <a:p>
            <a:r>
              <a:rPr lang="nb-NO" b="1"/>
              <a:t>Verdien av å se hele mennesket bak diagnosen</a:t>
            </a:r>
            <a:r>
              <a:rPr lang="nb-NO"/>
              <a:t> </a:t>
            </a:r>
          </a:p>
          <a:p>
            <a:pPr lvl="1"/>
            <a:r>
              <a:rPr lang="nb-NO"/>
              <a:t>Kari er mer enn medisinering og ernæring. </a:t>
            </a:r>
          </a:p>
          <a:p>
            <a:pPr lvl="1"/>
            <a:r>
              <a:rPr lang="nb-NO"/>
              <a:t>Hennes erfaringer, historie, følelser og sosiale situasjon må inkluderes i vurderingen. </a:t>
            </a:r>
          </a:p>
          <a:p>
            <a:pPr lvl="1"/>
            <a:r>
              <a:rPr lang="nb-NO"/>
              <a:t>Personsentrert omsorg og verktøy som VIPS hjelper oss å forstå og møte pasienten som et helt menneske.</a:t>
            </a:r>
          </a:p>
          <a:p>
            <a:endParaRPr lang="nb-NO" b="1"/>
          </a:p>
          <a:p>
            <a:r>
              <a:rPr lang="nb-NO"/>
              <a:t>Kari lærer oss at tvang ikke handler om å “få rett”, men om å balansere nødvendig helsehjelp med respekt, forståelse og integritet. Vi må se hele mennesket bak diagnosen. </a:t>
            </a:r>
            <a:endParaRPr lang="nb-NO" b="1"/>
          </a:p>
          <a:p>
            <a:endParaRPr lang="nb-NO" b="1"/>
          </a:p>
          <a:p>
            <a:endParaRPr lang="nb-NO"/>
          </a:p>
          <a:p>
            <a:endParaRPr lang="nb-NO"/>
          </a:p>
          <a:p>
            <a:endParaRPr lang="nb-NO"/>
          </a:p>
          <a:p>
            <a:endParaRPr lang="nb-NO"/>
          </a:p>
          <a:p>
            <a:endParaRPr lang="nb-NO"/>
          </a:p>
        </p:txBody>
      </p:sp>
      <p:sp>
        <p:nvSpPr>
          <p:cNvPr id="4" name="Plassholder for lysbildenummer 3">
            <a:extLst>
              <a:ext uri="{FF2B5EF4-FFF2-40B4-BE49-F238E27FC236}">
                <a16:creationId xmlns:a16="http://schemas.microsoft.com/office/drawing/2014/main" id="{FBB1A6AE-1488-F7BA-41CD-A91B6C4FFB19}"/>
              </a:ext>
            </a:extLst>
          </p:cNvPr>
          <p:cNvSpPr>
            <a:spLocks noGrp="1"/>
          </p:cNvSpPr>
          <p:nvPr>
            <p:ph type="sldNum" sz="quarter" idx="5"/>
          </p:nvPr>
        </p:nvSpPr>
        <p:spPr/>
        <p:txBody>
          <a:bodyPr/>
          <a:lstStyle/>
          <a:p>
            <a:fld id="{156CEDBC-227B-4CCE-89B0-295BF0E9C841}" type="slidenum">
              <a:rPr lang="nb-NO" smtClean="0"/>
              <a:t>37</a:t>
            </a:fld>
            <a:endParaRPr lang="nb-NO"/>
          </a:p>
        </p:txBody>
      </p:sp>
    </p:spTree>
    <p:extLst>
      <p:ext uri="{BB962C8B-B14F-4D97-AF65-F5344CB8AC3E}">
        <p14:creationId xmlns:p14="http://schemas.microsoft.com/office/powerpoint/2010/main" val="16014167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35A1F-DF33-A0F7-A350-298B236D947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5B2BD63-7D0E-284B-9F18-5EF683A88A87}"/>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4F5E269A-2447-FB3E-E7D5-B2021526DC53}"/>
              </a:ext>
            </a:extLst>
          </p:cNvPr>
          <p:cNvSpPr>
            <a:spLocks noGrp="1"/>
          </p:cNvSpPr>
          <p:nvPr>
            <p:ph type="body" idx="1"/>
          </p:nvPr>
        </p:nvSpPr>
        <p:spPr/>
        <p:txBody>
          <a:bodyPr/>
          <a:lstStyle/>
          <a:p>
            <a:r>
              <a:rPr lang="nb-NO"/>
              <a:t>Her er forslag til verktøy og aktiviteter du kan bruke </a:t>
            </a:r>
            <a:r>
              <a:rPr lang="nb-NO" b="1"/>
              <a:t>underveis og til avslutning</a:t>
            </a:r>
            <a:r>
              <a:rPr lang="nb-NO"/>
              <a:t> av undervisningen, tilpasset både tid og målgruppe:</a:t>
            </a:r>
          </a:p>
          <a:p>
            <a:br>
              <a:rPr lang="nb-NO"/>
            </a:br>
            <a:endParaRPr lang="nb-NO"/>
          </a:p>
          <a:p>
            <a:r>
              <a:rPr lang="nb-NO" b="1"/>
              <a:t>1️⃣ Underveis i undervisningen</a:t>
            </a:r>
          </a:p>
          <a:p>
            <a:r>
              <a:rPr lang="nb-NO"/>
              <a:t>Målet her er å </a:t>
            </a:r>
            <a:r>
              <a:rPr lang="nb-NO" b="1"/>
              <a:t>aktivisere deltakere, skape refleksjon og koble teori til praksis</a:t>
            </a:r>
            <a:r>
              <a:rPr lang="nb-NO"/>
              <a:t>.</a:t>
            </a:r>
          </a:p>
          <a:p>
            <a:endParaRPr lang="nb-NO"/>
          </a:p>
          <a:p>
            <a:r>
              <a:rPr lang="nb-NO" b="1"/>
              <a:t>a) IGP – Individuelt, Gruppe, Plenum</a:t>
            </a:r>
          </a:p>
          <a:p>
            <a:r>
              <a:rPr lang="nb-NO"/>
              <a:t>Bruk casene med Kari (medisin, mat osv.) </a:t>
            </a:r>
          </a:p>
          <a:p>
            <a:r>
              <a:rPr lang="nb-NO" b="1"/>
              <a:t>Individuelt:</a:t>
            </a:r>
            <a:r>
              <a:rPr lang="nb-NO"/>
              <a:t> 5 min refleksjon og notater </a:t>
            </a:r>
          </a:p>
          <a:p>
            <a:r>
              <a:rPr lang="nb-NO" b="1"/>
              <a:t>Gruppe:</a:t>
            </a:r>
            <a:r>
              <a:rPr lang="nb-NO"/>
              <a:t> 10–15 min diskusjon i små grupper </a:t>
            </a:r>
          </a:p>
          <a:p>
            <a:r>
              <a:rPr lang="nb-NO" b="1"/>
              <a:t>Plenum:</a:t>
            </a:r>
            <a:r>
              <a:rPr lang="nb-NO"/>
              <a:t> 10 min oppsummering og diskusjon med hele gruppen </a:t>
            </a:r>
          </a:p>
          <a:p>
            <a:r>
              <a:rPr lang="nb-NO" b="1"/>
              <a:t>Fordel:</a:t>
            </a:r>
            <a:r>
              <a:rPr lang="nb-NO"/>
              <a:t> Alle får tenke selv, samtidig som gruppen lærer av hverandres perspektiver </a:t>
            </a:r>
          </a:p>
          <a:p>
            <a:br>
              <a:rPr lang="nb-NO"/>
            </a:br>
            <a:endParaRPr lang="nb-NO"/>
          </a:p>
          <a:p>
            <a:r>
              <a:rPr lang="nb-NO" b="1"/>
              <a:t>b) Rollespill</a:t>
            </a:r>
          </a:p>
          <a:p>
            <a:r>
              <a:rPr lang="nb-NO"/>
              <a:t>Del inn i små grupper: én spiller pasient, én helsepersonell </a:t>
            </a:r>
          </a:p>
          <a:p>
            <a:r>
              <a:rPr lang="nb-NO"/>
              <a:t>Øv på </a:t>
            </a:r>
            <a:r>
              <a:rPr lang="nb-NO" b="1"/>
              <a:t>tillitsskapende tiltak, kommunikasjon og samhandling</a:t>
            </a:r>
            <a:r>
              <a:rPr lang="nb-NO"/>
              <a:t> </a:t>
            </a:r>
          </a:p>
          <a:p>
            <a:r>
              <a:rPr lang="nb-NO"/>
              <a:t>Etterpå refleksjon: Hva fungerte? Hva kunne vært gjort annerledes? </a:t>
            </a:r>
          </a:p>
          <a:p>
            <a:r>
              <a:rPr lang="nb-NO"/>
              <a:t>Kan brukes på både medisin- og mat-casene </a:t>
            </a:r>
          </a:p>
          <a:p>
            <a:br>
              <a:rPr lang="nb-NO"/>
            </a:br>
            <a:endParaRPr lang="nb-NO"/>
          </a:p>
          <a:p>
            <a:r>
              <a:rPr lang="nb-NO" b="1"/>
              <a:t>c) Tenke-høyt-øvelse / refleksjonsrunde</a:t>
            </a:r>
          </a:p>
          <a:p>
            <a:r>
              <a:rPr lang="nb-NO"/>
              <a:t>Spør: «Hva er første tiltak du ville prøvd med Kari?» </a:t>
            </a:r>
          </a:p>
          <a:p>
            <a:r>
              <a:rPr lang="nb-NO"/>
              <a:t>Deltakerne deler kort, og man kan diskutere forskjeller i faglig skjønn </a:t>
            </a:r>
          </a:p>
          <a:p>
            <a:br>
              <a:rPr lang="nb-NO"/>
            </a:br>
            <a:endParaRPr lang="nb-NO"/>
          </a:p>
          <a:p>
            <a:r>
              <a:rPr lang="nb-NO" b="1"/>
              <a:t>d) Korte verktøy for å “koble teori til praksis”</a:t>
            </a:r>
          </a:p>
          <a:p>
            <a:r>
              <a:rPr lang="nb-NO" b="1"/>
              <a:t>Sjekklister:</a:t>
            </a:r>
            <a:r>
              <a:rPr lang="nb-NO"/>
              <a:t> Vilkår for tvang, dokumentasjon av tiltak </a:t>
            </a:r>
          </a:p>
          <a:p>
            <a:r>
              <a:rPr lang="nb-NO" b="1"/>
              <a:t>VIPS-modellen:</a:t>
            </a:r>
            <a:r>
              <a:rPr lang="nb-NO"/>
              <a:t> Diskuter hvordan hvert prinsipp kan anvendes i casene </a:t>
            </a:r>
          </a:p>
          <a:p>
            <a:br>
              <a:rPr lang="nb-NO"/>
            </a:br>
            <a:endParaRPr lang="nb-NO"/>
          </a:p>
          <a:p>
            <a:endParaRPr lang="nb-NO"/>
          </a:p>
        </p:txBody>
      </p:sp>
      <p:sp>
        <p:nvSpPr>
          <p:cNvPr id="4" name="Plassholder for lysbildenummer 3">
            <a:extLst>
              <a:ext uri="{FF2B5EF4-FFF2-40B4-BE49-F238E27FC236}">
                <a16:creationId xmlns:a16="http://schemas.microsoft.com/office/drawing/2014/main" id="{4D199F03-FB99-2726-3018-774768F10343}"/>
              </a:ext>
            </a:extLst>
          </p:cNvPr>
          <p:cNvSpPr>
            <a:spLocks noGrp="1"/>
          </p:cNvSpPr>
          <p:nvPr>
            <p:ph type="sldNum" sz="quarter" idx="5"/>
          </p:nvPr>
        </p:nvSpPr>
        <p:spPr/>
        <p:txBody>
          <a:bodyPr/>
          <a:lstStyle/>
          <a:p>
            <a:fld id="{156CEDBC-227B-4CCE-89B0-295BF0E9C841}" type="slidenum">
              <a:rPr lang="nb-NO" smtClean="0"/>
              <a:t>38</a:t>
            </a:fld>
            <a:endParaRPr lang="nb-NO"/>
          </a:p>
        </p:txBody>
      </p:sp>
    </p:spTree>
    <p:extLst>
      <p:ext uri="{BB962C8B-B14F-4D97-AF65-F5344CB8AC3E}">
        <p14:creationId xmlns:p14="http://schemas.microsoft.com/office/powerpoint/2010/main" val="39993497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5A27B-5991-50ED-F8E4-94C90A4A1C8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14C7C1A-2A78-BBE0-E88C-54D5CD462867}"/>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B6FE322F-909D-FEB5-8A63-4A6306C9BD20}"/>
              </a:ext>
            </a:extLst>
          </p:cNvPr>
          <p:cNvSpPr>
            <a:spLocks noGrp="1"/>
          </p:cNvSpPr>
          <p:nvPr>
            <p:ph type="body" idx="1"/>
          </p:nvPr>
        </p:nvSpPr>
        <p:spPr/>
        <p:txBody>
          <a:bodyPr/>
          <a:lstStyle/>
          <a:p>
            <a:r>
              <a:rPr lang="nb-NO" b="1"/>
              <a:t>2️⃣ Avslutning – oppsummere og lukke</a:t>
            </a:r>
          </a:p>
          <a:p>
            <a:r>
              <a:rPr lang="nb-NO"/>
              <a:t>Målet er å </a:t>
            </a:r>
            <a:r>
              <a:rPr lang="nb-NO" b="1"/>
              <a:t>feste læring og skape refleksjon over egen praksis</a:t>
            </a:r>
            <a:r>
              <a:rPr lang="nb-NO"/>
              <a:t>.</a:t>
            </a:r>
          </a:p>
          <a:p>
            <a:endParaRPr lang="nb-NO"/>
          </a:p>
          <a:p>
            <a:r>
              <a:rPr lang="nb-NO" b="1"/>
              <a:t>a) Tre gode ting</a:t>
            </a:r>
          </a:p>
          <a:p>
            <a:r>
              <a:rPr lang="nb-NO"/>
              <a:t>Alle skriver ned tre ting de tar med seg fra undervisningen </a:t>
            </a:r>
          </a:p>
          <a:p>
            <a:r>
              <a:rPr lang="nb-NO"/>
              <a:t>Del i plenum eller små grupper </a:t>
            </a:r>
          </a:p>
          <a:p>
            <a:r>
              <a:rPr lang="nb-NO"/>
              <a:t>Verktøy: </a:t>
            </a:r>
            <a:r>
              <a:rPr lang="nb-NO">
                <a:hlinkClick r:id="rId3"/>
              </a:rPr>
              <a:t>3 gode ting</a:t>
            </a:r>
            <a:r>
              <a:rPr lang="nb-NO"/>
              <a:t> </a:t>
            </a:r>
          </a:p>
          <a:p>
            <a:endParaRPr lang="nb-NO"/>
          </a:p>
          <a:p>
            <a:r>
              <a:rPr lang="nb-NO" b="1"/>
              <a:t>b) Runde med refleksjonsspørsmål</a:t>
            </a:r>
          </a:p>
          <a:p>
            <a:r>
              <a:rPr lang="nb-NO"/>
              <a:t>«Hva tar jeg med meg til min praksis?» </a:t>
            </a:r>
          </a:p>
          <a:p>
            <a:r>
              <a:rPr lang="nb-NO"/>
              <a:t>«Hva har jeg lært om respekt og selvbestemmelse?» </a:t>
            </a:r>
          </a:p>
          <a:p>
            <a:r>
              <a:rPr lang="nb-NO"/>
              <a:t>«Hvordan kan jeg bruke VIPS og 4A i mitt arbeid?» </a:t>
            </a:r>
          </a:p>
          <a:p>
            <a:endParaRPr lang="nb-NO"/>
          </a:p>
          <a:p>
            <a:r>
              <a:rPr lang="nb-NO" b="1"/>
              <a:t>c) Visuell oppsummering / sjekkliste</a:t>
            </a:r>
          </a:p>
          <a:p>
            <a:r>
              <a:rPr lang="nb-NO"/>
              <a:t>Lag en slide eller plakat med: </a:t>
            </a:r>
          </a:p>
          <a:p>
            <a:pPr lvl="1"/>
            <a:r>
              <a:rPr lang="nb-NO"/>
              <a:t>Vilkår for tvang (kap. 4 A) </a:t>
            </a:r>
          </a:p>
          <a:p>
            <a:pPr lvl="1"/>
            <a:r>
              <a:rPr lang="nb-NO"/>
              <a:t>Tillitsskapende tiltak </a:t>
            </a:r>
          </a:p>
          <a:p>
            <a:pPr lvl="1"/>
            <a:r>
              <a:rPr lang="nb-NO"/>
              <a:t>Beslutningskompetanse </a:t>
            </a:r>
          </a:p>
          <a:p>
            <a:pPr lvl="1"/>
            <a:r>
              <a:rPr lang="nb-NO"/>
              <a:t>VIPS-modellen </a:t>
            </a:r>
          </a:p>
          <a:p>
            <a:pPr lvl="1"/>
            <a:endParaRPr lang="nb-NO"/>
          </a:p>
          <a:p>
            <a:r>
              <a:rPr lang="nb-NO"/>
              <a:t>Bruk den til plenumsdiskusjon og avslutning </a:t>
            </a:r>
          </a:p>
          <a:p>
            <a:br>
              <a:rPr lang="nb-NO"/>
            </a:br>
            <a:endParaRPr lang="nb-NO"/>
          </a:p>
        </p:txBody>
      </p:sp>
      <p:sp>
        <p:nvSpPr>
          <p:cNvPr id="4" name="Plassholder for lysbildenummer 3">
            <a:extLst>
              <a:ext uri="{FF2B5EF4-FFF2-40B4-BE49-F238E27FC236}">
                <a16:creationId xmlns:a16="http://schemas.microsoft.com/office/drawing/2014/main" id="{A32322F4-D415-09E3-B551-9C81AAB90591}"/>
              </a:ext>
            </a:extLst>
          </p:cNvPr>
          <p:cNvSpPr>
            <a:spLocks noGrp="1"/>
          </p:cNvSpPr>
          <p:nvPr>
            <p:ph type="sldNum" sz="quarter" idx="5"/>
          </p:nvPr>
        </p:nvSpPr>
        <p:spPr/>
        <p:txBody>
          <a:bodyPr/>
          <a:lstStyle/>
          <a:p>
            <a:fld id="{156CEDBC-227B-4CCE-89B0-295BF0E9C841}" type="slidenum">
              <a:rPr lang="nb-NO" smtClean="0"/>
              <a:t>39</a:t>
            </a:fld>
            <a:endParaRPr lang="nb-NO"/>
          </a:p>
        </p:txBody>
      </p:sp>
    </p:spTree>
    <p:extLst>
      <p:ext uri="{BB962C8B-B14F-4D97-AF65-F5344CB8AC3E}">
        <p14:creationId xmlns:p14="http://schemas.microsoft.com/office/powerpoint/2010/main" val="33167947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6BE5D-D82D-79ED-E200-E5F6CF0DBCD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C3EF643-911D-81BC-98DA-6C73EA106893}"/>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31DD388D-782E-C0E6-A7CB-2BC2172DE9FA}"/>
              </a:ext>
            </a:extLst>
          </p:cNvPr>
          <p:cNvSpPr>
            <a:spLocks noGrp="1"/>
          </p:cNvSpPr>
          <p:nvPr>
            <p:ph type="body" idx="1"/>
          </p:nvPr>
        </p:nvSpPr>
        <p:spPr/>
        <p:txBody>
          <a:bodyPr/>
          <a:lstStyle/>
          <a:p>
            <a:r>
              <a:rPr lang="nb-NO" sz="1200" kern="1200">
                <a:solidFill>
                  <a:schemeClr val="tx1"/>
                </a:solidFill>
                <a:effectLst/>
                <a:latin typeface="+mn-lt"/>
                <a:ea typeface="+mn-ea"/>
                <a:cs typeface="+mn-cs"/>
              </a:rPr>
              <a:t>Dette er Per. Per er 45 år gammel, og har en lang historikk med paranoid schizofreni og alvorlig rusavhengighet (ROP-lidelser). Han har bodd i en kommunal leilighet med tett oppfølging fra kommunens rusteam i tre år. Han har en datter på 20 år som han har sporadisk kontakt med. Før han ble alvorlig syk, jobbet Per som snekker og var kjent for å være svært flink til å tegne. Per har et sterkt behov for autonomi og kontroll over sitt eget rom og sine egne avgjørelser.</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Per vil følge oss gjennom denne undervisningen for å belyse beslutningskompetanse i konteksten av psykisk helse, mistillit og somatiske utfordringer</a:t>
            </a:r>
          </a:p>
          <a:p>
            <a:endParaRPr lang="nb-NO"/>
          </a:p>
        </p:txBody>
      </p:sp>
      <p:sp>
        <p:nvSpPr>
          <p:cNvPr id="4" name="Plassholder for lysbildenummer 3">
            <a:extLst>
              <a:ext uri="{FF2B5EF4-FFF2-40B4-BE49-F238E27FC236}">
                <a16:creationId xmlns:a16="http://schemas.microsoft.com/office/drawing/2014/main" id="{8D420BC1-0B58-A9A0-5296-9DD21C0BEFE6}"/>
              </a:ext>
            </a:extLst>
          </p:cNvPr>
          <p:cNvSpPr>
            <a:spLocks noGrp="1"/>
          </p:cNvSpPr>
          <p:nvPr>
            <p:ph type="sldNum" sz="quarter" idx="5"/>
          </p:nvPr>
        </p:nvSpPr>
        <p:spPr/>
        <p:txBody>
          <a:bodyPr/>
          <a:lstStyle/>
          <a:p>
            <a:fld id="{156CEDBC-227B-4CCE-89B0-295BF0E9C841}" type="slidenum">
              <a:rPr lang="nb-NO" smtClean="0"/>
              <a:t>40</a:t>
            </a:fld>
            <a:endParaRPr lang="nb-NO"/>
          </a:p>
        </p:txBody>
      </p:sp>
    </p:spTree>
    <p:extLst>
      <p:ext uri="{BB962C8B-B14F-4D97-AF65-F5344CB8AC3E}">
        <p14:creationId xmlns:p14="http://schemas.microsoft.com/office/powerpoint/2010/main" val="23212249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3C6E9-3F7E-45D8-AA80-D523E2CD61B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7245714-1D76-D9FE-F47C-C35D6A859B8B}"/>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BC7701CA-DC39-5756-8319-365859EA24B3}"/>
              </a:ext>
            </a:extLst>
          </p:cNvPr>
          <p:cNvSpPr>
            <a:spLocks noGrp="1"/>
          </p:cNvSpPr>
          <p:nvPr>
            <p:ph type="body" idx="1"/>
          </p:nvPr>
        </p:nvSpPr>
        <p:spPr/>
        <p:txBody>
          <a:bodyPr/>
          <a:lstStyle/>
          <a:p>
            <a:r>
              <a:rPr lang="nb-NO" sz="1200" b="1" kern="1200">
                <a:solidFill>
                  <a:schemeClr val="tx1"/>
                </a:solidFill>
                <a:effectLst/>
                <a:latin typeface="+mn-lt"/>
                <a:ea typeface="+mn-ea"/>
                <a:cs typeface="+mn-cs"/>
              </a:rPr>
              <a:t>Case 1: Motstand mot helsehjelp</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Rusteamet har over tid jobbet med ernæring, da Per ofte spiser lite og uregelmessig. De siste to ukene har han imidlertid nesten sluttet å spise helt, med unntak av noen få yoghurtbegre. Rusteamet observerer at han er tydelig preget av smerte; han holder seg ofte for venstre kinn, snakker lavmælt og unngår øyekontakt.</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Ved et av de sjeldne tilfellene hvor Per tillater en kort samtale, ser rusteamet at han har en tydelig kul og hevelse på venstre kinn, og det lukter vondt fra munnen hans. Det er mistanke om en alvorlig infeksjon i munnhulen.</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Når rusteamet foreslår å ringe lege/tannlege for en undersøkelse, trekker Per seg raskt unna og låser seg inne på rommet.</a:t>
            </a:r>
          </a:p>
          <a:p>
            <a:endParaRPr lang="nb-NO" b="1"/>
          </a:p>
          <a:p>
            <a:r>
              <a:rPr lang="nb-NO" b="1"/>
              <a:t>Hva er motstand?</a:t>
            </a:r>
          </a:p>
          <a:p>
            <a:r>
              <a:rPr lang="nb-NO"/>
              <a:t>Motstand handler ikke bare om å si «nei». Den kan komme til uttrykk på flere måter, og alle former er like relevante å vurdere etter lovverket.</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a:t>
            </a:r>
            <a:r>
              <a:rPr lang="nb-NO" sz="1200" b="1" kern="1200">
                <a:solidFill>
                  <a:schemeClr val="tx1"/>
                </a:solidFill>
                <a:effectLst/>
                <a:latin typeface="+mn-lt"/>
                <a:ea typeface="+mn-ea"/>
                <a:cs typeface="+mn-cs"/>
              </a:rPr>
              <a:t>Ulike former for motstand:</a:t>
            </a:r>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Verbalt:</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«Nei» ​</a:t>
            </a:r>
          </a:p>
          <a:p>
            <a:r>
              <a:rPr lang="nb-NO" sz="1200" kern="1200">
                <a:solidFill>
                  <a:schemeClr val="tx1"/>
                </a:solidFill>
                <a:effectLst/>
                <a:latin typeface="+mn-lt"/>
                <a:ea typeface="+mn-ea"/>
                <a:cs typeface="+mn-cs"/>
              </a:rPr>
              <a:t>«Jeg vil ikke spise / ta medisiner» ​</a:t>
            </a:r>
          </a:p>
          <a:p>
            <a:r>
              <a:rPr lang="nb-NO" sz="1200" kern="1200">
                <a:solidFill>
                  <a:schemeClr val="tx1"/>
                </a:solidFill>
                <a:effectLst/>
                <a:latin typeface="+mn-lt"/>
                <a:ea typeface="+mn-ea"/>
                <a:cs typeface="+mn-cs"/>
              </a:rPr>
              <a:t>«La meg være i fred»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Fysisk:</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Unngår øyekontakt</a:t>
            </a:r>
          </a:p>
          <a:p>
            <a:r>
              <a:rPr lang="nb-NO" sz="1200" kern="1200">
                <a:solidFill>
                  <a:schemeClr val="tx1"/>
                </a:solidFill>
                <a:effectLst/>
                <a:latin typeface="+mn-lt"/>
                <a:ea typeface="+mn-ea"/>
                <a:cs typeface="+mn-cs"/>
              </a:rPr>
              <a:t>Går unna ​</a:t>
            </a:r>
          </a:p>
          <a:p>
            <a:r>
              <a:rPr lang="nb-NO" sz="1200" kern="1200">
                <a:solidFill>
                  <a:schemeClr val="tx1"/>
                </a:solidFill>
                <a:effectLst/>
                <a:latin typeface="+mn-lt"/>
                <a:ea typeface="+mn-ea"/>
                <a:cs typeface="+mn-cs"/>
              </a:rPr>
              <a:t>​Trekker armen til seg ​</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Atferd:</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Kaster medisiner ​</a:t>
            </a:r>
          </a:p>
          <a:p>
            <a:r>
              <a:rPr lang="nb-NO" sz="1200" kern="1200">
                <a:solidFill>
                  <a:schemeClr val="tx1"/>
                </a:solidFill>
                <a:effectLst/>
                <a:latin typeface="+mn-lt"/>
                <a:ea typeface="+mn-ea"/>
                <a:cs typeface="+mn-cs"/>
              </a:rPr>
              <a:t>Nekter å spise</a:t>
            </a:r>
          </a:p>
          <a:p>
            <a:r>
              <a:rPr lang="nb-NO" sz="1200" kern="1200">
                <a:solidFill>
                  <a:schemeClr val="tx1"/>
                </a:solidFill>
                <a:effectLst/>
                <a:latin typeface="+mn-lt"/>
                <a:ea typeface="+mn-ea"/>
                <a:cs typeface="+mn-cs"/>
              </a:rPr>
              <a:t>Gjentatt avvisning av hjelp ​</a:t>
            </a:r>
          </a:p>
          <a:p>
            <a:r>
              <a:rPr lang="nb-NO" sz="1200" kern="1200">
                <a:solidFill>
                  <a:schemeClr val="tx1"/>
                </a:solidFill>
                <a:effectLst/>
                <a:latin typeface="+mn-lt"/>
                <a:ea typeface="+mn-ea"/>
                <a:cs typeface="+mn-cs"/>
              </a:rPr>
              <a:t>Unngår kontakt (f.eks. låser døra)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Ikke-verbal / emosjonell:</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Uro eller agitasjon ​</a:t>
            </a:r>
          </a:p>
          <a:p>
            <a:r>
              <a:rPr lang="nb-NO" sz="1200" kern="1200">
                <a:solidFill>
                  <a:schemeClr val="tx1"/>
                </a:solidFill>
                <a:effectLst/>
                <a:latin typeface="+mn-lt"/>
                <a:ea typeface="+mn-ea"/>
                <a:cs typeface="+mn-cs"/>
              </a:rPr>
              <a:t>Angstreaksjoner ​</a:t>
            </a:r>
          </a:p>
          <a:p>
            <a:r>
              <a:rPr lang="nb-NO" sz="1200" kern="1200">
                <a:solidFill>
                  <a:schemeClr val="tx1"/>
                </a:solidFill>
                <a:effectLst/>
                <a:latin typeface="+mn-lt"/>
                <a:ea typeface="+mn-ea"/>
                <a:cs typeface="+mn-cs"/>
              </a:rPr>
              <a:t>Gråt ​</a:t>
            </a:r>
          </a:p>
          <a:p>
            <a:endParaRPr lang="nb-NO"/>
          </a:p>
          <a:p>
            <a:r>
              <a:rPr lang="nb-NO" sz="1200" b="1" kern="1200">
                <a:solidFill>
                  <a:schemeClr val="tx1"/>
                </a:solidFill>
                <a:effectLst/>
                <a:latin typeface="+mn-lt"/>
                <a:ea typeface="+mn-ea"/>
                <a:cs typeface="+mn-cs"/>
              </a:rPr>
              <a:t>Tips! </a:t>
            </a:r>
            <a:r>
              <a:rPr lang="nb-NO" sz="1200" kern="1200">
                <a:solidFill>
                  <a:schemeClr val="tx1"/>
                </a:solidFill>
                <a:effectLst/>
                <a:latin typeface="+mn-lt"/>
                <a:ea typeface="+mn-ea"/>
                <a:cs typeface="+mn-cs"/>
              </a:rPr>
              <a:t>Spørre deltakerne om hvordan de har erfart/observert de ulike formene for motstand i praksis.​</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Møter motstand – hva nå?</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Per viser tydelig motstand mot undersøkelse og ernæring, og det er mistanke om en alvorlig og akutt infeksjon. Dette utløser krav om:</a:t>
            </a:r>
          </a:p>
          <a:p>
            <a:pPr marL="171450" indent="-171450">
              <a:buFont typeface="Arial" panose="020B0604020202020204" pitchFamily="34" charset="0"/>
              <a:buChar char="•"/>
            </a:pPr>
            <a:endParaRPr lang="nb-NO"/>
          </a:p>
          <a:p>
            <a:pPr marL="171450" lvl="0" indent="-171450">
              <a:buFont typeface="Arial" panose="020B0604020202020204" pitchFamily="34" charset="0"/>
              <a:buChar char="•"/>
            </a:pPr>
            <a:r>
              <a:rPr lang="nb-NO" sz="1200" u="none" strike="noStrike" kern="1200">
                <a:solidFill>
                  <a:schemeClr val="tx1"/>
                </a:solidFill>
                <a:effectLst/>
                <a:latin typeface="+mn-lt"/>
                <a:ea typeface="+mn-ea"/>
                <a:cs typeface="+mn-cs"/>
              </a:rPr>
              <a:t>Nøye dokumentasjon av observasjoner (spising, hevelse, smerteuttrykk).</a:t>
            </a:r>
          </a:p>
          <a:p>
            <a:pPr marL="171450" lvl="0" indent="-171450">
              <a:buFont typeface="Arial" panose="020B0604020202020204" pitchFamily="34" charset="0"/>
              <a:buChar char="•"/>
            </a:pPr>
            <a:r>
              <a:rPr lang="nb-NO" sz="1200" u="none" strike="noStrike" kern="1200">
                <a:solidFill>
                  <a:schemeClr val="tx1"/>
                </a:solidFill>
                <a:effectLst/>
                <a:latin typeface="+mn-lt"/>
                <a:ea typeface="+mn-ea"/>
                <a:cs typeface="+mn-cs"/>
              </a:rPr>
              <a:t>Vurdering av beslutningskompetanse ift. somatisk helsehjelp </a:t>
            </a:r>
          </a:p>
          <a:p>
            <a:pPr marL="171450" lvl="0" indent="-171450">
              <a:buFont typeface="Arial" panose="020B0604020202020204" pitchFamily="34" charset="0"/>
              <a:buChar char="•"/>
            </a:pPr>
            <a:r>
              <a:rPr lang="nb-NO" sz="1200" u="none" strike="noStrike" kern="1200">
                <a:solidFill>
                  <a:schemeClr val="tx1"/>
                </a:solidFill>
                <a:effectLst/>
                <a:latin typeface="+mn-lt"/>
                <a:ea typeface="+mn-ea"/>
                <a:cs typeface="+mn-cs"/>
              </a:rPr>
              <a:t>Tillitsskapende tiltak for å redusere frykt og mistillit.</a:t>
            </a:r>
          </a:p>
          <a:p>
            <a:pPr marL="171450" lvl="0" indent="-171450">
              <a:buFont typeface="Arial" panose="020B0604020202020204" pitchFamily="34" charset="0"/>
              <a:buChar char="•"/>
            </a:pPr>
            <a:r>
              <a:rPr lang="nb-NO" sz="1200" u="none" strike="noStrike" kern="1200">
                <a:solidFill>
                  <a:schemeClr val="tx1"/>
                </a:solidFill>
                <a:effectLst/>
                <a:latin typeface="+mn-lt"/>
                <a:ea typeface="+mn-ea"/>
                <a:cs typeface="+mn-cs"/>
              </a:rPr>
              <a:t>Er tvangsmessige tiltak nødvendige og forholdsmessige?</a:t>
            </a:r>
          </a:p>
          <a:p>
            <a:endParaRPr lang="nb-NO"/>
          </a:p>
          <a:p>
            <a:endParaRPr lang="nb-NO"/>
          </a:p>
          <a:p>
            <a:endParaRPr lang="nb-NO"/>
          </a:p>
        </p:txBody>
      </p:sp>
      <p:sp>
        <p:nvSpPr>
          <p:cNvPr id="4" name="Plassholder for lysbildenummer 3">
            <a:extLst>
              <a:ext uri="{FF2B5EF4-FFF2-40B4-BE49-F238E27FC236}">
                <a16:creationId xmlns:a16="http://schemas.microsoft.com/office/drawing/2014/main" id="{5BBC785D-D153-839F-A183-4CF3D10A7144}"/>
              </a:ext>
            </a:extLst>
          </p:cNvPr>
          <p:cNvSpPr>
            <a:spLocks noGrp="1"/>
          </p:cNvSpPr>
          <p:nvPr>
            <p:ph type="sldNum" sz="quarter" idx="5"/>
          </p:nvPr>
        </p:nvSpPr>
        <p:spPr/>
        <p:txBody>
          <a:bodyPr/>
          <a:lstStyle/>
          <a:p>
            <a:fld id="{156CEDBC-227B-4CCE-89B0-295BF0E9C841}" type="slidenum">
              <a:rPr lang="nb-NO" smtClean="0"/>
              <a:t>41</a:t>
            </a:fld>
            <a:endParaRPr lang="nb-NO"/>
          </a:p>
        </p:txBody>
      </p:sp>
    </p:spTree>
    <p:extLst>
      <p:ext uri="{BB962C8B-B14F-4D97-AF65-F5344CB8AC3E}">
        <p14:creationId xmlns:p14="http://schemas.microsoft.com/office/powerpoint/2010/main" val="10542635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2800B-578D-D9D7-4668-43BD92EC86E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7BDA044-E925-E499-0A6D-34D435EA70DB}"/>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2AC7C8AD-BAFB-C008-F742-D400C97E601B}"/>
              </a:ext>
            </a:extLst>
          </p:cNvPr>
          <p:cNvSpPr>
            <a:spLocks noGrp="1"/>
          </p:cNvSpPr>
          <p:nvPr>
            <p:ph type="body" idx="1"/>
          </p:nvPr>
        </p:nvSpPr>
        <p:spPr/>
        <p:txBody>
          <a:bodyPr/>
          <a:lstStyle/>
          <a:p>
            <a:r>
              <a:rPr lang="nb-NO" b="1"/>
              <a:t>Case 2: Tillitsskapende tiltak</a:t>
            </a:r>
          </a:p>
          <a:p>
            <a:endParaRPr lang="nb-NO" b="1"/>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Det går flere dager, og Per nekter fortsatt å spise. Rusteamet ser at han nå også synlig har gått ned i vekt. Han spiser grøt et par ganger i uken, når han får dette servert. Utover dette, spiser han kun yoghurt. Han blir stadig mer paranoid og ønsker for det meste å være alene. </a:t>
            </a:r>
          </a:p>
          <a:p>
            <a:endParaRPr lang="nb-NO" b="1"/>
          </a:p>
          <a:p>
            <a:r>
              <a:rPr lang="nb-NO" sz="1200" b="1" kern="1200">
                <a:solidFill>
                  <a:schemeClr val="tx1"/>
                </a:solidFill>
                <a:effectLst/>
                <a:latin typeface="+mn-lt"/>
                <a:ea typeface="+mn-ea"/>
                <a:cs typeface="+mn-cs"/>
              </a:rPr>
              <a:t>Hvis du hadde ansvaret for Per:</a:t>
            </a:r>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Hva ville du gjort i denne situasjonen? </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IGP:</a:t>
            </a:r>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Individuelt: </a:t>
            </a:r>
            <a:r>
              <a:rPr lang="nb-NO" sz="1200" kern="1200">
                <a:solidFill>
                  <a:schemeClr val="tx1"/>
                </a:solidFill>
                <a:effectLst/>
                <a:latin typeface="+mn-lt"/>
                <a:ea typeface="+mn-ea"/>
                <a:cs typeface="+mn-cs"/>
              </a:rPr>
              <a:t>tenk i 2-5 min​</a:t>
            </a:r>
          </a:p>
          <a:p>
            <a:r>
              <a:rPr lang="nb-NO" sz="1200" b="1" kern="1200">
                <a:solidFill>
                  <a:schemeClr val="tx1"/>
                </a:solidFill>
                <a:effectLst/>
                <a:latin typeface="+mn-lt"/>
                <a:ea typeface="+mn-ea"/>
                <a:cs typeface="+mn-cs"/>
              </a:rPr>
              <a:t>Gruppe: </a:t>
            </a:r>
            <a:r>
              <a:rPr lang="nb-NO" sz="1200" kern="1200">
                <a:solidFill>
                  <a:schemeClr val="tx1"/>
                </a:solidFill>
                <a:effectLst/>
                <a:latin typeface="+mn-lt"/>
                <a:ea typeface="+mn-ea"/>
                <a:cs typeface="+mn-cs"/>
              </a:rPr>
              <a:t>snakk litt med sidemann​</a:t>
            </a:r>
          </a:p>
          <a:p>
            <a:r>
              <a:rPr lang="nb-NO" sz="1200" b="1" kern="1200">
                <a:solidFill>
                  <a:schemeClr val="tx1"/>
                </a:solidFill>
                <a:effectLst/>
                <a:latin typeface="+mn-lt"/>
                <a:ea typeface="+mn-ea"/>
                <a:cs typeface="+mn-cs"/>
              </a:rPr>
              <a:t>Plenum: </a:t>
            </a:r>
            <a:r>
              <a:rPr lang="nb-NO" sz="1200" kern="1200">
                <a:solidFill>
                  <a:schemeClr val="tx1"/>
                </a:solidFill>
                <a:effectLst/>
                <a:latin typeface="+mn-lt"/>
                <a:ea typeface="+mn-ea"/>
                <a:cs typeface="+mn-cs"/>
              </a:rPr>
              <a:t>noen som vil dele?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(Tips til underviser: </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Mest sannsynlig vil noen av gruppene gå rett på tiltak for å løse problemet uten å gå innom årsaken til problemet/utfordringen</a:t>
            </a:r>
            <a:r>
              <a:rPr lang="nb-NO" sz="1200" b="1" kern="1200">
                <a:solidFill>
                  <a:schemeClr val="tx1"/>
                </a:solidFill>
                <a:effectLst/>
                <a:latin typeface="+mn-lt"/>
                <a:ea typeface="+mn-ea"/>
                <a:cs typeface="+mn-cs"/>
              </a:rPr>
              <a:t>..) </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Spørre:</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Rekk opp hånden alle de som hadde en førstetanke på det kan jeg løse sånn eller sånn? ​</a:t>
            </a:r>
          </a:p>
          <a:p>
            <a:r>
              <a:rPr lang="nb-NO" sz="1200" b="1" kern="1200">
                <a:solidFill>
                  <a:schemeClr val="tx1"/>
                </a:solidFill>
                <a:effectLst/>
                <a:latin typeface="+mn-lt"/>
                <a:ea typeface="+mn-ea"/>
                <a:cs typeface="+mn-cs"/>
              </a:rPr>
              <a:t>(– tips! </a:t>
            </a:r>
            <a:r>
              <a:rPr lang="nb-NO" sz="1200" kern="1200">
                <a:solidFill>
                  <a:schemeClr val="tx1"/>
                </a:solidFill>
                <a:effectLst/>
                <a:latin typeface="+mn-lt"/>
                <a:ea typeface="+mn-ea"/>
                <a:cs typeface="+mn-cs"/>
              </a:rPr>
              <a:t>foredragsholderen </a:t>
            </a:r>
            <a:r>
              <a:rPr lang="nb-NO" sz="1200" u="sng" kern="1200">
                <a:solidFill>
                  <a:schemeClr val="tx1"/>
                </a:solidFill>
                <a:effectLst/>
                <a:latin typeface="+mn-lt"/>
                <a:ea typeface="+mn-ea"/>
                <a:cs typeface="+mn-cs"/>
              </a:rPr>
              <a:t>bør rekke opp hånden </a:t>
            </a:r>
            <a:r>
              <a:rPr lang="nb-NO" sz="1200" kern="1200">
                <a:solidFill>
                  <a:schemeClr val="tx1"/>
                </a:solidFill>
                <a:effectLst/>
                <a:latin typeface="+mn-lt"/>
                <a:ea typeface="+mn-ea"/>
                <a:cs typeface="+mn-cs"/>
              </a:rPr>
              <a:t>selv</a:t>
            </a:r>
            <a:r>
              <a:rPr lang="nb-NO" sz="1200" b="1" kern="1200">
                <a:solidFill>
                  <a:schemeClr val="tx1"/>
                </a:solidFill>
                <a:effectLst/>
                <a:latin typeface="+mn-lt"/>
                <a:ea typeface="+mn-ea"/>
                <a:cs typeface="+mn-cs"/>
              </a:rPr>
              <a:t>..) </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Ca. halvparten av oss gjør nettopp det- går rett til tiltakene. ​</a:t>
            </a:r>
          </a:p>
          <a:p>
            <a:r>
              <a:rPr lang="nb-NO" sz="1200" kern="1200">
                <a:solidFill>
                  <a:schemeClr val="tx1"/>
                </a:solidFill>
                <a:effectLst/>
                <a:latin typeface="+mn-lt"/>
                <a:ea typeface="+mn-ea"/>
                <a:cs typeface="+mn-cs"/>
              </a:rPr>
              <a:t>Vi går rett på å løse problemet og ikke nødvendigvis finne ut av hva problemet eller utfordringen er.​</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Men hva om Per har forverring av sine paranoide vrangforestillinger på grunn av smerter i munnhulen, og ikke på grunn av grunnlidelsen i seg selv?</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Vi må finne ut </a:t>
            </a:r>
            <a:r>
              <a:rPr lang="nb-NO" sz="1200" b="1" kern="1200">
                <a:solidFill>
                  <a:schemeClr val="tx1"/>
                </a:solidFill>
                <a:effectLst/>
                <a:latin typeface="+mn-lt"/>
                <a:ea typeface="+mn-ea"/>
                <a:cs typeface="+mn-cs"/>
              </a:rPr>
              <a:t>hvorfor først</a:t>
            </a:r>
            <a:r>
              <a:rPr lang="nb-NO" sz="1200" kern="1200">
                <a:solidFill>
                  <a:schemeClr val="tx1"/>
                </a:solidFill>
                <a:effectLst/>
                <a:latin typeface="+mn-lt"/>
                <a:ea typeface="+mn-ea"/>
                <a:cs typeface="+mn-cs"/>
              </a:rPr>
              <a:t>- for </a:t>
            </a:r>
            <a:r>
              <a:rPr lang="nb-NO" sz="1200" b="1" kern="1200">
                <a:solidFill>
                  <a:schemeClr val="tx1"/>
                </a:solidFill>
                <a:effectLst/>
                <a:latin typeface="+mn-lt"/>
                <a:ea typeface="+mn-ea"/>
                <a:cs typeface="+mn-cs"/>
              </a:rPr>
              <a:t>så å sette inn riktig tiltak</a:t>
            </a:r>
            <a:r>
              <a:rPr lang="nb-NO" sz="1200" kern="1200">
                <a:solidFill>
                  <a:schemeClr val="tx1"/>
                </a:solidFill>
                <a:effectLst/>
                <a:latin typeface="+mn-lt"/>
                <a:ea typeface="+mn-ea"/>
                <a:cs typeface="+mn-cs"/>
              </a:rPr>
              <a:t>… er dere med på den? ​</a:t>
            </a:r>
          </a:p>
          <a:p>
            <a:endParaRPr lang="nb-NO" b="0"/>
          </a:p>
          <a:p>
            <a:endParaRPr lang="nb-NO" b="0"/>
          </a:p>
          <a:p>
            <a:endParaRPr lang="nb-NO" b="0"/>
          </a:p>
          <a:p>
            <a:endParaRPr lang="nb-NO" b="0"/>
          </a:p>
          <a:p>
            <a:endParaRPr lang="nb-NO" b="1"/>
          </a:p>
          <a:p>
            <a:endParaRPr lang="nb-NO" b="1"/>
          </a:p>
          <a:p>
            <a:endParaRPr lang="nb-NO"/>
          </a:p>
        </p:txBody>
      </p:sp>
      <p:sp>
        <p:nvSpPr>
          <p:cNvPr id="4" name="Plassholder for lysbildenummer 3">
            <a:extLst>
              <a:ext uri="{FF2B5EF4-FFF2-40B4-BE49-F238E27FC236}">
                <a16:creationId xmlns:a16="http://schemas.microsoft.com/office/drawing/2014/main" id="{E0AE3090-1B4C-9B4C-2EA4-725BDEAD0C29}"/>
              </a:ext>
            </a:extLst>
          </p:cNvPr>
          <p:cNvSpPr>
            <a:spLocks noGrp="1"/>
          </p:cNvSpPr>
          <p:nvPr>
            <p:ph type="sldNum" sz="quarter" idx="5"/>
          </p:nvPr>
        </p:nvSpPr>
        <p:spPr/>
        <p:txBody>
          <a:bodyPr/>
          <a:lstStyle/>
          <a:p>
            <a:fld id="{156CEDBC-227B-4CCE-89B0-295BF0E9C841}" type="slidenum">
              <a:rPr lang="nb-NO" smtClean="0"/>
              <a:t>42</a:t>
            </a:fld>
            <a:endParaRPr lang="nb-NO"/>
          </a:p>
        </p:txBody>
      </p:sp>
    </p:spTree>
    <p:extLst>
      <p:ext uri="{BB962C8B-B14F-4D97-AF65-F5344CB8AC3E}">
        <p14:creationId xmlns:p14="http://schemas.microsoft.com/office/powerpoint/2010/main" val="40629057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BD152-A1E5-2714-E96E-6741DE9346F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D1186B4-B887-9750-9819-90B972F6DB7E}"/>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B02C64E8-B10E-FFCC-D8F6-B5690713CE1A}"/>
              </a:ext>
            </a:extLst>
          </p:cNvPr>
          <p:cNvSpPr>
            <a:spLocks noGrp="1"/>
          </p:cNvSpPr>
          <p:nvPr>
            <p:ph type="body" idx="1"/>
          </p:nvPr>
        </p:nvSpPr>
        <p:spPr/>
        <p:txBody>
          <a:bodyPr/>
          <a:lstStyle/>
          <a:p>
            <a:r>
              <a:rPr lang="nb-NO" sz="1200" b="1" kern="1200">
                <a:solidFill>
                  <a:schemeClr val="tx1"/>
                </a:solidFill>
                <a:effectLst/>
                <a:latin typeface="+mn-lt"/>
                <a:ea typeface="+mn-ea"/>
                <a:cs typeface="+mn-cs"/>
              </a:rPr>
              <a:t>Case 3: Beslutningskompetanse</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Når rusteamet får kontakt med Per igjen, sier han: «Det er dere som har forgiftet maten min. Jeg vet hva dere holder på med, dere får ikke lov til å se i munnen min. Dere vil skade meg».</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Rusteamet vet at Per er i en fase med forverring av paranoide vrangforestillinger, som ofte utløses av stress. Infeksjonen i munnen antas å være smertefull og forverrer situasjonen.</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Han uttrykker nå:</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«Jeg vet hva dere holder på med» ​</a:t>
            </a:r>
          </a:p>
          <a:p>
            <a:r>
              <a:rPr lang="nb-NO" sz="1200" kern="1200">
                <a:solidFill>
                  <a:schemeClr val="tx1"/>
                </a:solidFill>
                <a:effectLst/>
                <a:latin typeface="+mn-lt"/>
                <a:ea typeface="+mn-ea"/>
                <a:cs typeface="+mn-cs"/>
              </a:rPr>
              <a:t>«Dere vil skade meg» ​</a:t>
            </a:r>
          </a:p>
          <a:p>
            <a:r>
              <a:rPr lang="nb-NO" sz="1200" kern="1200">
                <a:solidFill>
                  <a:schemeClr val="tx1"/>
                </a:solidFill>
                <a:effectLst/>
                <a:latin typeface="+mn-lt"/>
                <a:ea typeface="+mn-ea"/>
                <a:cs typeface="+mn-cs"/>
              </a:rPr>
              <a:t>«Dere har forgiftet maten min»</a:t>
            </a:r>
          </a:p>
          <a:p>
            <a:r>
              <a:rPr lang="nb-NO" sz="1200" kern="1200">
                <a:solidFill>
                  <a:schemeClr val="tx1"/>
                </a:solidFill>
                <a:effectLst/>
                <a:latin typeface="+mn-lt"/>
                <a:ea typeface="+mn-ea"/>
                <a:cs typeface="+mn-cs"/>
              </a:rPr>
              <a:t>“Dere får ikke lov til å se i munnen min” ​</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Har Per beslutningskompetanse når det gjelder å nekte undersøkelse av munnhulen, og nekte inntak av mat? </a:t>
            </a:r>
          </a:p>
          <a:p>
            <a:r>
              <a:rPr lang="nb-NO" sz="1200" kern="1200">
                <a:solidFill>
                  <a:schemeClr val="tx1"/>
                </a:solidFill>
                <a:effectLst/>
                <a:latin typeface="+mn-lt"/>
                <a:ea typeface="+mn-ea"/>
                <a:cs typeface="+mn-cs"/>
              </a:rPr>
              <a:t>Hvordan påvirker hans grunnlidelse (paranoid schizofreni) hans evne til å forstå konsekvensene av de valgene han tar?</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Når skal man gjøre vurdering på beslutningskompetanse? </a:t>
            </a:r>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Når</a:t>
            </a:r>
            <a:r>
              <a:rPr lang="nb-NO" sz="1200" kern="1200">
                <a:solidFill>
                  <a:schemeClr val="tx1"/>
                </a:solidFill>
                <a:effectLst/>
                <a:latin typeface="+mn-lt"/>
                <a:ea typeface="+mn-ea"/>
                <a:cs typeface="+mn-cs"/>
              </a:rPr>
              <a:t>: Beslutningskompetanse og tvangsvedtak er ikke det samme. ​Det er også viktig å være bevisst hvorvidt man berører 4a eller psykisk helsevernloven.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Eksempel 1</a:t>
            </a:r>
            <a:r>
              <a:rPr lang="nb-NO" sz="1200" kern="1200">
                <a:solidFill>
                  <a:schemeClr val="tx1"/>
                </a:solidFill>
                <a:effectLst/>
                <a:latin typeface="+mn-lt"/>
                <a:ea typeface="+mn-ea"/>
                <a:cs typeface="+mn-cs"/>
              </a:rPr>
              <a:t>: Per får tilbud om bistand til å gjøre undersøkelse av munnhulen. Dette ønsker han ikke. Han uttrykker en overbevisning om at rusteam forsøker å forgifte han. Han forteller ikke med egne ord at han har smerter i munnhulen. Forstår Per hvilken risiko han utsetter seg for ved å ikke la seg undersøke i munnhulen, eller ved å ikke ta i mot medisinsk behandling for å bekjempe infeksjonen? Har han innsikt i forverringen av sin helsetilstand over de siste ukene? </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Her må det avklares hvilke tillitsskapende tiltak som er forsøkt, da grensen mot vurdering av tvang nærmer seg grunnet hans stadige forverrede helsetilstand (infeksjon og ernæringsstatus).  </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Eksempel 2</a:t>
            </a:r>
            <a:r>
              <a:rPr lang="nb-NO" sz="1200" kern="1200">
                <a:solidFill>
                  <a:schemeClr val="tx1"/>
                </a:solidFill>
                <a:effectLst/>
                <a:latin typeface="+mn-lt"/>
                <a:ea typeface="+mn-ea"/>
                <a:cs typeface="+mn-cs"/>
              </a:rPr>
              <a:t>: Per har en forverring av sine paranoide vrangforestillinger. Vrangforestillingene påvirker hans evne til å ivareta sin fysiske helse, samtidig som hans somatiske helsetilstand påvirker hans psykiske helsetilstand negativt. Hvilket lovverk er det som er gjeldende for å vurdere Per sin beslutningskompetanse? Avhengig av hvilket lovverk som er gjeldende, vil det være ulike tiltak som iverksettes først. </a:t>
            </a:r>
          </a:p>
          <a:p>
            <a:r>
              <a:rPr lang="nb-NO" sz="1200" kern="1200">
                <a:solidFill>
                  <a:schemeClr val="tx1"/>
                </a:solidFill>
                <a:effectLst/>
                <a:latin typeface="+mn-lt"/>
                <a:ea typeface="+mn-ea"/>
                <a:cs typeface="+mn-cs"/>
              </a:rPr>
              <a:t>Medisiner: antibiotikabehandling </a:t>
            </a:r>
            <a:r>
              <a:rPr lang="nb-NO" sz="1200" kern="1200" err="1">
                <a:solidFill>
                  <a:schemeClr val="tx1"/>
                </a:solidFill>
                <a:effectLst/>
                <a:latin typeface="+mn-lt"/>
                <a:ea typeface="+mn-ea"/>
                <a:cs typeface="+mn-cs"/>
              </a:rPr>
              <a:t>vs</a:t>
            </a:r>
            <a:r>
              <a:rPr lang="nb-NO" sz="1200" kern="1200">
                <a:solidFill>
                  <a:schemeClr val="tx1"/>
                </a:solidFill>
                <a:effectLst/>
                <a:latin typeface="+mn-lt"/>
                <a:ea typeface="+mn-ea"/>
                <a:cs typeface="+mn-cs"/>
              </a:rPr>
              <a:t> psykofarmaka</a:t>
            </a:r>
          </a:p>
          <a:p>
            <a:r>
              <a:rPr lang="nb-NO" sz="1200" kern="1200">
                <a:solidFill>
                  <a:schemeClr val="tx1"/>
                </a:solidFill>
                <a:effectLst/>
                <a:latin typeface="+mn-lt"/>
                <a:ea typeface="+mn-ea"/>
                <a:cs typeface="+mn-cs"/>
              </a:rPr>
              <a:t>Ernæring: næringsdrikk </a:t>
            </a:r>
            <a:r>
              <a:rPr lang="nb-NO" sz="1200" kern="1200" err="1">
                <a:solidFill>
                  <a:schemeClr val="tx1"/>
                </a:solidFill>
                <a:effectLst/>
                <a:latin typeface="+mn-lt"/>
                <a:ea typeface="+mn-ea"/>
                <a:cs typeface="+mn-cs"/>
              </a:rPr>
              <a:t>vs</a:t>
            </a:r>
            <a:r>
              <a:rPr lang="nb-NO" sz="1200" kern="1200">
                <a:solidFill>
                  <a:schemeClr val="tx1"/>
                </a:solidFill>
                <a:effectLst/>
                <a:latin typeface="+mn-lt"/>
                <a:ea typeface="+mn-ea"/>
                <a:cs typeface="+mn-cs"/>
              </a:rPr>
              <a:t> innleggelse </a:t>
            </a:r>
            <a:r>
              <a:rPr lang="nb-NO" sz="1200" kern="1200" err="1">
                <a:solidFill>
                  <a:schemeClr val="tx1"/>
                </a:solidFill>
                <a:effectLst/>
                <a:latin typeface="+mn-lt"/>
                <a:ea typeface="+mn-ea"/>
                <a:cs typeface="+mn-cs"/>
              </a:rPr>
              <a:t>psyk.døgn</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Undersøkelse: (tann)lege </a:t>
            </a:r>
            <a:r>
              <a:rPr lang="nb-NO" sz="1200" kern="1200" err="1">
                <a:solidFill>
                  <a:schemeClr val="tx1"/>
                </a:solidFill>
                <a:effectLst/>
                <a:latin typeface="+mn-lt"/>
                <a:ea typeface="+mn-ea"/>
                <a:cs typeface="+mn-cs"/>
              </a:rPr>
              <a:t>vs</a:t>
            </a:r>
            <a:r>
              <a:rPr lang="nb-NO" sz="1200" kern="1200">
                <a:solidFill>
                  <a:schemeClr val="tx1"/>
                </a:solidFill>
                <a:effectLst/>
                <a:latin typeface="+mn-lt"/>
                <a:ea typeface="+mn-ea"/>
                <a:cs typeface="+mn-cs"/>
              </a:rPr>
              <a:t> psykiater</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Hvem</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Legen har ansvar for </a:t>
            </a:r>
            <a:r>
              <a:rPr lang="nb-NO" sz="1200" b="1" kern="1200">
                <a:solidFill>
                  <a:schemeClr val="tx1"/>
                </a:solidFill>
                <a:effectLst/>
                <a:latin typeface="+mn-lt"/>
                <a:ea typeface="+mn-ea"/>
                <a:cs typeface="+mn-cs"/>
              </a:rPr>
              <a:t>forskrivning av medisiner</a:t>
            </a:r>
            <a:r>
              <a:rPr lang="nb-NO" sz="1200" kern="1200">
                <a:solidFill>
                  <a:schemeClr val="tx1"/>
                </a:solidFill>
                <a:effectLst/>
                <a:latin typeface="+mn-lt"/>
                <a:ea typeface="+mn-ea"/>
                <a:cs typeface="+mn-cs"/>
              </a:rPr>
              <a:t> – derfor er det kun legen som kan vurdere beslutningskompetanse rundt dette. Rusteamet yter helsehjelpen </a:t>
            </a:r>
            <a:r>
              <a:rPr lang="nb-NO" sz="1200" b="1" kern="1200">
                <a:solidFill>
                  <a:schemeClr val="tx1"/>
                </a:solidFill>
                <a:effectLst/>
                <a:latin typeface="+mn-lt"/>
                <a:ea typeface="+mn-ea"/>
                <a:cs typeface="+mn-cs"/>
              </a:rPr>
              <a:t>utdeling av medisiner</a:t>
            </a:r>
            <a:r>
              <a:rPr lang="nb-NO" sz="1200" kern="1200">
                <a:solidFill>
                  <a:schemeClr val="tx1"/>
                </a:solidFill>
                <a:effectLst/>
                <a:latin typeface="+mn-lt"/>
                <a:ea typeface="+mn-ea"/>
                <a:cs typeface="+mn-cs"/>
              </a:rPr>
              <a:t>. Legen gjør derfor en vurdering på om Per forstår informasjon om medisinen og at formål og konsekvenser av behandlingen blir forstått. Rusteamet må vurdere beslutningskompetanse i situasjonen (utdeling/inntak av medisiner): forstår Per informasjonen rusteamet gir? Klarer han å forstå konsekvensene av ikke å ta medisinen?​</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 </a:t>
            </a:r>
          </a:p>
          <a:p>
            <a:endParaRPr lang="nb-NO"/>
          </a:p>
        </p:txBody>
      </p:sp>
      <p:sp>
        <p:nvSpPr>
          <p:cNvPr id="4" name="Plassholder for lysbildenummer 3">
            <a:extLst>
              <a:ext uri="{FF2B5EF4-FFF2-40B4-BE49-F238E27FC236}">
                <a16:creationId xmlns:a16="http://schemas.microsoft.com/office/drawing/2014/main" id="{B11BFED9-5309-D592-8931-464ECA7D11D4}"/>
              </a:ext>
            </a:extLst>
          </p:cNvPr>
          <p:cNvSpPr>
            <a:spLocks noGrp="1"/>
          </p:cNvSpPr>
          <p:nvPr>
            <p:ph type="sldNum" sz="quarter" idx="5"/>
          </p:nvPr>
        </p:nvSpPr>
        <p:spPr/>
        <p:txBody>
          <a:bodyPr/>
          <a:lstStyle/>
          <a:p>
            <a:fld id="{156CEDBC-227B-4CCE-89B0-295BF0E9C841}" type="slidenum">
              <a:rPr lang="nb-NO" smtClean="0"/>
              <a:t>43</a:t>
            </a:fld>
            <a:endParaRPr lang="nb-NO"/>
          </a:p>
        </p:txBody>
      </p:sp>
    </p:spTree>
    <p:extLst>
      <p:ext uri="{BB962C8B-B14F-4D97-AF65-F5344CB8AC3E}">
        <p14:creationId xmlns:p14="http://schemas.microsoft.com/office/powerpoint/2010/main" val="30678198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65EB6-82B0-8252-8349-66013FCF632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8CF6DE4-A1D5-A5C1-5B42-CFE382EDC134}"/>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F40E44E1-126D-ADD6-12DA-DE3902775B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t>Case 4: FARV</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a:p>
          <a:p>
            <a:r>
              <a:rPr lang="nb-NO" sz="1200" kern="1200">
                <a:solidFill>
                  <a:schemeClr val="tx1"/>
                </a:solidFill>
                <a:effectLst/>
                <a:latin typeface="+mn-lt"/>
                <a:ea typeface="+mn-ea"/>
                <a:cs typeface="+mn-cs"/>
              </a:rPr>
              <a:t>I eksempelet med Per og hans motstand mot helsehjelp. Hvordan vil dere vurdere hans beslutningskompetanse ved bruk av FARV (forstå, anerkjenne, resonnere, uttrykke valg)?</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Metodikk: IGP</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Individuelt: </a:t>
            </a:r>
            <a:r>
              <a:rPr lang="nb-NO" sz="1200" kern="1200">
                <a:solidFill>
                  <a:schemeClr val="tx1"/>
                </a:solidFill>
                <a:effectLst/>
                <a:latin typeface="+mn-lt"/>
                <a:ea typeface="+mn-ea"/>
                <a:cs typeface="+mn-cs"/>
              </a:rPr>
              <a:t>Vurder i henhold til FARV, 5 min​</a:t>
            </a:r>
          </a:p>
          <a:p>
            <a:r>
              <a:rPr lang="nb-NO" sz="1200" b="1" kern="1200">
                <a:solidFill>
                  <a:schemeClr val="tx1"/>
                </a:solidFill>
                <a:effectLst/>
                <a:latin typeface="+mn-lt"/>
                <a:ea typeface="+mn-ea"/>
                <a:cs typeface="+mn-cs"/>
              </a:rPr>
              <a:t>Gruppe: </a:t>
            </a:r>
            <a:r>
              <a:rPr lang="nb-NO" sz="1200" kern="1200">
                <a:solidFill>
                  <a:schemeClr val="tx1"/>
                </a:solidFill>
                <a:effectLst/>
                <a:latin typeface="+mn-lt"/>
                <a:ea typeface="+mn-ea"/>
                <a:cs typeface="+mn-cs"/>
              </a:rPr>
              <a:t>Diskuter i gruppen, 10 min​</a:t>
            </a:r>
          </a:p>
          <a:p>
            <a:r>
              <a:rPr lang="nb-NO" sz="1200" b="1" kern="1200">
                <a:solidFill>
                  <a:schemeClr val="tx1"/>
                </a:solidFill>
                <a:effectLst/>
                <a:latin typeface="+mn-lt"/>
                <a:ea typeface="+mn-ea"/>
                <a:cs typeface="+mn-cs"/>
              </a:rPr>
              <a:t>Plenum: </a:t>
            </a:r>
            <a:r>
              <a:rPr lang="nb-NO" sz="1200" kern="1200">
                <a:solidFill>
                  <a:schemeClr val="tx1"/>
                </a:solidFill>
                <a:effectLst/>
                <a:latin typeface="+mn-lt"/>
                <a:ea typeface="+mn-ea"/>
                <a:cs typeface="+mn-cs"/>
              </a:rPr>
              <a:t>Deler i plenum. 10 min​</a:t>
            </a:r>
          </a:p>
          <a:p>
            <a:r>
              <a:rPr lang="nb-NO" sz="1200" kern="1200">
                <a:solidFill>
                  <a:schemeClr val="tx1"/>
                </a:solidFill>
                <a:effectLst/>
                <a:latin typeface="+mn-lt"/>
                <a:ea typeface="+mn-ea"/>
                <a:cs typeface="+mn-cs"/>
              </a:rPr>
              <a:t> </a:t>
            </a:r>
          </a:p>
          <a:p>
            <a:endParaRPr lang="nb-NO"/>
          </a:p>
        </p:txBody>
      </p:sp>
      <p:sp>
        <p:nvSpPr>
          <p:cNvPr id="4" name="Plassholder for lysbildenummer 3">
            <a:extLst>
              <a:ext uri="{FF2B5EF4-FFF2-40B4-BE49-F238E27FC236}">
                <a16:creationId xmlns:a16="http://schemas.microsoft.com/office/drawing/2014/main" id="{70A10EDA-8800-82DC-145D-494EE7B7FDF0}"/>
              </a:ext>
            </a:extLst>
          </p:cNvPr>
          <p:cNvSpPr>
            <a:spLocks noGrp="1"/>
          </p:cNvSpPr>
          <p:nvPr>
            <p:ph type="sldNum" sz="quarter" idx="5"/>
          </p:nvPr>
        </p:nvSpPr>
        <p:spPr/>
        <p:txBody>
          <a:bodyPr/>
          <a:lstStyle/>
          <a:p>
            <a:fld id="{156CEDBC-227B-4CCE-89B0-295BF0E9C841}" type="slidenum">
              <a:rPr lang="nb-NO" smtClean="0"/>
              <a:t>44</a:t>
            </a:fld>
            <a:endParaRPr lang="nb-NO"/>
          </a:p>
        </p:txBody>
      </p:sp>
    </p:spTree>
    <p:extLst>
      <p:ext uri="{BB962C8B-B14F-4D97-AF65-F5344CB8AC3E}">
        <p14:creationId xmlns:p14="http://schemas.microsoft.com/office/powerpoint/2010/main" val="26490964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AFF74-27A1-498A-701B-FEE03593A11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9048163-22E1-7D5C-BABD-8A064DF45516}"/>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6E666623-C51A-50E6-B2A0-52DA5819761E}"/>
              </a:ext>
            </a:extLst>
          </p:cNvPr>
          <p:cNvSpPr>
            <a:spLocks noGrp="1"/>
          </p:cNvSpPr>
          <p:nvPr>
            <p:ph type="body" idx="1"/>
          </p:nvPr>
        </p:nvSpPr>
        <p:spPr/>
        <p:txBody>
          <a:bodyPr/>
          <a:lstStyle/>
          <a:p>
            <a:r>
              <a:rPr lang="nb-NO" sz="1200" b="1" kern="1200">
                <a:solidFill>
                  <a:schemeClr val="tx1"/>
                </a:solidFill>
                <a:effectLst/>
                <a:latin typeface="+mn-lt"/>
                <a:ea typeface="+mn-ea"/>
                <a:cs typeface="+mn-cs"/>
              </a:rPr>
              <a:t>Case 5 - Tillitsskapende tiltak</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Det er vurdert at Per mangler beslutningskompetanse for å nekte livsnødvendig helsehjelp (undersøkelse og behandling av infeksjonen) og ernæring.</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 Hvordan kan vi jobbe tillitsskapende i denne situasjonen, gitt Pers alvorlige ROP-lidelse?</a:t>
            </a:r>
          </a:p>
          <a:p>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Metodikk: IGP</a:t>
            </a:r>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Individuelt: </a:t>
            </a:r>
            <a:r>
              <a:rPr lang="nb-NO" sz="1200" kern="1200">
                <a:solidFill>
                  <a:schemeClr val="tx1"/>
                </a:solidFill>
                <a:effectLst/>
                <a:latin typeface="+mn-lt"/>
                <a:ea typeface="+mn-ea"/>
                <a:cs typeface="+mn-cs"/>
              </a:rPr>
              <a:t>5 min​</a:t>
            </a:r>
          </a:p>
          <a:p>
            <a:r>
              <a:rPr lang="nb-NO" sz="1200" b="1" kern="1200">
                <a:solidFill>
                  <a:schemeClr val="tx1"/>
                </a:solidFill>
                <a:effectLst/>
                <a:latin typeface="+mn-lt"/>
                <a:ea typeface="+mn-ea"/>
                <a:cs typeface="+mn-cs"/>
              </a:rPr>
              <a:t>Gruppe: </a:t>
            </a:r>
            <a:r>
              <a:rPr lang="nb-NO" sz="1200" kern="1200">
                <a:solidFill>
                  <a:schemeClr val="tx1"/>
                </a:solidFill>
                <a:effectLst/>
                <a:latin typeface="+mn-lt"/>
                <a:ea typeface="+mn-ea"/>
                <a:cs typeface="+mn-cs"/>
              </a:rPr>
              <a:t>10 min​</a:t>
            </a:r>
          </a:p>
          <a:p>
            <a:r>
              <a:rPr lang="nb-NO" sz="1200" b="1" kern="1200">
                <a:solidFill>
                  <a:schemeClr val="tx1"/>
                </a:solidFill>
                <a:effectLst/>
                <a:latin typeface="+mn-lt"/>
                <a:ea typeface="+mn-ea"/>
                <a:cs typeface="+mn-cs"/>
              </a:rPr>
              <a:t>Plenum: </a:t>
            </a:r>
            <a:r>
              <a:rPr lang="nb-NO" sz="1200" kern="1200">
                <a:solidFill>
                  <a:schemeClr val="tx1"/>
                </a:solidFill>
                <a:effectLst/>
                <a:latin typeface="+mn-lt"/>
                <a:ea typeface="+mn-ea"/>
                <a:cs typeface="+mn-cs"/>
              </a:rPr>
              <a:t>10-20 min​</a:t>
            </a:r>
          </a:p>
          <a:p>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Oppfølgingsspørsmål:</a:t>
            </a:r>
            <a:endParaRPr lang="nb-NO" sz="1200" kern="1200">
              <a:solidFill>
                <a:schemeClr val="tx1"/>
              </a:solidFill>
              <a:effectLst/>
              <a:latin typeface="+mn-lt"/>
              <a:ea typeface="+mn-ea"/>
              <a:cs typeface="+mn-cs"/>
            </a:endParaRPr>
          </a:p>
          <a:p>
            <a:pPr lvl="0"/>
            <a:r>
              <a:rPr lang="nb-NO" sz="1200" u="none" strike="noStrike" kern="1200">
                <a:solidFill>
                  <a:schemeClr val="tx1"/>
                </a:solidFill>
                <a:effectLst/>
                <a:latin typeface="+mn-lt"/>
                <a:ea typeface="+mn-ea"/>
                <a:cs typeface="+mn-cs"/>
              </a:rPr>
              <a:t>Hva tror dere er hovedårsaken til Pers motstand?</a:t>
            </a:r>
          </a:p>
          <a:p>
            <a:pPr lvl="0"/>
            <a:r>
              <a:rPr lang="nb-NO" sz="1200" u="none" strike="noStrike" kern="1200">
                <a:solidFill>
                  <a:schemeClr val="tx1"/>
                </a:solidFill>
                <a:effectLst/>
                <a:latin typeface="+mn-lt"/>
                <a:ea typeface="+mn-ea"/>
                <a:cs typeface="+mn-cs"/>
              </a:rPr>
              <a:t>Hvilket tiltak ville dere prøvd først – og hvorfor? </a:t>
            </a:r>
          </a:p>
          <a:p>
            <a:pPr lvl="0"/>
            <a:r>
              <a:rPr lang="nb-NO" sz="1200" u="none" strike="noStrike" kern="1200">
                <a:solidFill>
                  <a:schemeClr val="tx1"/>
                </a:solidFill>
                <a:effectLst/>
                <a:latin typeface="+mn-lt"/>
                <a:ea typeface="+mn-ea"/>
                <a:cs typeface="+mn-cs"/>
              </a:rPr>
              <a:t>Hva kan skje hvis vi går for fort frem?</a:t>
            </a:r>
          </a:p>
          <a:p>
            <a:pPr lvl="0"/>
            <a:endParaRPr lang="nb-NO" sz="1200" u="none" strike="noStrike"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Viktig utgangspunkt:</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Selv om Per mangler beslutningskompetanse: </a:t>
            </a:r>
          </a:p>
          <a:p>
            <a:pPr lvl="0"/>
            <a:r>
              <a:rPr lang="nb-NO" sz="1200" u="none" strike="noStrike" kern="1200">
                <a:solidFill>
                  <a:schemeClr val="tx1"/>
                </a:solidFill>
                <a:effectLst/>
                <a:latin typeface="+mn-lt"/>
                <a:ea typeface="+mn-ea"/>
                <a:cs typeface="+mn-cs"/>
              </a:rPr>
              <a:t>Har han fortsatt rett til å bli møtt med respekt ​</a:t>
            </a:r>
          </a:p>
          <a:p>
            <a:pPr lvl="0"/>
            <a:r>
              <a:rPr lang="nb-NO" sz="1200" u="none" strike="noStrike" kern="1200">
                <a:solidFill>
                  <a:schemeClr val="tx1"/>
                </a:solidFill>
                <a:effectLst/>
                <a:latin typeface="+mn-lt"/>
                <a:ea typeface="+mn-ea"/>
                <a:cs typeface="+mn-cs"/>
              </a:rPr>
              <a:t>Skal tvang være siste utvei ​</a:t>
            </a:r>
          </a:p>
          <a:p>
            <a:pPr lvl="0"/>
            <a:r>
              <a:rPr lang="nb-NO" sz="1200" u="none" strike="noStrike" kern="1200">
                <a:solidFill>
                  <a:schemeClr val="tx1"/>
                </a:solidFill>
                <a:effectLst/>
                <a:latin typeface="+mn-lt"/>
                <a:ea typeface="+mn-ea"/>
                <a:cs typeface="+mn-cs"/>
              </a:rPr>
              <a:t>Skal tillitsskapende tiltak forsøkes systematisk​</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Tillit skapes ikke i øyeblikket vi trenger den – men i måten vi møter pasienten over tid.</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p>
          <a:p>
            <a:endParaRPr lang="nb-NO"/>
          </a:p>
        </p:txBody>
      </p:sp>
      <p:sp>
        <p:nvSpPr>
          <p:cNvPr id="4" name="Plassholder for lysbildenummer 3">
            <a:extLst>
              <a:ext uri="{FF2B5EF4-FFF2-40B4-BE49-F238E27FC236}">
                <a16:creationId xmlns:a16="http://schemas.microsoft.com/office/drawing/2014/main" id="{83CEB5F8-4A6F-544A-A805-CE2DEF9B68A9}"/>
              </a:ext>
            </a:extLst>
          </p:cNvPr>
          <p:cNvSpPr>
            <a:spLocks noGrp="1"/>
          </p:cNvSpPr>
          <p:nvPr>
            <p:ph type="sldNum" sz="quarter" idx="5"/>
          </p:nvPr>
        </p:nvSpPr>
        <p:spPr/>
        <p:txBody>
          <a:bodyPr/>
          <a:lstStyle/>
          <a:p>
            <a:fld id="{156CEDBC-227B-4CCE-89B0-295BF0E9C841}" type="slidenum">
              <a:rPr lang="nb-NO" smtClean="0"/>
              <a:t>45</a:t>
            </a:fld>
            <a:endParaRPr lang="nb-NO"/>
          </a:p>
        </p:txBody>
      </p:sp>
    </p:spTree>
    <p:extLst>
      <p:ext uri="{BB962C8B-B14F-4D97-AF65-F5344CB8AC3E}">
        <p14:creationId xmlns:p14="http://schemas.microsoft.com/office/powerpoint/2010/main" val="36194950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7F8C5-C8E7-1C7A-EE2F-05DA0AC5EA3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7136B99-4DB6-F579-6F30-99DA616772F2}"/>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82EDA839-597B-168B-3976-C6FF9CAAF71A}"/>
              </a:ext>
            </a:extLst>
          </p:cNvPr>
          <p:cNvSpPr>
            <a:spLocks noGrp="1"/>
          </p:cNvSpPr>
          <p:nvPr>
            <p:ph type="body" idx="1"/>
          </p:nvPr>
        </p:nvSpPr>
        <p:spPr/>
        <p:txBody>
          <a:bodyPr/>
          <a:lstStyle/>
          <a:p>
            <a:r>
              <a:rPr lang="nb-NO" sz="1200" b="1" kern="1200">
                <a:solidFill>
                  <a:schemeClr val="tx1"/>
                </a:solidFill>
                <a:effectLst/>
                <a:latin typeface="+mn-lt"/>
                <a:ea typeface="+mn-ea"/>
                <a:cs typeface="+mn-cs"/>
              </a:rPr>
              <a:t>Case 6: Vurdering av tvang etter kap. 4 A i de ulike situasjonene med Per</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Vi står ovenfor en situasjon der Pers liv og helse kan være i fare: han har ikke spist tilstrekkelig på over to uker, og nekter undersøkelse av en synlig infeksjon i munnen. Infeksjonen kan utvikle seg til en sepsis/blodforgiftning.</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Situasjon:</a:t>
            </a:r>
          </a:p>
          <a:p>
            <a:endParaRPr lang="nb-NO" sz="1200" kern="1200">
              <a:solidFill>
                <a:schemeClr val="tx1"/>
              </a:solidFill>
              <a:effectLst/>
              <a:latin typeface="+mn-lt"/>
              <a:ea typeface="+mn-ea"/>
              <a:cs typeface="+mn-cs"/>
            </a:endParaRPr>
          </a:p>
          <a:p>
            <a:pPr lvl="0"/>
            <a:r>
              <a:rPr lang="nb-NO" sz="1200" u="none" strike="noStrike" kern="1200">
                <a:solidFill>
                  <a:schemeClr val="tx1"/>
                </a:solidFill>
                <a:effectLst/>
                <a:latin typeface="+mn-lt"/>
                <a:ea typeface="+mn-ea"/>
                <a:cs typeface="+mn-cs"/>
              </a:rPr>
              <a:t>Per viser </a:t>
            </a:r>
            <a:r>
              <a:rPr lang="nb-NO" sz="1200" b="1" u="none" strike="noStrike" kern="1200">
                <a:solidFill>
                  <a:schemeClr val="tx1"/>
                </a:solidFill>
                <a:effectLst/>
                <a:latin typeface="+mn-lt"/>
                <a:ea typeface="+mn-ea"/>
                <a:cs typeface="+mn-cs"/>
              </a:rPr>
              <a:t>verbal og fysisk motstand</a:t>
            </a:r>
            <a:r>
              <a:rPr lang="nb-NO" sz="1200" u="none" strike="noStrike" kern="1200">
                <a:solidFill>
                  <a:schemeClr val="tx1"/>
                </a:solidFill>
                <a:effectLst/>
                <a:latin typeface="+mn-lt"/>
                <a:ea typeface="+mn-ea"/>
                <a:cs typeface="+mn-cs"/>
              </a:rPr>
              <a:t> mot undersøkelse og mat.</a:t>
            </a:r>
          </a:p>
          <a:p>
            <a:pPr lvl="0"/>
            <a:r>
              <a:rPr lang="nb-NO" sz="1200" u="none" strike="noStrike" kern="1200">
                <a:solidFill>
                  <a:schemeClr val="tx1"/>
                </a:solidFill>
                <a:effectLst/>
                <a:latin typeface="+mn-lt"/>
                <a:ea typeface="+mn-ea"/>
                <a:cs typeface="+mn-cs"/>
              </a:rPr>
              <a:t>Det er forsøkt </a:t>
            </a:r>
            <a:r>
              <a:rPr lang="nb-NO" sz="1200" b="1" u="none" strike="noStrike" kern="1200">
                <a:solidFill>
                  <a:schemeClr val="tx1"/>
                </a:solidFill>
                <a:effectLst/>
                <a:latin typeface="+mn-lt"/>
                <a:ea typeface="+mn-ea"/>
                <a:cs typeface="+mn-cs"/>
              </a:rPr>
              <a:t>tillitsskapende tiltak</a:t>
            </a:r>
            <a:r>
              <a:rPr lang="nb-NO" sz="1200" u="none" strike="noStrike" kern="1200">
                <a:solidFill>
                  <a:schemeClr val="tx1"/>
                </a:solidFill>
                <a:effectLst/>
                <a:latin typeface="+mn-lt"/>
                <a:ea typeface="+mn-ea"/>
                <a:cs typeface="+mn-cs"/>
              </a:rPr>
              <a:t> (f.eks. miljøtiltak, tilbud om hans favorittmat, berikelse av yoghurt og grøt).</a:t>
            </a:r>
          </a:p>
          <a:p>
            <a:pPr lvl="0"/>
            <a:r>
              <a:rPr lang="nb-NO" sz="1200" u="none" strike="noStrike" kern="1200">
                <a:solidFill>
                  <a:schemeClr val="tx1"/>
                </a:solidFill>
                <a:effectLst/>
                <a:latin typeface="+mn-lt"/>
                <a:ea typeface="+mn-ea"/>
                <a:cs typeface="+mn-cs"/>
              </a:rPr>
              <a:t>FARV og observasjoner viser at Per </a:t>
            </a:r>
            <a:r>
              <a:rPr lang="nb-NO" sz="1200" b="1" u="none" strike="noStrike" kern="1200">
                <a:solidFill>
                  <a:schemeClr val="tx1"/>
                </a:solidFill>
                <a:effectLst/>
                <a:latin typeface="+mn-lt"/>
                <a:ea typeface="+mn-ea"/>
                <a:cs typeface="+mn-cs"/>
              </a:rPr>
              <a:t>ikke har beslutningskompetanse</a:t>
            </a:r>
            <a:r>
              <a:rPr lang="nb-NO" sz="1200" u="none" strike="noStrike" kern="1200">
                <a:solidFill>
                  <a:schemeClr val="tx1"/>
                </a:solidFill>
                <a:effectLst/>
                <a:latin typeface="+mn-lt"/>
                <a:ea typeface="+mn-ea"/>
                <a:cs typeface="+mn-cs"/>
              </a:rPr>
              <a:t> grunnet vrangforestillinger.</a:t>
            </a:r>
          </a:p>
          <a:p>
            <a:pPr lvl="0"/>
            <a:r>
              <a:rPr lang="nb-NO" sz="1200" u="none" strike="noStrike" kern="1200">
                <a:solidFill>
                  <a:schemeClr val="tx1"/>
                </a:solidFill>
                <a:effectLst/>
                <a:latin typeface="+mn-lt"/>
                <a:ea typeface="+mn-ea"/>
                <a:cs typeface="+mn-cs"/>
              </a:rPr>
              <a:t>Infeksjon i munnhulen og manglende ernæring utgjør en alvorlig helsefare.</a:t>
            </a:r>
          </a:p>
          <a:p>
            <a:pPr lvl="0"/>
            <a:r>
              <a:rPr lang="nb-NO" sz="1200" u="none" strike="noStrike" kern="1200">
                <a:solidFill>
                  <a:schemeClr val="tx1"/>
                </a:solidFill>
                <a:effectLst/>
                <a:latin typeface="+mn-lt"/>
                <a:ea typeface="+mn-ea"/>
                <a:cs typeface="+mn-cs"/>
              </a:rPr>
              <a:t>Per har hatt en synlig vektnedgang de siste tre ukene. </a:t>
            </a:r>
          </a:p>
          <a:p>
            <a:pPr lvl="0"/>
            <a:endParaRPr lang="nb-NO" sz="1200" u="none" strike="noStrike"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Er det her grunnlag for tvang gjennom kap.4a for å gjennomføre en akutt lege/tannlegeundersøkelse og starte behandling av infeksjon og  ernæringstiltak? </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IGP:</a:t>
            </a:r>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Individuelt: </a:t>
            </a:r>
            <a:r>
              <a:rPr lang="nb-NO" sz="1200" kern="1200">
                <a:solidFill>
                  <a:schemeClr val="tx1"/>
                </a:solidFill>
                <a:effectLst/>
                <a:latin typeface="+mn-lt"/>
                <a:ea typeface="+mn-ea"/>
                <a:cs typeface="+mn-cs"/>
              </a:rPr>
              <a:t>5 min​</a:t>
            </a:r>
          </a:p>
          <a:p>
            <a:r>
              <a:rPr lang="nb-NO" sz="1200" b="1" kern="1200">
                <a:solidFill>
                  <a:schemeClr val="tx1"/>
                </a:solidFill>
                <a:effectLst/>
                <a:latin typeface="+mn-lt"/>
                <a:ea typeface="+mn-ea"/>
                <a:cs typeface="+mn-cs"/>
              </a:rPr>
              <a:t>Gruppe: </a:t>
            </a:r>
            <a:r>
              <a:rPr lang="nb-NO" sz="1200" kern="1200">
                <a:solidFill>
                  <a:schemeClr val="tx1"/>
                </a:solidFill>
                <a:effectLst/>
                <a:latin typeface="+mn-lt"/>
                <a:ea typeface="+mn-ea"/>
                <a:cs typeface="+mn-cs"/>
              </a:rPr>
              <a:t>15 min​</a:t>
            </a:r>
          </a:p>
          <a:p>
            <a:r>
              <a:rPr lang="nb-NO" sz="1200" b="1" kern="1200">
                <a:solidFill>
                  <a:schemeClr val="tx1"/>
                </a:solidFill>
                <a:effectLst/>
                <a:latin typeface="+mn-lt"/>
                <a:ea typeface="+mn-ea"/>
                <a:cs typeface="+mn-cs"/>
              </a:rPr>
              <a:t>Plenum: </a:t>
            </a:r>
            <a:r>
              <a:rPr lang="nb-NO" sz="1200" kern="1200">
                <a:solidFill>
                  <a:schemeClr val="tx1"/>
                </a:solidFill>
                <a:effectLst/>
                <a:latin typeface="+mn-lt"/>
                <a:ea typeface="+mn-ea"/>
                <a:cs typeface="+mn-cs"/>
              </a:rPr>
              <a:t>10 min​</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Spørsmål til refleksjon: </a:t>
            </a:r>
            <a:r>
              <a:rPr lang="nb-NO" sz="1200" kern="1200">
                <a:solidFill>
                  <a:schemeClr val="tx1"/>
                </a:solidFill>
                <a:effectLst/>
                <a:latin typeface="+mn-lt"/>
                <a:ea typeface="+mn-ea"/>
                <a:cs typeface="+mn-cs"/>
              </a:rPr>
              <a:t>​</a:t>
            </a:r>
          </a:p>
          <a:p>
            <a:pPr lvl="0"/>
            <a:r>
              <a:rPr lang="nb-NO" sz="1200" u="none" strike="noStrike" kern="1200">
                <a:solidFill>
                  <a:schemeClr val="tx1"/>
                </a:solidFill>
                <a:effectLst/>
                <a:latin typeface="+mn-lt"/>
                <a:ea typeface="+mn-ea"/>
                <a:cs typeface="+mn-cs"/>
              </a:rPr>
              <a:t>Er det motstand mot helsehjelp? ​</a:t>
            </a:r>
          </a:p>
          <a:p>
            <a:pPr lvl="0"/>
            <a:r>
              <a:rPr lang="nb-NO" sz="1200" u="none" strike="noStrike" kern="1200">
                <a:solidFill>
                  <a:schemeClr val="tx1"/>
                </a:solidFill>
                <a:effectLst/>
                <a:latin typeface="+mn-lt"/>
                <a:ea typeface="+mn-ea"/>
                <a:cs typeface="+mn-cs"/>
              </a:rPr>
              <a:t>Har Per beslutningskompetanse på dette? ​</a:t>
            </a:r>
          </a:p>
          <a:p>
            <a:pPr lvl="0"/>
            <a:r>
              <a:rPr lang="nb-NO" sz="1200" u="none" strike="noStrike" kern="1200">
                <a:solidFill>
                  <a:schemeClr val="tx1"/>
                </a:solidFill>
                <a:effectLst/>
                <a:latin typeface="+mn-lt"/>
                <a:ea typeface="+mn-ea"/>
                <a:cs typeface="+mn-cs"/>
              </a:rPr>
              <a:t>Er tillitsskapende tiltak forsøkt? ​</a:t>
            </a:r>
          </a:p>
          <a:p>
            <a:pPr lvl="0"/>
            <a:r>
              <a:rPr lang="nb-NO" sz="1200" u="none" strike="noStrike" kern="1200">
                <a:solidFill>
                  <a:schemeClr val="tx1"/>
                </a:solidFill>
                <a:effectLst/>
                <a:latin typeface="+mn-lt"/>
                <a:ea typeface="+mn-ea"/>
                <a:cs typeface="+mn-cs"/>
              </a:rPr>
              <a:t>Er vilkårene for tvang oppfylt? Begrunn svaret.​</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-----Faglig konklusjon – Eksempel (Til underviser)</a:t>
            </a:r>
            <a:endParaRPr lang="nb-NO" sz="1200" kern="1200">
              <a:solidFill>
                <a:schemeClr val="tx1"/>
              </a:solidFill>
              <a:effectLst/>
              <a:latin typeface="+mn-lt"/>
              <a:ea typeface="+mn-ea"/>
              <a:cs typeface="+mn-cs"/>
            </a:endParaRPr>
          </a:p>
          <a:p>
            <a:pPr lvl="0"/>
            <a:r>
              <a:rPr lang="nb-NO" sz="1200" b="1" u="none" strike="noStrike" kern="1200">
                <a:solidFill>
                  <a:schemeClr val="tx1"/>
                </a:solidFill>
                <a:effectLst/>
                <a:latin typeface="+mn-lt"/>
                <a:ea typeface="+mn-ea"/>
                <a:cs typeface="+mn-cs"/>
              </a:rPr>
              <a:t>Motstand:</a:t>
            </a:r>
            <a:r>
              <a:rPr lang="nb-NO" sz="1200" u="none" strike="noStrike" kern="1200">
                <a:solidFill>
                  <a:schemeClr val="tx1"/>
                </a:solidFill>
                <a:effectLst/>
                <a:latin typeface="+mn-lt"/>
                <a:ea typeface="+mn-ea"/>
                <a:cs typeface="+mn-cs"/>
              </a:rPr>
              <a:t> Ja, tydelig verbal og fysisk motstand (nekter undersøkelse/spising, låser seg inne).</a:t>
            </a:r>
          </a:p>
          <a:p>
            <a:pPr lvl="0"/>
            <a:endParaRPr lang="nb-NO" sz="1200" u="none" strike="noStrike" kern="1200">
              <a:solidFill>
                <a:schemeClr val="tx1"/>
              </a:solidFill>
              <a:effectLst/>
              <a:latin typeface="+mn-lt"/>
              <a:ea typeface="+mn-ea"/>
              <a:cs typeface="+mn-cs"/>
            </a:endParaRPr>
          </a:p>
          <a:p>
            <a:pPr lvl="0"/>
            <a:r>
              <a:rPr lang="nb-NO" sz="1200" b="1" u="none" strike="noStrike" kern="1200">
                <a:solidFill>
                  <a:schemeClr val="tx1"/>
                </a:solidFill>
                <a:effectLst/>
                <a:latin typeface="+mn-lt"/>
                <a:ea typeface="+mn-ea"/>
                <a:cs typeface="+mn-cs"/>
              </a:rPr>
              <a:t>Beslutningskompetanse:</a:t>
            </a:r>
            <a:r>
              <a:rPr lang="nb-NO" sz="1200" u="none" strike="noStrike" kern="1200">
                <a:solidFill>
                  <a:schemeClr val="tx1"/>
                </a:solidFill>
                <a:effectLst/>
                <a:latin typeface="+mn-lt"/>
                <a:ea typeface="+mn-ea"/>
                <a:cs typeface="+mn-cs"/>
              </a:rPr>
              <a:t> Nei, vrangforestillinger hindrer evnen til å forstå konsekvensene av å nekte helsehjelp for infeksjon og ernæringstilstand. </a:t>
            </a:r>
          </a:p>
          <a:p>
            <a:r>
              <a:rPr lang="nb-NO" sz="1200" kern="1200">
                <a:solidFill>
                  <a:schemeClr val="tx1"/>
                </a:solidFill>
                <a:effectLst/>
                <a:latin typeface="+mn-lt"/>
                <a:ea typeface="+mn-ea"/>
                <a:cs typeface="+mn-cs"/>
              </a:rPr>
              <a:t>(</a:t>
            </a:r>
            <a:r>
              <a:rPr lang="nb-NO" sz="1200" i="1" u="sng" kern="1200">
                <a:solidFill>
                  <a:schemeClr val="tx1"/>
                </a:solidFill>
                <a:effectLst/>
                <a:latin typeface="+mn-lt"/>
                <a:ea typeface="+mn-ea"/>
                <a:cs typeface="+mn-cs"/>
              </a:rPr>
              <a:t>Kommentar:</a:t>
            </a:r>
            <a:r>
              <a:rPr lang="nb-NO" sz="1200" i="1" kern="1200">
                <a:solidFill>
                  <a:schemeClr val="tx1"/>
                </a:solidFill>
                <a:effectLst/>
                <a:latin typeface="+mn-lt"/>
                <a:ea typeface="+mn-ea"/>
                <a:cs typeface="+mn-cs"/>
              </a:rPr>
              <a:t> med de nye endringene, der det skal være ca. 51% sannsynlighet, og ikke </a:t>
            </a:r>
            <a:r>
              <a:rPr lang="nb-NO" sz="1200" i="1" kern="1200" err="1">
                <a:solidFill>
                  <a:schemeClr val="tx1"/>
                </a:solidFill>
                <a:effectLst/>
                <a:latin typeface="+mn-lt"/>
                <a:ea typeface="+mn-ea"/>
                <a:cs typeface="+mn-cs"/>
              </a:rPr>
              <a:t>ca</a:t>
            </a:r>
            <a:r>
              <a:rPr lang="nb-NO" sz="1200" i="1" kern="1200">
                <a:solidFill>
                  <a:schemeClr val="tx1"/>
                </a:solidFill>
                <a:effectLst/>
                <a:latin typeface="+mn-lt"/>
                <a:ea typeface="+mn-ea"/>
                <a:cs typeface="+mn-cs"/>
              </a:rPr>
              <a:t> 95 % sannsynlighet for manglende beslutningskompetanse, øker rommet for å vurdere Per som å ha manglende beslutningskompetanse i forhold til helsehjelp knyttet til infeksjon i munnhulen). </a:t>
            </a:r>
            <a:r>
              <a:rPr lang="nb-NO" sz="1200" kern="1200">
                <a:solidFill>
                  <a:schemeClr val="tx1"/>
                </a:solidFill>
                <a:effectLst/>
                <a:latin typeface="+mn-lt"/>
                <a:ea typeface="+mn-ea"/>
                <a:cs typeface="+mn-cs"/>
              </a:rPr>
              <a:t>  </a:t>
            </a:r>
          </a:p>
          <a:p>
            <a:endParaRPr lang="nb-NO" sz="1200" kern="1200">
              <a:solidFill>
                <a:schemeClr val="tx1"/>
              </a:solidFill>
              <a:effectLst/>
              <a:latin typeface="+mn-lt"/>
              <a:ea typeface="+mn-ea"/>
              <a:cs typeface="+mn-cs"/>
            </a:endParaRPr>
          </a:p>
          <a:p>
            <a:pPr lvl="0"/>
            <a:r>
              <a:rPr lang="nb-NO" sz="1200" b="1" u="none" strike="noStrike" kern="1200">
                <a:solidFill>
                  <a:schemeClr val="tx1"/>
                </a:solidFill>
                <a:effectLst/>
                <a:latin typeface="+mn-lt"/>
                <a:ea typeface="+mn-ea"/>
                <a:cs typeface="+mn-cs"/>
              </a:rPr>
              <a:t>Tillitsskapende tiltak:</a:t>
            </a:r>
            <a:r>
              <a:rPr lang="nb-NO" sz="1200" u="none" strike="noStrike" kern="1200">
                <a:solidFill>
                  <a:schemeClr val="tx1"/>
                </a:solidFill>
                <a:effectLst/>
                <a:latin typeface="+mn-lt"/>
                <a:ea typeface="+mn-ea"/>
                <a:cs typeface="+mn-cs"/>
              </a:rPr>
              <a:t> Forsøkt (må dokumenteres at det er systematisk forsøkt før vedtak).</a:t>
            </a:r>
          </a:p>
          <a:p>
            <a:pPr lvl="0"/>
            <a:endParaRPr lang="nb-NO" sz="1200" u="none" strike="noStrike" kern="1200">
              <a:solidFill>
                <a:schemeClr val="tx1"/>
              </a:solidFill>
              <a:effectLst/>
              <a:latin typeface="+mn-lt"/>
              <a:ea typeface="+mn-ea"/>
              <a:cs typeface="+mn-cs"/>
            </a:endParaRPr>
          </a:p>
          <a:p>
            <a:pPr lvl="0"/>
            <a:r>
              <a:rPr lang="nb-NO" sz="1200" b="1" u="none" strike="noStrike" kern="1200">
                <a:solidFill>
                  <a:schemeClr val="tx1"/>
                </a:solidFill>
                <a:effectLst/>
                <a:latin typeface="+mn-lt"/>
                <a:ea typeface="+mn-ea"/>
                <a:cs typeface="+mn-cs"/>
              </a:rPr>
              <a:t>Nødvendighet:</a:t>
            </a:r>
            <a:r>
              <a:rPr lang="nb-NO" sz="1200" u="none" strike="noStrike" kern="1200">
                <a:solidFill>
                  <a:schemeClr val="tx1"/>
                </a:solidFill>
                <a:effectLst/>
                <a:latin typeface="+mn-lt"/>
                <a:ea typeface="+mn-ea"/>
                <a:cs typeface="+mn-cs"/>
              </a:rPr>
              <a:t> Oppfylt. Infeksjon i hode/halsområdet og vekttap medfører risiko for vesentlig helseskade/fare for liv og helse.</a:t>
            </a:r>
          </a:p>
          <a:p>
            <a:pPr lvl="0"/>
            <a:endParaRPr lang="nb-NO" sz="1200" u="none" strike="noStrike" kern="1200">
              <a:solidFill>
                <a:schemeClr val="tx1"/>
              </a:solidFill>
              <a:effectLst/>
              <a:latin typeface="+mn-lt"/>
              <a:ea typeface="+mn-ea"/>
              <a:cs typeface="+mn-cs"/>
            </a:endParaRPr>
          </a:p>
          <a:p>
            <a:pPr lvl="0"/>
            <a:r>
              <a:rPr lang="nb-NO" sz="1200" b="1" u="none" strike="noStrike" kern="1200">
                <a:solidFill>
                  <a:schemeClr val="tx1"/>
                </a:solidFill>
                <a:effectLst/>
                <a:latin typeface="+mn-lt"/>
                <a:ea typeface="+mn-ea"/>
                <a:cs typeface="+mn-cs"/>
              </a:rPr>
              <a:t>Forholdsmessighet:</a:t>
            </a:r>
            <a:r>
              <a:rPr lang="nb-NO" sz="1200" u="none" strike="noStrike" kern="1200">
                <a:solidFill>
                  <a:schemeClr val="tx1"/>
                </a:solidFill>
                <a:effectLst/>
                <a:latin typeface="+mn-lt"/>
                <a:ea typeface="+mn-ea"/>
                <a:cs typeface="+mn-cs"/>
              </a:rPr>
              <a:t> Vurderes nøye. En tvangsundersøkelse er inngripende, men kan være forholdsmessig for å hindre sepsis. Tvangsernæring er svært inngripende, men må vurderes mot faren for dødelig utgang. Dersom infeksjonen blir behandlet, vil det være økt sannsynlighet for at Per vil begynne å spise som normalt igjen, gitt at det er smerter i munnhulen som er årsaken til at han ikke vil spise.  </a:t>
            </a:r>
          </a:p>
          <a:p>
            <a:pPr lvl="0"/>
            <a:endParaRPr lang="nb-NO" sz="1200" u="none" strike="noStrike" kern="1200">
              <a:solidFill>
                <a:schemeClr val="tx1"/>
              </a:solidFill>
              <a:effectLst/>
              <a:latin typeface="+mn-lt"/>
              <a:ea typeface="+mn-ea"/>
              <a:cs typeface="+mn-cs"/>
            </a:endParaRPr>
          </a:p>
          <a:p>
            <a:pPr lvl="0"/>
            <a:r>
              <a:rPr lang="nb-NO" sz="1200" b="1" u="none" strike="noStrike" kern="1200">
                <a:solidFill>
                  <a:schemeClr val="tx1"/>
                </a:solidFill>
                <a:effectLst/>
                <a:latin typeface="+mn-lt"/>
                <a:ea typeface="+mn-ea"/>
                <a:cs typeface="+mn-cs"/>
              </a:rPr>
              <a:t>Konklusjon:</a:t>
            </a:r>
            <a:r>
              <a:rPr lang="nb-NO" sz="1200" u="none" strike="noStrike" kern="1200">
                <a:solidFill>
                  <a:schemeClr val="tx1"/>
                </a:solidFill>
                <a:effectLst/>
                <a:latin typeface="+mn-lt"/>
                <a:ea typeface="+mn-ea"/>
                <a:cs typeface="+mn-cs"/>
              </a:rPr>
              <a:t> Det kan foreligge grunnlag for tvang etter kapittel 4 A, men tiltakene må være de minst inngripende for å løse det akutte problemet.</a:t>
            </a:r>
          </a:p>
          <a:p>
            <a:pPr lvl="0"/>
            <a:endParaRPr lang="nb-NO" sz="1200" u="none" strike="noStrike"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Veiledende punkter for diskusjon: </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1. Motstand mot helsehjelp:​</a:t>
            </a:r>
          </a:p>
          <a:p>
            <a:r>
              <a:rPr lang="nb-NO" sz="1200" kern="1200">
                <a:solidFill>
                  <a:schemeClr val="tx1"/>
                </a:solidFill>
                <a:effectLst/>
                <a:latin typeface="+mn-lt"/>
                <a:ea typeface="+mn-ea"/>
                <a:cs typeface="+mn-cs"/>
              </a:rPr>
              <a:t>Hva skal vurderes:​</a:t>
            </a:r>
          </a:p>
          <a:p>
            <a:r>
              <a:rPr lang="nb-NO" sz="1200" kern="1200">
                <a:solidFill>
                  <a:schemeClr val="tx1"/>
                </a:solidFill>
                <a:effectLst/>
                <a:latin typeface="+mn-lt"/>
                <a:ea typeface="+mn-ea"/>
                <a:cs typeface="+mn-cs"/>
              </a:rPr>
              <a:t>Verbalt, fysisk eller atferdsmessig motstand? ​</a:t>
            </a:r>
          </a:p>
          <a:p>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2. Beslutningskompetanse: ​</a:t>
            </a:r>
          </a:p>
          <a:p>
            <a:r>
              <a:rPr lang="nb-NO" sz="1200" kern="1200">
                <a:solidFill>
                  <a:schemeClr val="tx1"/>
                </a:solidFill>
                <a:effectLst/>
                <a:latin typeface="+mn-lt"/>
                <a:ea typeface="+mn-ea"/>
                <a:cs typeface="+mn-cs"/>
              </a:rPr>
              <a:t>Hva skal vurderes: ​</a:t>
            </a:r>
          </a:p>
          <a:p>
            <a:r>
              <a:rPr lang="nb-NO" sz="1200" kern="1200">
                <a:solidFill>
                  <a:schemeClr val="tx1"/>
                </a:solidFill>
                <a:effectLst/>
                <a:latin typeface="+mn-lt"/>
                <a:ea typeface="+mn-ea"/>
                <a:cs typeface="+mn-cs"/>
              </a:rPr>
              <a:t>Evne til å forstå, vurdere og utrykke valg i denne konkrete saken? ​</a:t>
            </a:r>
          </a:p>
          <a:p>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3. Tillitsskapende tiltak: ​</a:t>
            </a:r>
          </a:p>
          <a:p>
            <a:r>
              <a:rPr lang="nb-NO" sz="1200" kern="1200">
                <a:solidFill>
                  <a:schemeClr val="tx1"/>
                </a:solidFill>
                <a:effectLst/>
                <a:latin typeface="+mn-lt"/>
                <a:ea typeface="+mn-ea"/>
                <a:cs typeface="+mn-cs"/>
              </a:rPr>
              <a:t>Hva skal vurderes: ​</a:t>
            </a:r>
          </a:p>
          <a:p>
            <a:r>
              <a:rPr lang="nb-NO" sz="1200" kern="1200">
                <a:solidFill>
                  <a:schemeClr val="tx1"/>
                </a:solidFill>
                <a:effectLst/>
                <a:latin typeface="+mn-lt"/>
                <a:ea typeface="+mn-ea"/>
                <a:cs typeface="+mn-cs"/>
              </a:rPr>
              <a:t>Er det dokumentert at ulike tiltak er forsøkt tilpasset situasjonen? ​</a:t>
            </a:r>
          </a:p>
          <a:p>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4. Nødvendighet og forholdsmessighet: ​</a:t>
            </a:r>
          </a:p>
          <a:p>
            <a:r>
              <a:rPr lang="nb-NO" sz="1200" kern="1200">
                <a:solidFill>
                  <a:schemeClr val="tx1"/>
                </a:solidFill>
                <a:effectLst/>
                <a:latin typeface="+mn-lt"/>
                <a:ea typeface="+mn-ea"/>
                <a:cs typeface="+mn-cs"/>
              </a:rPr>
              <a:t>Hva skal vurderes: ​</a:t>
            </a:r>
          </a:p>
          <a:p>
            <a:r>
              <a:rPr lang="nb-NO" sz="1200" kern="1200">
                <a:solidFill>
                  <a:schemeClr val="tx1"/>
                </a:solidFill>
                <a:effectLst/>
                <a:latin typeface="+mn-lt"/>
                <a:ea typeface="+mn-ea"/>
                <a:cs typeface="+mn-cs"/>
              </a:rPr>
              <a:t>Er helsehjelpen nødvendig for å hindre vesentlig helseskade? Er tiltaket forholdsmessig? ​</a:t>
            </a:r>
          </a:p>
          <a:p>
            <a:r>
              <a:rPr lang="nb-NO" sz="1200" kern="1200">
                <a:solidFill>
                  <a:schemeClr val="tx1"/>
                </a:solidFill>
                <a:effectLst/>
                <a:latin typeface="+mn-lt"/>
                <a:ea typeface="+mn-ea"/>
                <a:cs typeface="+mn-cs"/>
              </a:rPr>
              <a:t>​</a:t>
            </a:r>
          </a:p>
          <a:p>
            <a:endParaRPr lang="nb-NO"/>
          </a:p>
        </p:txBody>
      </p:sp>
      <p:sp>
        <p:nvSpPr>
          <p:cNvPr id="4" name="Plassholder for lysbildenummer 3">
            <a:extLst>
              <a:ext uri="{FF2B5EF4-FFF2-40B4-BE49-F238E27FC236}">
                <a16:creationId xmlns:a16="http://schemas.microsoft.com/office/drawing/2014/main" id="{911045F8-144A-DC0D-73EE-D1778CD7C215}"/>
              </a:ext>
            </a:extLst>
          </p:cNvPr>
          <p:cNvSpPr>
            <a:spLocks noGrp="1"/>
          </p:cNvSpPr>
          <p:nvPr>
            <p:ph type="sldNum" sz="quarter" idx="5"/>
          </p:nvPr>
        </p:nvSpPr>
        <p:spPr/>
        <p:txBody>
          <a:bodyPr/>
          <a:lstStyle/>
          <a:p>
            <a:fld id="{156CEDBC-227B-4CCE-89B0-295BF0E9C841}" type="slidenum">
              <a:rPr lang="nb-NO" smtClean="0"/>
              <a:t>46</a:t>
            </a:fld>
            <a:endParaRPr lang="nb-NO"/>
          </a:p>
        </p:txBody>
      </p:sp>
    </p:spTree>
    <p:extLst>
      <p:ext uri="{BB962C8B-B14F-4D97-AF65-F5344CB8AC3E}">
        <p14:creationId xmlns:p14="http://schemas.microsoft.com/office/powerpoint/2010/main" val="33213593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7DBCD-080F-3500-86DA-2A1A8C6BEEF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06740A1-9730-1BE5-F7AA-4A6FF180781F}"/>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6FAF7E91-F7EE-29D0-D5D5-D39E3F5FC3E7}"/>
              </a:ext>
            </a:extLst>
          </p:cNvPr>
          <p:cNvSpPr>
            <a:spLocks noGrp="1"/>
          </p:cNvSpPr>
          <p:nvPr>
            <p:ph type="body" idx="1"/>
          </p:nvPr>
        </p:nvSpPr>
        <p:spPr/>
        <p:txBody>
          <a:bodyPr/>
          <a:lstStyle/>
          <a:p>
            <a:r>
              <a:rPr lang="nb-NO" sz="1200" b="1" kern="1200">
                <a:solidFill>
                  <a:schemeClr val="tx1"/>
                </a:solidFill>
                <a:effectLst/>
                <a:latin typeface="+mn-lt"/>
                <a:ea typeface="+mn-ea"/>
                <a:cs typeface="+mn-cs"/>
              </a:rPr>
              <a:t>Hva har vi lært av Per?</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Respekt for selvbestemmelse og integritet</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Selv når beslutningskompetanse mangler, skal pasienten møtes med respekt. ​</a:t>
            </a:r>
          </a:p>
          <a:p>
            <a:r>
              <a:rPr lang="nb-NO" sz="1200" kern="1200">
                <a:solidFill>
                  <a:schemeClr val="tx1"/>
                </a:solidFill>
                <a:effectLst/>
                <a:latin typeface="+mn-lt"/>
                <a:ea typeface="+mn-ea"/>
                <a:cs typeface="+mn-cs"/>
              </a:rPr>
              <a:t>Motstand er et uttrykk for pasientens opplevelse og må tas på alvor.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Betydningen av faglig skjønn og samarbeid</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Helsepersonell må vurdere situasjonen nøye: beslutningskompetanse, motstand, risiko og tiltak. ​</a:t>
            </a:r>
          </a:p>
          <a:p>
            <a:r>
              <a:rPr lang="nb-NO" sz="1200" kern="1200">
                <a:solidFill>
                  <a:schemeClr val="tx1"/>
                </a:solidFill>
                <a:effectLst/>
                <a:latin typeface="+mn-lt"/>
                <a:ea typeface="+mn-ea"/>
                <a:cs typeface="+mn-cs"/>
              </a:rPr>
              <a:t>Tverrfaglig samarbeid og dialog med pårørende styrker tryggheten og kvaliteten på beslutninger.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Kapittel 4 A som verktøy – ikke bare tvang</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Loven gir rammer for å sikre nødvendig helsehjelp, men tvang er </a:t>
            </a:r>
            <a:r>
              <a:rPr lang="nb-NO" sz="1200" b="1" kern="1200">
                <a:solidFill>
                  <a:schemeClr val="tx1"/>
                </a:solidFill>
                <a:effectLst/>
                <a:latin typeface="+mn-lt"/>
                <a:ea typeface="+mn-ea"/>
                <a:cs typeface="+mn-cs"/>
              </a:rPr>
              <a:t>siste utvei</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Fokus på tillitsskapende tiltak og personsentrert omsorg er like viktig som selve vedtaket.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Verdien av å se hele mennesket bak diagnosen</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Per er mer enn diagnoser, medisinering og ernæring. ​</a:t>
            </a:r>
          </a:p>
          <a:p>
            <a:r>
              <a:rPr lang="nb-NO" sz="1200" kern="1200">
                <a:solidFill>
                  <a:schemeClr val="tx1"/>
                </a:solidFill>
                <a:effectLst/>
                <a:latin typeface="+mn-lt"/>
                <a:ea typeface="+mn-ea"/>
                <a:cs typeface="+mn-cs"/>
              </a:rPr>
              <a:t>Hans erfaringer, historie, følelser og sosiale situasjon må inkluderes i vurderingen. ​</a:t>
            </a:r>
          </a:p>
          <a:p>
            <a:r>
              <a:rPr lang="nb-NO" sz="1200" kern="1200">
                <a:solidFill>
                  <a:schemeClr val="tx1"/>
                </a:solidFill>
                <a:effectLst/>
                <a:latin typeface="+mn-lt"/>
                <a:ea typeface="+mn-ea"/>
                <a:cs typeface="+mn-cs"/>
              </a:rPr>
              <a:t>Personsentrert omsorg og en </a:t>
            </a:r>
            <a:r>
              <a:rPr lang="nb-NO" sz="1200" kern="1200" err="1">
                <a:solidFill>
                  <a:schemeClr val="tx1"/>
                </a:solidFill>
                <a:effectLst/>
                <a:latin typeface="+mn-lt"/>
                <a:ea typeface="+mn-ea"/>
                <a:cs typeface="+mn-cs"/>
              </a:rPr>
              <a:t>recoveryorientert</a:t>
            </a:r>
            <a:r>
              <a:rPr lang="nb-NO" sz="1200" kern="1200">
                <a:solidFill>
                  <a:schemeClr val="tx1"/>
                </a:solidFill>
                <a:effectLst/>
                <a:latin typeface="+mn-lt"/>
                <a:ea typeface="+mn-ea"/>
                <a:cs typeface="+mn-cs"/>
              </a:rPr>
              <a:t> tilnærming hjelper oss å forstå og møte pasienten som et helt menneske.​</a:t>
            </a:r>
          </a:p>
          <a:p>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Per lærer oss at tvang ikke handler om å “få rett”, men om å balansere nødvendig helsehjelp med respekt, forståelse og integritet. Vi må se hele mennesket bak diagnosen. ​</a:t>
            </a:r>
          </a:p>
          <a:p>
            <a:r>
              <a:rPr lang="nb-NO" sz="1200" kern="1200">
                <a:solidFill>
                  <a:schemeClr val="tx1"/>
                </a:solidFill>
                <a:effectLst/>
                <a:latin typeface="+mn-lt"/>
                <a:ea typeface="+mn-ea"/>
                <a:cs typeface="+mn-cs"/>
              </a:rPr>
              <a:t> </a:t>
            </a:r>
          </a:p>
          <a:p>
            <a:endParaRPr lang="nb-NO"/>
          </a:p>
        </p:txBody>
      </p:sp>
      <p:sp>
        <p:nvSpPr>
          <p:cNvPr id="4" name="Plassholder for lysbildenummer 3">
            <a:extLst>
              <a:ext uri="{FF2B5EF4-FFF2-40B4-BE49-F238E27FC236}">
                <a16:creationId xmlns:a16="http://schemas.microsoft.com/office/drawing/2014/main" id="{00748000-EF36-E8D2-9AA0-F42155A2D422}"/>
              </a:ext>
            </a:extLst>
          </p:cNvPr>
          <p:cNvSpPr>
            <a:spLocks noGrp="1"/>
          </p:cNvSpPr>
          <p:nvPr>
            <p:ph type="sldNum" sz="quarter" idx="5"/>
          </p:nvPr>
        </p:nvSpPr>
        <p:spPr/>
        <p:txBody>
          <a:bodyPr/>
          <a:lstStyle/>
          <a:p>
            <a:fld id="{156CEDBC-227B-4CCE-89B0-295BF0E9C841}" type="slidenum">
              <a:rPr lang="nb-NO" smtClean="0"/>
              <a:t>47</a:t>
            </a:fld>
            <a:endParaRPr lang="nb-NO"/>
          </a:p>
        </p:txBody>
      </p:sp>
    </p:spTree>
    <p:extLst>
      <p:ext uri="{BB962C8B-B14F-4D97-AF65-F5344CB8AC3E}">
        <p14:creationId xmlns:p14="http://schemas.microsoft.com/office/powerpoint/2010/main" val="10260225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5AF34-4715-B474-4382-77F0C111C2D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8D0957E-10F7-08FC-3955-CE9A5E4445E6}"/>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1908EB27-597A-F6C7-04B2-07F754A516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Dette er Ahmed. Ahmed er 23 år. Ahmed</a:t>
            </a:r>
            <a:r>
              <a:rPr lang="nb-NO"/>
              <a:t> er glad i å drive med hagearbeid- han har en bred kunnskap om all slags planter og blomster. Han har ett tett og nært forhold til familien sin. Ahmed bor i døgnbemannet bolig. Ahmed er ikke bare en person med diagnosen Down syndrom og lett psykisk utviklingshemming, men et menneske med rik historie, interesser og familie. Ahmed vil følge oss gjennom hele denne undervisningen.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a:extLst>
              <a:ext uri="{FF2B5EF4-FFF2-40B4-BE49-F238E27FC236}">
                <a16:creationId xmlns:a16="http://schemas.microsoft.com/office/drawing/2014/main" id="{1BF96337-F815-011C-BD42-D551EA291A48}"/>
              </a:ext>
            </a:extLst>
          </p:cNvPr>
          <p:cNvSpPr>
            <a:spLocks noGrp="1"/>
          </p:cNvSpPr>
          <p:nvPr>
            <p:ph type="sldNum" sz="quarter" idx="5"/>
          </p:nvPr>
        </p:nvSpPr>
        <p:spPr/>
        <p:txBody>
          <a:bodyPr/>
          <a:lstStyle/>
          <a:p>
            <a:fld id="{156CEDBC-227B-4CCE-89B0-295BF0E9C841}" type="slidenum">
              <a:rPr lang="nb-NO" smtClean="0"/>
              <a:t>48</a:t>
            </a:fld>
            <a:endParaRPr lang="nb-NO"/>
          </a:p>
        </p:txBody>
      </p:sp>
    </p:spTree>
    <p:extLst>
      <p:ext uri="{BB962C8B-B14F-4D97-AF65-F5344CB8AC3E}">
        <p14:creationId xmlns:p14="http://schemas.microsoft.com/office/powerpoint/2010/main" val="35406784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E228B-20D3-1A8D-19AF-40E9F2F1502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AD18A81-8AF6-32DA-1D73-931D0E77DD0D}"/>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36D5E184-C540-4160-2703-6DB8BA23E2C5}"/>
              </a:ext>
            </a:extLst>
          </p:cNvPr>
          <p:cNvSpPr>
            <a:spLocks noGrp="1"/>
          </p:cNvSpPr>
          <p:nvPr>
            <p:ph type="body" idx="1"/>
          </p:nvPr>
        </p:nvSpPr>
        <p:spPr/>
        <p:txBody>
          <a:bodyPr/>
          <a:lstStyle/>
          <a:p>
            <a:r>
              <a:rPr lang="nb-NO" sz="1200" b="1" kern="1200">
                <a:solidFill>
                  <a:schemeClr val="tx1"/>
                </a:solidFill>
                <a:effectLst/>
                <a:latin typeface="+mn-lt"/>
                <a:ea typeface="+mn-ea"/>
                <a:cs typeface="+mn-cs"/>
              </a:rPr>
              <a:t>Case 1: Motstand mot helsehjelp</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Det har over tid vært utfordrende å bistå han med tannstell. Ahmed drikker mye brus. Tannlege har ved visuell inspeksjon gitt uttrykk for alvorlig bekymring for både hull og syreskader. Når personalet skal pusse tennene biter han fast i tannbørsten og veiver med armene for å slå personalet bort, og han spytter.</a:t>
            </a:r>
          </a:p>
          <a:p>
            <a:endParaRPr lang="nb-NO" b="1"/>
          </a:p>
          <a:p>
            <a:endParaRPr lang="nb-NO" b="1"/>
          </a:p>
          <a:p>
            <a:r>
              <a:rPr lang="nb-NO" b="1"/>
              <a:t>Hva er motstand?</a:t>
            </a:r>
          </a:p>
          <a:p>
            <a:r>
              <a:rPr lang="nb-NO"/>
              <a:t>Motstand handler ikke bare om å si «nei». Den kan komme til uttrykk på flere måter, og alle former er like relevante å vurdere etter lovverket.</a:t>
            </a:r>
          </a:p>
          <a:p>
            <a:endParaRPr lang="nb-NO"/>
          </a:p>
          <a:p>
            <a:r>
              <a:rPr lang="nb-NO" sz="1200" b="1" kern="1200">
                <a:solidFill>
                  <a:schemeClr val="tx1"/>
                </a:solidFill>
                <a:effectLst/>
                <a:latin typeface="+mn-lt"/>
                <a:ea typeface="+mn-ea"/>
                <a:cs typeface="+mn-cs"/>
              </a:rPr>
              <a:t>Hva er motstand?</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Motstand handler ikke bare om å si «nei». Den kan komme til uttrykk på flere måter, og alle former er like relevante å vurdere etter lovverket.​</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a:t>
            </a:r>
            <a:r>
              <a:rPr lang="nb-NO" sz="1200" b="1" kern="1200">
                <a:solidFill>
                  <a:schemeClr val="tx1"/>
                </a:solidFill>
                <a:effectLst/>
                <a:latin typeface="+mn-lt"/>
                <a:ea typeface="+mn-ea"/>
                <a:cs typeface="+mn-cs"/>
              </a:rPr>
              <a:t>Ulike former for motstand:</a:t>
            </a:r>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Verbalt:</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«Nei» ​</a:t>
            </a:r>
          </a:p>
          <a:p>
            <a:r>
              <a:rPr lang="nb-NO" sz="1200" kern="1200">
                <a:solidFill>
                  <a:schemeClr val="tx1"/>
                </a:solidFill>
                <a:effectLst/>
                <a:latin typeface="+mn-lt"/>
                <a:ea typeface="+mn-ea"/>
                <a:cs typeface="+mn-cs"/>
              </a:rPr>
              <a:t>«Jeg vil ikke spise / pusse tenner» ​</a:t>
            </a:r>
          </a:p>
          <a:p>
            <a:r>
              <a:rPr lang="nb-NO" sz="1200" kern="1200">
                <a:solidFill>
                  <a:schemeClr val="tx1"/>
                </a:solidFill>
                <a:effectLst/>
                <a:latin typeface="+mn-lt"/>
                <a:ea typeface="+mn-ea"/>
                <a:cs typeface="+mn-cs"/>
              </a:rPr>
              <a:t>«La meg være i fred»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Fysisk:</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Unngår øyekontakt</a:t>
            </a:r>
          </a:p>
          <a:p>
            <a:r>
              <a:rPr lang="nb-NO" sz="1200" kern="1200">
                <a:solidFill>
                  <a:schemeClr val="tx1"/>
                </a:solidFill>
                <a:effectLst/>
                <a:latin typeface="+mn-lt"/>
                <a:ea typeface="+mn-ea"/>
                <a:cs typeface="+mn-cs"/>
              </a:rPr>
              <a:t>Går unna ​</a:t>
            </a:r>
          </a:p>
          <a:p>
            <a:r>
              <a:rPr lang="nb-NO" sz="1200" kern="1200">
                <a:solidFill>
                  <a:schemeClr val="tx1"/>
                </a:solidFill>
                <a:effectLst/>
                <a:latin typeface="+mn-lt"/>
                <a:ea typeface="+mn-ea"/>
                <a:cs typeface="+mn-cs"/>
              </a:rPr>
              <a:t>​Trekker armen til seg ​</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Atferd:</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Dytter hånden bort</a:t>
            </a:r>
          </a:p>
          <a:p>
            <a:r>
              <a:rPr lang="nb-NO" sz="1200" kern="1200">
                <a:solidFill>
                  <a:schemeClr val="tx1"/>
                </a:solidFill>
                <a:effectLst/>
                <a:latin typeface="+mn-lt"/>
                <a:ea typeface="+mn-ea"/>
                <a:cs typeface="+mn-cs"/>
              </a:rPr>
              <a:t>Nekter å spise</a:t>
            </a:r>
          </a:p>
          <a:p>
            <a:r>
              <a:rPr lang="nb-NO" sz="1200" kern="1200">
                <a:solidFill>
                  <a:schemeClr val="tx1"/>
                </a:solidFill>
                <a:effectLst/>
                <a:latin typeface="+mn-lt"/>
                <a:ea typeface="+mn-ea"/>
                <a:cs typeface="+mn-cs"/>
              </a:rPr>
              <a:t>Gjentatt avvisning av hjelp ​</a:t>
            </a:r>
          </a:p>
          <a:p>
            <a:r>
              <a:rPr lang="nb-NO" sz="1200" kern="1200">
                <a:solidFill>
                  <a:schemeClr val="tx1"/>
                </a:solidFill>
                <a:effectLst/>
                <a:latin typeface="+mn-lt"/>
                <a:ea typeface="+mn-ea"/>
                <a:cs typeface="+mn-cs"/>
              </a:rPr>
              <a:t>Unngår kontakt (f.eks. låser døra)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Ikke-verbal / emosjonell:</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Uro eller agitasjon ​</a:t>
            </a:r>
          </a:p>
          <a:p>
            <a:r>
              <a:rPr lang="nb-NO" sz="1200" kern="1200">
                <a:solidFill>
                  <a:schemeClr val="tx1"/>
                </a:solidFill>
                <a:effectLst/>
                <a:latin typeface="+mn-lt"/>
                <a:ea typeface="+mn-ea"/>
                <a:cs typeface="+mn-cs"/>
              </a:rPr>
              <a:t>Angstreaksjoner ​</a:t>
            </a:r>
          </a:p>
          <a:p>
            <a:r>
              <a:rPr lang="nb-NO" sz="1200" kern="1200">
                <a:solidFill>
                  <a:schemeClr val="tx1"/>
                </a:solidFill>
                <a:effectLst/>
                <a:latin typeface="+mn-lt"/>
                <a:ea typeface="+mn-ea"/>
                <a:cs typeface="+mn-cs"/>
              </a:rPr>
              <a:t>Gråt ​</a:t>
            </a:r>
          </a:p>
          <a:p>
            <a:endParaRPr lang="nb-NO"/>
          </a:p>
          <a:p>
            <a:r>
              <a:rPr lang="nb-NO" sz="1200" b="1" kern="1200">
                <a:solidFill>
                  <a:schemeClr val="tx1"/>
                </a:solidFill>
                <a:effectLst/>
                <a:latin typeface="+mn-lt"/>
                <a:ea typeface="+mn-ea"/>
                <a:cs typeface="+mn-cs"/>
              </a:rPr>
              <a:t>Tips! </a:t>
            </a:r>
            <a:r>
              <a:rPr lang="nb-NO" sz="1200" kern="1200">
                <a:solidFill>
                  <a:schemeClr val="tx1"/>
                </a:solidFill>
                <a:effectLst/>
                <a:latin typeface="+mn-lt"/>
                <a:ea typeface="+mn-ea"/>
                <a:cs typeface="+mn-cs"/>
              </a:rPr>
              <a:t>Spørre deltakerne om hvordan de har erfart/observert de ulike formene for motstand i praksis.​</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Møter motstand – hva nå?</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Ahmed viser tydelig motstand mot undersøkelse, og det er mistanke om en alvorlig og akutt infeksjon i tennene. Dette utløser krav om:</a:t>
            </a:r>
          </a:p>
          <a:p>
            <a:pPr marL="171450" indent="-171450">
              <a:buFont typeface="Arial" panose="020B0604020202020204" pitchFamily="34" charset="0"/>
              <a:buChar char="•"/>
            </a:pPr>
            <a:endParaRPr lang="nb-NO"/>
          </a:p>
          <a:p>
            <a:pPr marL="171450" lvl="0" indent="-171450">
              <a:buFont typeface="Arial" panose="020B0604020202020204" pitchFamily="34" charset="0"/>
              <a:buChar char="•"/>
            </a:pPr>
            <a:r>
              <a:rPr lang="nb-NO" sz="1200" u="none" strike="noStrike" kern="1200">
                <a:solidFill>
                  <a:schemeClr val="tx1"/>
                </a:solidFill>
                <a:effectLst/>
                <a:latin typeface="+mn-lt"/>
                <a:ea typeface="+mn-ea"/>
                <a:cs typeface="+mn-cs"/>
              </a:rPr>
              <a:t>Nøye dokumentasjon av observasjoner (spising, hevelse, smerteuttrykk).</a:t>
            </a:r>
          </a:p>
          <a:p>
            <a:pPr marL="171450" lvl="0" indent="-171450">
              <a:buFont typeface="Arial" panose="020B0604020202020204" pitchFamily="34" charset="0"/>
              <a:buChar char="•"/>
            </a:pPr>
            <a:r>
              <a:rPr lang="nb-NO" sz="1200" u="none" strike="noStrike" kern="1200">
                <a:solidFill>
                  <a:schemeClr val="tx1"/>
                </a:solidFill>
                <a:effectLst/>
                <a:latin typeface="+mn-lt"/>
                <a:ea typeface="+mn-ea"/>
                <a:cs typeface="+mn-cs"/>
              </a:rPr>
              <a:t>Vurdering av beslutningskompetanse ift. somatisk helsehjelp </a:t>
            </a:r>
          </a:p>
          <a:p>
            <a:pPr marL="171450" lvl="0" indent="-171450">
              <a:buFont typeface="Arial" panose="020B0604020202020204" pitchFamily="34" charset="0"/>
              <a:buChar char="•"/>
            </a:pPr>
            <a:r>
              <a:rPr lang="nb-NO" sz="1200" u="none" strike="noStrike" kern="1200">
                <a:solidFill>
                  <a:schemeClr val="tx1"/>
                </a:solidFill>
                <a:effectLst/>
                <a:latin typeface="+mn-lt"/>
                <a:ea typeface="+mn-ea"/>
                <a:cs typeface="+mn-cs"/>
              </a:rPr>
              <a:t>Tillitsskapende tiltak for å redusere frykt og mistillit.</a:t>
            </a:r>
          </a:p>
          <a:p>
            <a:pPr marL="171450" lvl="0" indent="-171450">
              <a:buFont typeface="Arial" panose="020B0604020202020204" pitchFamily="34" charset="0"/>
              <a:buChar char="•"/>
            </a:pPr>
            <a:r>
              <a:rPr lang="nb-NO" sz="1200" u="none" strike="noStrike" kern="1200">
                <a:solidFill>
                  <a:schemeClr val="tx1"/>
                </a:solidFill>
                <a:effectLst/>
                <a:latin typeface="+mn-lt"/>
                <a:ea typeface="+mn-ea"/>
                <a:cs typeface="+mn-cs"/>
              </a:rPr>
              <a:t>Er tvangsmessige tiltak nødvendige og forholdsmessige?</a:t>
            </a:r>
          </a:p>
          <a:p>
            <a:endParaRPr lang="nb-NO"/>
          </a:p>
          <a:p>
            <a:endParaRPr lang="nb-NO"/>
          </a:p>
          <a:p>
            <a:endParaRPr lang="nb-NO"/>
          </a:p>
        </p:txBody>
      </p:sp>
      <p:sp>
        <p:nvSpPr>
          <p:cNvPr id="4" name="Plassholder for lysbildenummer 3">
            <a:extLst>
              <a:ext uri="{FF2B5EF4-FFF2-40B4-BE49-F238E27FC236}">
                <a16:creationId xmlns:a16="http://schemas.microsoft.com/office/drawing/2014/main" id="{8853D4BA-2182-6D04-8454-236E4747C3E8}"/>
              </a:ext>
            </a:extLst>
          </p:cNvPr>
          <p:cNvSpPr>
            <a:spLocks noGrp="1"/>
          </p:cNvSpPr>
          <p:nvPr>
            <p:ph type="sldNum" sz="quarter" idx="5"/>
          </p:nvPr>
        </p:nvSpPr>
        <p:spPr/>
        <p:txBody>
          <a:bodyPr/>
          <a:lstStyle/>
          <a:p>
            <a:fld id="{156CEDBC-227B-4CCE-89B0-295BF0E9C841}" type="slidenum">
              <a:rPr lang="nb-NO" smtClean="0"/>
              <a:t>49</a:t>
            </a:fld>
            <a:endParaRPr lang="nb-NO"/>
          </a:p>
        </p:txBody>
      </p:sp>
    </p:spTree>
    <p:extLst>
      <p:ext uri="{BB962C8B-B14F-4D97-AF65-F5344CB8AC3E}">
        <p14:creationId xmlns:p14="http://schemas.microsoft.com/office/powerpoint/2010/main" val="38013022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F41F7-5811-A8B6-471F-EC00960D583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2299EFA-7280-7D96-6AA7-61F10ED699CC}"/>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E65B2B35-B7BB-3346-77B5-8AFB30BC1781}"/>
              </a:ext>
            </a:extLst>
          </p:cNvPr>
          <p:cNvSpPr>
            <a:spLocks noGrp="1"/>
          </p:cNvSpPr>
          <p:nvPr>
            <p:ph type="body" idx="1"/>
          </p:nvPr>
        </p:nvSpPr>
        <p:spPr/>
        <p:txBody>
          <a:bodyPr/>
          <a:lstStyle/>
          <a:p>
            <a:r>
              <a:rPr lang="nb-NO" b="1"/>
              <a:t>Case 2: Tillitsskapende tiltak</a:t>
            </a:r>
          </a:p>
          <a:p>
            <a:endParaRPr lang="nb-NO" b="1"/>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På grunn av hans diagnose har han utfordringer med å forstå sammenhenger i hverdagen og han strever med å få oversikt i situasjonen når det bare gis verbal informasjon. Jonas kan drikke inntil 2 liter sukkerholdig brus daglig. Han sier at Karius og Baktus ikke trives i hans tenner når personalet motiverer for tannpuss. Han har de siste 3 månedene gitt uttrykk for smerter i tennene.</a:t>
            </a:r>
          </a:p>
          <a:p>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 </a:t>
            </a:r>
            <a:endParaRPr lang="nb-NO" sz="1200" b="1"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Hvis du hadde ansvaret for Ahmed: Hva ville du gjort i denne situasjonen?</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IGP:</a:t>
            </a:r>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Individuelt: </a:t>
            </a:r>
            <a:r>
              <a:rPr lang="nb-NO" sz="1200" kern="1200">
                <a:solidFill>
                  <a:schemeClr val="tx1"/>
                </a:solidFill>
                <a:effectLst/>
                <a:latin typeface="+mn-lt"/>
                <a:ea typeface="+mn-ea"/>
                <a:cs typeface="+mn-cs"/>
              </a:rPr>
              <a:t>tenk i 2-5 min​</a:t>
            </a:r>
          </a:p>
          <a:p>
            <a:r>
              <a:rPr lang="nb-NO" sz="1200" b="1" kern="1200">
                <a:solidFill>
                  <a:schemeClr val="tx1"/>
                </a:solidFill>
                <a:effectLst/>
                <a:latin typeface="+mn-lt"/>
                <a:ea typeface="+mn-ea"/>
                <a:cs typeface="+mn-cs"/>
              </a:rPr>
              <a:t>Gruppe: </a:t>
            </a:r>
            <a:r>
              <a:rPr lang="nb-NO" sz="1200" kern="1200">
                <a:solidFill>
                  <a:schemeClr val="tx1"/>
                </a:solidFill>
                <a:effectLst/>
                <a:latin typeface="+mn-lt"/>
                <a:ea typeface="+mn-ea"/>
                <a:cs typeface="+mn-cs"/>
              </a:rPr>
              <a:t>snakk litt med sidemann​</a:t>
            </a:r>
          </a:p>
          <a:p>
            <a:r>
              <a:rPr lang="nb-NO" sz="1200" b="1" kern="1200">
                <a:solidFill>
                  <a:schemeClr val="tx1"/>
                </a:solidFill>
                <a:effectLst/>
                <a:latin typeface="+mn-lt"/>
                <a:ea typeface="+mn-ea"/>
                <a:cs typeface="+mn-cs"/>
              </a:rPr>
              <a:t>Plenum: </a:t>
            </a:r>
            <a:r>
              <a:rPr lang="nb-NO" sz="1200" kern="1200">
                <a:solidFill>
                  <a:schemeClr val="tx1"/>
                </a:solidFill>
                <a:effectLst/>
                <a:latin typeface="+mn-lt"/>
                <a:ea typeface="+mn-ea"/>
                <a:cs typeface="+mn-cs"/>
              </a:rPr>
              <a:t>noen som vil dele?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(Tips til underviser: </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Mest sannsynlig vil noen av gruppene gå rett på tiltak for å løse problemet uten å gå innom årsaken til problemet/utfordringen</a:t>
            </a:r>
            <a:r>
              <a:rPr lang="nb-NO" sz="1200" b="1" kern="1200">
                <a:solidFill>
                  <a:schemeClr val="tx1"/>
                </a:solidFill>
                <a:effectLst/>
                <a:latin typeface="+mn-lt"/>
                <a:ea typeface="+mn-ea"/>
                <a:cs typeface="+mn-cs"/>
              </a:rPr>
              <a:t>..) </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 </a:t>
            </a:r>
          </a:p>
          <a:p>
            <a:r>
              <a:rPr lang="nb-NO" sz="1200" b="1" kern="1200">
                <a:solidFill>
                  <a:schemeClr val="tx1"/>
                </a:solidFill>
                <a:effectLst/>
                <a:latin typeface="+mn-lt"/>
                <a:ea typeface="+mn-ea"/>
                <a:cs typeface="+mn-cs"/>
              </a:rPr>
              <a:t>Spørre:</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Rekk opp hånden alle de som hadde en førstetanke på det kan jeg løse sånn eller sånn? ​</a:t>
            </a:r>
          </a:p>
          <a:p>
            <a:r>
              <a:rPr lang="nb-NO" sz="1200" b="1" kern="1200">
                <a:solidFill>
                  <a:schemeClr val="tx1"/>
                </a:solidFill>
                <a:effectLst/>
                <a:latin typeface="+mn-lt"/>
                <a:ea typeface="+mn-ea"/>
                <a:cs typeface="+mn-cs"/>
              </a:rPr>
              <a:t>(– tips! </a:t>
            </a:r>
            <a:r>
              <a:rPr lang="nb-NO" sz="1200" kern="1200">
                <a:solidFill>
                  <a:schemeClr val="tx1"/>
                </a:solidFill>
                <a:effectLst/>
                <a:latin typeface="+mn-lt"/>
                <a:ea typeface="+mn-ea"/>
                <a:cs typeface="+mn-cs"/>
              </a:rPr>
              <a:t>foredragsholderen </a:t>
            </a:r>
            <a:r>
              <a:rPr lang="nb-NO" sz="1200" u="sng" kern="1200">
                <a:solidFill>
                  <a:schemeClr val="tx1"/>
                </a:solidFill>
                <a:effectLst/>
                <a:latin typeface="+mn-lt"/>
                <a:ea typeface="+mn-ea"/>
                <a:cs typeface="+mn-cs"/>
              </a:rPr>
              <a:t>bør rekke opp hånden </a:t>
            </a:r>
            <a:r>
              <a:rPr lang="nb-NO" sz="1200" kern="1200">
                <a:solidFill>
                  <a:schemeClr val="tx1"/>
                </a:solidFill>
                <a:effectLst/>
                <a:latin typeface="+mn-lt"/>
                <a:ea typeface="+mn-ea"/>
                <a:cs typeface="+mn-cs"/>
              </a:rPr>
              <a:t>selv</a:t>
            </a:r>
            <a:r>
              <a:rPr lang="nb-NO" sz="1200" b="1" kern="1200">
                <a:solidFill>
                  <a:schemeClr val="tx1"/>
                </a:solidFill>
                <a:effectLst/>
                <a:latin typeface="+mn-lt"/>
                <a:ea typeface="+mn-ea"/>
                <a:cs typeface="+mn-cs"/>
              </a:rPr>
              <a:t>..) </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Ca. halvparten av oss gjør nettopp det- går rett til tiltakene. ​</a:t>
            </a:r>
          </a:p>
          <a:p>
            <a:r>
              <a:rPr lang="nb-NO" sz="1200" kern="1200">
                <a:solidFill>
                  <a:schemeClr val="tx1"/>
                </a:solidFill>
                <a:effectLst/>
                <a:latin typeface="+mn-lt"/>
                <a:ea typeface="+mn-ea"/>
                <a:cs typeface="+mn-cs"/>
              </a:rPr>
              <a:t>Vi går rett på å løse problemet og ikke nødvendigvis finne ut av hva problemet eller utfordringen er.​</a:t>
            </a:r>
          </a:p>
          <a:p>
            <a:endParaRPr lang="nb-NO"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Vi må finne ut </a:t>
            </a:r>
            <a:r>
              <a:rPr lang="nb-NO" sz="1200" b="1" kern="1200">
                <a:solidFill>
                  <a:schemeClr val="tx1"/>
                </a:solidFill>
                <a:effectLst/>
                <a:latin typeface="+mn-lt"/>
                <a:ea typeface="+mn-ea"/>
                <a:cs typeface="+mn-cs"/>
              </a:rPr>
              <a:t>hvorfor først</a:t>
            </a:r>
            <a:r>
              <a:rPr lang="nb-NO" sz="1200" kern="1200">
                <a:solidFill>
                  <a:schemeClr val="tx1"/>
                </a:solidFill>
                <a:effectLst/>
                <a:latin typeface="+mn-lt"/>
                <a:ea typeface="+mn-ea"/>
                <a:cs typeface="+mn-cs"/>
              </a:rPr>
              <a:t>- for </a:t>
            </a:r>
            <a:r>
              <a:rPr lang="nb-NO" sz="1200" b="1" kern="1200">
                <a:solidFill>
                  <a:schemeClr val="tx1"/>
                </a:solidFill>
                <a:effectLst/>
                <a:latin typeface="+mn-lt"/>
                <a:ea typeface="+mn-ea"/>
                <a:cs typeface="+mn-cs"/>
              </a:rPr>
              <a:t>så å sette inn riktig tiltak</a:t>
            </a:r>
            <a:r>
              <a:rPr lang="nb-NO" sz="1200" kern="1200">
                <a:solidFill>
                  <a:schemeClr val="tx1"/>
                </a:solidFill>
                <a:effectLst/>
                <a:latin typeface="+mn-lt"/>
                <a:ea typeface="+mn-ea"/>
                <a:cs typeface="+mn-cs"/>
              </a:rPr>
              <a:t>… er dere med på den? ​</a:t>
            </a:r>
          </a:p>
          <a:p>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Obs! Smerter som fasit. – Få publikum til å komme fram til </a:t>
            </a:r>
            <a:r>
              <a:rPr lang="nb-NO" sz="1200" kern="1200" err="1">
                <a:solidFill>
                  <a:schemeClr val="tx1"/>
                </a:solidFill>
                <a:effectLst/>
                <a:latin typeface="+mn-lt"/>
                <a:ea typeface="+mn-ea"/>
                <a:cs typeface="+mn-cs"/>
              </a:rPr>
              <a:t>bakgrunnsårsaken</a:t>
            </a:r>
            <a:r>
              <a:rPr lang="nb-NO" sz="1200" kern="1200">
                <a:solidFill>
                  <a:schemeClr val="tx1"/>
                </a:solidFill>
                <a:effectLst/>
                <a:latin typeface="+mn-lt"/>
                <a:ea typeface="+mn-ea"/>
                <a:cs typeface="+mn-cs"/>
              </a:rPr>
              <a:t> til at han ikke vil pusse tennene. </a:t>
            </a:r>
            <a:r>
              <a:rPr lang="nb-NO" sz="1200" b="1" kern="1200">
                <a:solidFill>
                  <a:schemeClr val="tx1"/>
                </a:solidFill>
                <a:effectLst/>
                <a:latin typeface="+mn-lt"/>
                <a:ea typeface="+mn-ea"/>
                <a:cs typeface="+mn-cs"/>
              </a:rPr>
              <a:t>Viktig at denne gruppen lærer noe om at dette går under Kap4A og ikke under Kap9. </a:t>
            </a:r>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 </a:t>
            </a:r>
            <a:r>
              <a:rPr lang="nb-NO" sz="1200" kern="1200">
                <a:solidFill>
                  <a:schemeClr val="tx1"/>
                </a:solidFill>
                <a:effectLst/>
                <a:latin typeface="+mn-lt"/>
                <a:ea typeface="+mn-ea"/>
                <a:cs typeface="+mn-cs"/>
              </a:rPr>
              <a:t> </a:t>
            </a:r>
          </a:p>
          <a:p>
            <a:endParaRPr lang="nb-NO" b="0"/>
          </a:p>
          <a:p>
            <a:endParaRPr lang="nb-NO" b="0"/>
          </a:p>
          <a:p>
            <a:endParaRPr lang="nb-NO" b="0"/>
          </a:p>
          <a:p>
            <a:endParaRPr lang="nb-NO" b="0"/>
          </a:p>
          <a:p>
            <a:endParaRPr lang="nb-NO" b="1"/>
          </a:p>
          <a:p>
            <a:endParaRPr lang="nb-NO" b="1"/>
          </a:p>
          <a:p>
            <a:endParaRPr lang="nb-NO"/>
          </a:p>
        </p:txBody>
      </p:sp>
      <p:sp>
        <p:nvSpPr>
          <p:cNvPr id="4" name="Plassholder for lysbildenummer 3">
            <a:extLst>
              <a:ext uri="{FF2B5EF4-FFF2-40B4-BE49-F238E27FC236}">
                <a16:creationId xmlns:a16="http://schemas.microsoft.com/office/drawing/2014/main" id="{DD7E876A-BF6B-3967-2FAD-CE2CC81AFCDF}"/>
              </a:ext>
            </a:extLst>
          </p:cNvPr>
          <p:cNvSpPr>
            <a:spLocks noGrp="1"/>
          </p:cNvSpPr>
          <p:nvPr>
            <p:ph type="sldNum" sz="quarter" idx="5"/>
          </p:nvPr>
        </p:nvSpPr>
        <p:spPr/>
        <p:txBody>
          <a:bodyPr/>
          <a:lstStyle/>
          <a:p>
            <a:fld id="{156CEDBC-227B-4CCE-89B0-295BF0E9C841}" type="slidenum">
              <a:rPr lang="nb-NO" smtClean="0"/>
              <a:t>50</a:t>
            </a:fld>
            <a:endParaRPr lang="nb-NO"/>
          </a:p>
        </p:txBody>
      </p:sp>
    </p:spTree>
    <p:extLst>
      <p:ext uri="{BB962C8B-B14F-4D97-AF65-F5344CB8AC3E}">
        <p14:creationId xmlns:p14="http://schemas.microsoft.com/office/powerpoint/2010/main" val="27026955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F4064-2CBE-7842-D0F8-FB8EB2C9CF7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5E00ED7-EA72-C927-F266-61D37F7150B7}"/>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F1E23D69-E2AC-C7DD-B36A-BDB5204176EA}"/>
              </a:ext>
            </a:extLst>
          </p:cNvPr>
          <p:cNvSpPr>
            <a:spLocks noGrp="1"/>
          </p:cNvSpPr>
          <p:nvPr>
            <p:ph type="body" idx="1"/>
          </p:nvPr>
        </p:nvSpPr>
        <p:spPr/>
        <p:txBody>
          <a:bodyPr/>
          <a:lstStyle/>
          <a:p>
            <a:r>
              <a:rPr lang="nb-NO" sz="1200" b="1" kern="1200">
                <a:solidFill>
                  <a:schemeClr val="tx1"/>
                </a:solidFill>
                <a:effectLst/>
                <a:latin typeface="+mn-lt"/>
                <a:ea typeface="+mn-ea"/>
                <a:cs typeface="+mn-cs"/>
              </a:rPr>
              <a:t>Case 3 – Beslutningskompetanse</a:t>
            </a:r>
          </a:p>
          <a:p>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Ahmed klager over smerter daglig, og det begynner å gå ut over matinntaket i tillegg til manglende tannpuss. Han vil ikke til tannlegen.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p>
          <a:p>
            <a:pPr marL="0" marR="0" lvl="0" indent="0" algn="l" defTabSz="914400" rtl="0" eaLnBrk="1" fontAlgn="auto" latinLnBrk="0" hangingPunct="1">
              <a:lnSpc>
                <a:spcPct val="100000"/>
              </a:lnSpc>
              <a:spcBef>
                <a:spcPts val="0"/>
              </a:spcBef>
              <a:spcAft>
                <a:spcPts val="0"/>
              </a:spcAft>
              <a:buClrTx/>
              <a:buSzTx/>
              <a:buFontTx/>
              <a:buNone/>
              <a:tabLst/>
              <a:defRPr/>
            </a:pPr>
            <a:r>
              <a:rPr lang="nb-NO" b="0"/>
              <a:t>Har Ahmed her egentlig beslutningskompetanse når det gjelder tannpuss? </a:t>
            </a:r>
            <a:r>
              <a:rPr lang="nb-NO" sz="1200" kern="1200">
                <a:solidFill>
                  <a:schemeClr val="tx1"/>
                </a:solidFill>
                <a:effectLst/>
                <a:latin typeface="+mn-lt"/>
                <a:ea typeface="+mn-ea"/>
                <a:cs typeface="+mn-cs"/>
              </a:rPr>
              <a:t>Kan en person med utviklingshemming ha beslutningskompetanse,</a:t>
            </a:r>
            <a:r>
              <a:rPr lang="nb-NO" b="0"/>
              <a:t> og hva er egentlig beslutningskompetanse? Vi ser litt mer på det</a:t>
            </a:r>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 </a:t>
            </a:r>
          </a:p>
          <a:p>
            <a:endParaRPr lang="nb-NO"/>
          </a:p>
        </p:txBody>
      </p:sp>
      <p:sp>
        <p:nvSpPr>
          <p:cNvPr id="4" name="Plassholder for lysbildenummer 3">
            <a:extLst>
              <a:ext uri="{FF2B5EF4-FFF2-40B4-BE49-F238E27FC236}">
                <a16:creationId xmlns:a16="http://schemas.microsoft.com/office/drawing/2014/main" id="{EFC19576-2E4D-3F76-B701-BB4DBBE98F0E}"/>
              </a:ext>
            </a:extLst>
          </p:cNvPr>
          <p:cNvSpPr>
            <a:spLocks noGrp="1"/>
          </p:cNvSpPr>
          <p:nvPr>
            <p:ph type="sldNum" sz="quarter" idx="5"/>
          </p:nvPr>
        </p:nvSpPr>
        <p:spPr/>
        <p:txBody>
          <a:bodyPr/>
          <a:lstStyle/>
          <a:p>
            <a:fld id="{156CEDBC-227B-4CCE-89B0-295BF0E9C841}" type="slidenum">
              <a:rPr lang="nb-NO" smtClean="0"/>
              <a:t>51</a:t>
            </a:fld>
            <a:endParaRPr lang="nb-NO"/>
          </a:p>
        </p:txBody>
      </p:sp>
    </p:spTree>
    <p:extLst>
      <p:ext uri="{BB962C8B-B14F-4D97-AF65-F5344CB8AC3E}">
        <p14:creationId xmlns:p14="http://schemas.microsoft.com/office/powerpoint/2010/main" val="30830999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64B0F-0605-5916-BEBC-5D318F839AA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2DD3B7D-2C73-551C-2107-0946A33F985C}"/>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159B9D41-791C-2C9C-721F-506DD8439F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t>Case 4: FARV</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Har Ahmed beslutningskompetanse når det gjelder tannhelse?</a:t>
            </a:r>
          </a:p>
          <a:p>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Metodikk: IGP</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Individuelt: </a:t>
            </a:r>
            <a:r>
              <a:rPr lang="nb-NO" sz="1200" kern="1200">
                <a:solidFill>
                  <a:schemeClr val="tx1"/>
                </a:solidFill>
                <a:effectLst/>
                <a:latin typeface="+mn-lt"/>
                <a:ea typeface="+mn-ea"/>
                <a:cs typeface="+mn-cs"/>
              </a:rPr>
              <a:t>Vurder i henhold til FARV, 5 min​</a:t>
            </a:r>
          </a:p>
          <a:p>
            <a:r>
              <a:rPr lang="nb-NO" sz="1200" b="1" kern="1200">
                <a:solidFill>
                  <a:schemeClr val="tx1"/>
                </a:solidFill>
                <a:effectLst/>
                <a:latin typeface="+mn-lt"/>
                <a:ea typeface="+mn-ea"/>
                <a:cs typeface="+mn-cs"/>
              </a:rPr>
              <a:t>Gruppe: </a:t>
            </a:r>
            <a:r>
              <a:rPr lang="nb-NO" sz="1200" kern="1200">
                <a:solidFill>
                  <a:schemeClr val="tx1"/>
                </a:solidFill>
                <a:effectLst/>
                <a:latin typeface="+mn-lt"/>
                <a:ea typeface="+mn-ea"/>
                <a:cs typeface="+mn-cs"/>
              </a:rPr>
              <a:t>Diskuter i gruppen, 10 min​</a:t>
            </a:r>
          </a:p>
          <a:p>
            <a:r>
              <a:rPr lang="nb-NO" sz="1200" b="1" kern="1200">
                <a:solidFill>
                  <a:schemeClr val="tx1"/>
                </a:solidFill>
                <a:effectLst/>
                <a:latin typeface="+mn-lt"/>
                <a:ea typeface="+mn-ea"/>
                <a:cs typeface="+mn-cs"/>
              </a:rPr>
              <a:t>Plenum: </a:t>
            </a:r>
            <a:r>
              <a:rPr lang="nb-NO" sz="1200" kern="1200">
                <a:solidFill>
                  <a:schemeClr val="tx1"/>
                </a:solidFill>
                <a:effectLst/>
                <a:latin typeface="+mn-lt"/>
                <a:ea typeface="+mn-ea"/>
                <a:cs typeface="+mn-cs"/>
              </a:rPr>
              <a:t>Deler i plenum. 10 min​</a:t>
            </a:r>
          </a:p>
          <a:p>
            <a:r>
              <a:rPr lang="nb-NO" sz="1200" kern="1200">
                <a:solidFill>
                  <a:schemeClr val="tx1"/>
                </a:solidFill>
                <a:effectLst/>
                <a:latin typeface="+mn-lt"/>
                <a:ea typeface="+mn-ea"/>
                <a:cs typeface="+mn-cs"/>
              </a:rPr>
              <a:t> </a:t>
            </a:r>
          </a:p>
          <a:p>
            <a:endParaRPr lang="nb-NO"/>
          </a:p>
        </p:txBody>
      </p:sp>
      <p:sp>
        <p:nvSpPr>
          <p:cNvPr id="4" name="Plassholder for lysbildenummer 3">
            <a:extLst>
              <a:ext uri="{FF2B5EF4-FFF2-40B4-BE49-F238E27FC236}">
                <a16:creationId xmlns:a16="http://schemas.microsoft.com/office/drawing/2014/main" id="{CEF41784-CCDB-9695-64B8-E86F5262557F}"/>
              </a:ext>
            </a:extLst>
          </p:cNvPr>
          <p:cNvSpPr>
            <a:spLocks noGrp="1"/>
          </p:cNvSpPr>
          <p:nvPr>
            <p:ph type="sldNum" sz="quarter" idx="5"/>
          </p:nvPr>
        </p:nvSpPr>
        <p:spPr/>
        <p:txBody>
          <a:bodyPr/>
          <a:lstStyle/>
          <a:p>
            <a:fld id="{156CEDBC-227B-4CCE-89B0-295BF0E9C841}" type="slidenum">
              <a:rPr lang="nb-NO" smtClean="0"/>
              <a:t>52</a:t>
            </a:fld>
            <a:endParaRPr lang="nb-NO"/>
          </a:p>
        </p:txBody>
      </p:sp>
    </p:spTree>
    <p:extLst>
      <p:ext uri="{BB962C8B-B14F-4D97-AF65-F5344CB8AC3E}">
        <p14:creationId xmlns:p14="http://schemas.microsoft.com/office/powerpoint/2010/main" val="12123150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03A51-36F4-9EE3-5190-A968B9E2710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DA0AB80-9736-5470-17F9-35DA1319F41B}"/>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ABFAD14A-92CE-523F-7F96-F4FFBF73383E}"/>
              </a:ext>
            </a:extLst>
          </p:cNvPr>
          <p:cNvSpPr>
            <a:spLocks noGrp="1"/>
          </p:cNvSpPr>
          <p:nvPr>
            <p:ph type="body" idx="1"/>
          </p:nvPr>
        </p:nvSpPr>
        <p:spPr/>
        <p:txBody>
          <a:bodyPr/>
          <a:lstStyle/>
          <a:p>
            <a:r>
              <a:rPr lang="nb-NO" sz="1200" b="1" kern="1200">
                <a:solidFill>
                  <a:schemeClr val="tx1"/>
                </a:solidFill>
                <a:effectLst/>
                <a:latin typeface="+mn-lt"/>
                <a:ea typeface="+mn-ea"/>
                <a:cs typeface="+mn-cs"/>
              </a:rPr>
              <a:t>Case 5 – Tilbake til beslutningskompetanse, hvordan skal du fremdeles jobbe med tillitsskapende tiltak?</a:t>
            </a:r>
          </a:p>
          <a:p>
            <a:endParaRPr lang="nb-NO" sz="1200" kern="1200">
              <a:solidFill>
                <a:schemeClr val="tx1"/>
              </a:solidFill>
              <a:effectLst/>
              <a:latin typeface="+mn-lt"/>
              <a:ea typeface="+mn-ea"/>
              <a:cs typeface="+mn-cs"/>
            </a:endParaRPr>
          </a:p>
          <a:p>
            <a:r>
              <a:rPr lang="nb-NO" sz="1200" kern="1200">
                <a:solidFill>
                  <a:schemeClr val="tx1"/>
                </a:solidFill>
                <a:effectLst/>
                <a:latin typeface="+mn-lt"/>
                <a:ea typeface="+mn-ea"/>
                <a:cs typeface="+mn-cs"/>
              </a:rPr>
              <a:t>Ahmed har ikke beslutningskompetanse, og tannlege ønsker å gjennomføre en tannhelsekontroll i narkose. Han viser sterk vegring mot sprøytestikk, og for å redusere hans motstand når han skal legges i narkose foreslås det premedisinering. Fastlege har skrevet et 4A-vedtak på premedisinering, men man skal likevel forsøke tillitsskapende tiltak først. Hvordan kan man jobbe med tillitsskapende tiltak for premedisinering for å utføre tvangen minst mulig inngripende?</a:t>
            </a:r>
          </a:p>
          <a:p>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Metodikk: IGP</a:t>
            </a:r>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Individuelt: </a:t>
            </a:r>
            <a:r>
              <a:rPr lang="nb-NO" sz="1200" kern="1200">
                <a:solidFill>
                  <a:schemeClr val="tx1"/>
                </a:solidFill>
                <a:effectLst/>
                <a:latin typeface="+mn-lt"/>
                <a:ea typeface="+mn-ea"/>
                <a:cs typeface="+mn-cs"/>
              </a:rPr>
              <a:t>5 min​</a:t>
            </a:r>
          </a:p>
          <a:p>
            <a:r>
              <a:rPr lang="nb-NO" sz="1200" b="1" kern="1200">
                <a:solidFill>
                  <a:schemeClr val="tx1"/>
                </a:solidFill>
                <a:effectLst/>
                <a:latin typeface="+mn-lt"/>
                <a:ea typeface="+mn-ea"/>
                <a:cs typeface="+mn-cs"/>
              </a:rPr>
              <a:t>Gruppe: </a:t>
            </a:r>
            <a:r>
              <a:rPr lang="nb-NO" sz="1200" kern="1200">
                <a:solidFill>
                  <a:schemeClr val="tx1"/>
                </a:solidFill>
                <a:effectLst/>
                <a:latin typeface="+mn-lt"/>
                <a:ea typeface="+mn-ea"/>
                <a:cs typeface="+mn-cs"/>
              </a:rPr>
              <a:t>10 min​</a:t>
            </a:r>
          </a:p>
          <a:p>
            <a:r>
              <a:rPr lang="nb-NO" sz="1200" b="1" kern="1200">
                <a:solidFill>
                  <a:schemeClr val="tx1"/>
                </a:solidFill>
                <a:effectLst/>
                <a:latin typeface="+mn-lt"/>
                <a:ea typeface="+mn-ea"/>
                <a:cs typeface="+mn-cs"/>
              </a:rPr>
              <a:t>Plenum: </a:t>
            </a:r>
            <a:r>
              <a:rPr lang="nb-NO" sz="1200" kern="1200">
                <a:solidFill>
                  <a:schemeClr val="tx1"/>
                </a:solidFill>
                <a:effectLst/>
                <a:latin typeface="+mn-lt"/>
                <a:ea typeface="+mn-ea"/>
                <a:cs typeface="+mn-cs"/>
              </a:rPr>
              <a:t>10-20 min​</a:t>
            </a:r>
          </a:p>
          <a:p>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a:p>
          <a:p>
            <a:endParaRPr lang="nb-NO"/>
          </a:p>
        </p:txBody>
      </p:sp>
      <p:sp>
        <p:nvSpPr>
          <p:cNvPr id="4" name="Plassholder for lysbildenummer 3">
            <a:extLst>
              <a:ext uri="{FF2B5EF4-FFF2-40B4-BE49-F238E27FC236}">
                <a16:creationId xmlns:a16="http://schemas.microsoft.com/office/drawing/2014/main" id="{51DD39DE-E345-AECD-06AD-43A2E501C963}"/>
              </a:ext>
            </a:extLst>
          </p:cNvPr>
          <p:cNvSpPr>
            <a:spLocks noGrp="1"/>
          </p:cNvSpPr>
          <p:nvPr>
            <p:ph type="sldNum" sz="quarter" idx="5"/>
          </p:nvPr>
        </p:nvSpPr>
        <p:spPr/>
        <p:txBody>
          <a:bodyPr/>
          <a:lstStyle/>
          <a:p>
            <a:fld id="{156CEDBC-227B-4CCE-89B0-295BF0E9C841}" type="slidenum">
              <a:rPr lang="nb-NO" smtClean="0"/>
              <a:t>53</a:t>
            </a:fld>
            <a:endParaRPr lang="nb-NO"/>
          </a:p>
        </p:txBody>
      </p:sp>
    </p:spTree>
    <p:extLst>
      <p:ext uri="{BB962C8B-B14F-4D97-AF65-F5344CB8AC3E}">
        <p14:creationId xmlns:p14="http://schemas.microsoft.com/office/powerpoint/2010/main" val="40956218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7DFA7-0CFE-D996-6EB5-B4901D20892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5642765-98AD-D3CF-2649-3BF5CDD377CC}"/>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997E9B79-DB45-F75C-7251-96488E6B34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a:solidFill>
                  <a:schemeClr val="tx1"/>
                </a:solidFill>
                <a:effectLst/>
                <a:latin typeface="+mn-lt"/>
                <a:ea typeface="+mn-ea"/>
                <a:cs typeface="+mn-cs"/>
              </a:rPr>
              <a:t>Case 6: Grunnlag for tvang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Tannlegesituasjonen er nå løst, og Ahmed har ikke lengre vansker med å spise. Han har begynt å overspise. Blodprøver viser fine verdier. Flere i familien til Ahmed har diabetes, og han er arvelig disponert for dette. Nærmeste pårørende ønsker at boligpersonalet regulerer matinntaket hans. </a:t>
            </a:r>
            <a:r>
              <a:rPr lang="nb-NO" sz="1200" b="1" kern="1200">
                <a:solidFill>
                  <a:schemeClr val="tx1"/>
                </a:solidFill>
                <a:effectLst/>
                <a:latin typeface="+mn-lt"/>
                <a:ea typeface="+mn-ea"/>
                <a:cs typeface="+mn-cs"/>
              </a:rPr>
              <a:t>Er det grunnlag for tvang innen kap.4A?</a:t>
            </a:r>
            <a:r>
              <a:rPr lang="nb-NO"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IGP:</a:t>
            </a:r>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Individuelt: </a:t>
            </a:r>
            <a:r>
              <a:rPr lang="nb-NO" sz="1200" kern="1200">
                <a:solidFill>
                  <a:schemeClr val="tx1"/>
                </a:solidFill>
                <a:effectLst/>
                <a:latin typeface="+mn-lt"/>
                <a:ea typeface="+mn-ea"/>
                <a:cs typeface="+mn-cs"/>
              </a:rPr>
              <a:t>5 min​</a:t>
            </a:r>
          </a:p>
          <a:p>
            <a:r>
              <a:rPr lang="nb-NO" sz="1200" b="1" kern="1200">
                <a:solidFill>
                  <a:schemeClr val="tx1"/>
                </a:solidFill>
                <a:effectLst/>
                <a:latin typeface="+mn-lt"/>
                <a:ea typeface="+mn-ea"/>
                <a:cs typeface="+mn-cs"/>
              </a:rPr>
              <a:t>Gruppe: </a:t>
            </a:r>
            <a:r>
              <a:rPr lang="nb-NO" sz="1200" kern="1200">
                <a:solidFill>
                  <a:schemeClr val="tx1"/>
                </a:solidFill>
                <a:effectLst/>
                <a:latin typeface="+mn-lt"/>
                <a:ea typeface="+mn-ea"/>
                <a:cs typeface="+mn-cs"/>
              </a:rPr>
              <a:t>15 min​</a:t>
            </a:r>
          </a:p>
          <a:p>
            <a:r>
              <a:rPr lang="nb-NO" sz="1200" b="1" kern="1200">
                <a:solidFill>
                  <a:schemeClr val="tx1"/>
                </a:solidFill>
                <a:effectLst/>
                <a:latin typeface="+mn-lt"/>
                <a:ea typeface="+mn-ea"/>
                <a:cs typeface="+mn-cs"/>
              </a:rPr>
              <a:t>Plenum: </a:t>
            </a:r>
            <a:r>
              <a:rPr lang="nb-NO" sz="1200" kern="1200">
                <a:solidFill>
                  <a:schemeClr val="tx1"/>
                </a:solidFill>
                <a:effectLst/>
                <a:latin typeface="+mn-lt"/>
                <a:ea typeface="+mn-ea"/>
                <a:cs typeface="+mn-cs"/>
              </a:rPr>
              <a:t>10 min​</a:t>
            </a:r>
          </a:p>
          <a:p>
            <a:endParaRPr lang="nb-NO"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Dette kan da sees opp mot både Kap9 og Kap4a. Man kan ikke regulere matinntak gjennom Kap4a. Over tid kan situasjonen bli så alvorlig at det kan gi betydelig helsefare. Da kan det gå under Kap9.</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Spørsmål til refleksjon: </a:t>
            </a:r>
            <a:r>
              <a:rPr lang="nb-NO" sz="1200" kern="1200">
                <a:solidFill>
                  <a:schemeClr val="tx1"/>
                </a:solidFill>
                <a:effectLst/>
                <a:latin typeface="+mn-lt"/>
                <a:ea typeface="+mn-ea"/>
                <a:cs typeface="+mn-cs"/>
              </a:rPr>
              <a:t>​</a:t>
            </a:r>
          </a:p>
          <a:p>
            <a:pPr lvl="0"/>
            <a:r>
              <a:rPr lang="nb-NO" sz="1200" u="none" strike="noStrike" kern="1200">
                <a:solidFill>
                  <a:schemeClr val="tx1"/>
                </a:solidFill>
                <a:effectLst/>
                <a:latin typeface="+mn-lt"/>
                <a:ea typeface="+mn-ea"/>
                <a:cs typeface="+mn-cs"/>
              </a:rPr>
              <a:t>Er det motstand mot helsehjelp? ​</a:t>
            </a:r>
          </a:p>
          <a:p>
            <a:pPr lvl="0"/>
            <a:r>
              <a:rPr lang="nb-NO" sz="1200" u="none" strike="noStrike" kern="1200">
                <a:solidFill>
                  <a:schemeClr val="tx1"/>
                </a:solidFill>
                <a:effectLst/>
                <a:latin typeface="+mn-lt"/>
                <a:ea typeface="+mn-ea"/>
                <a:cs typeface="+mn-cs"/>
              </a:rPr>
              <a:t>Har Ahmed beslutningskompetanse på dette? ​</a:t>
            </a:r>
          </a:p>
          <a:p>
            <a:pPr lvl="0"/>
            <a:r>
              <a:rPr lang="nb-NO" sz="1200" u="none" strike="noStrike" kern="1200">
                <a:solidFill>
                  <a:schemeClr val="tx1"/>
                </a:solidFill>
                <a:effectLst/>
                <a:latin typeface="+mn-lt"/>
                <a:ea typeface="+mn-ea"/>
                <a:cs typeface="+mn-cs"/>
              </a:rPr>
              <a:t>Er tillitsskapende tiltak forsøkt? ​</a:t>
            </a:r>
          </a:p>
          <a:p>
            <a:pPr lvl="0"/>
            <a:r>
              <a:rPr lang="nb-NO" sz="1200" u="none" strike="noStrike" kern="1200">
                <a:solidFill>
                  <a:schemeClr val="tx1"/>
                </a:solidFill>
                <a:effectLst/>
                <a:latin typeface="+mn-lt"/>
                <a:ea typeface="+mn-ea"/>
                <a:cs typeface="+mn-cs"/>
              </a:rPr>
              <a:t>Er vilkårene for tvang oppfylt? Begrunn svaret.​</a:t>
            </a:r>
          </a:p>
          <a:p>
            <a:pPr lvl="0"/>
            <a:endParaRPr lang="nb-NO" sz="1200" u="none" strike="noStrike" kern="1200">
              <a:solidFill>
                <a:schemeClr val="tx1"/>
              </a:solidFill>
              <a:effectLst/>
              <a:latin typeface="+mn-lt"/>
              <a:ea typeface="+mn-ea"/>
              <a:cs typeface="+mn-cs"/>
            </a:endParaRPr>
          </a:p>
          <a:p>
            <a:pPr lvl="0"/>
            <a:endParaRPr lang="nb-NO" sz="1200" u="none" strike="noStrike" kern="1200">
              <a:solidFill>
                <a:schemeClr val="tx1"/>
              </a:solidFill>
              <a:effectLst/>
              <a:latin typeface="+mn-lt"/>
              <a:ea typeface="+mn-ea"/>
              <a:cs typeface="+mn-cs"/>
            </a:endParaRPr>
          </a:p>
          <a:p>
            <a:endParaRPr lang="nb-NO"/>
          </a:p>
        </p:txBody>
      </p:sp>
      <p:sp>
        <p:nvSpPr>
          <p:cNvPr id="4" name="Plassholder for lysbildenummer 3">
            <a:extLst>
              <a:ext uri="{FF2B5EF4-FFF2-40B4-BE49-F238E27FC236}">
                <a16:creationId xmlns:a16="http://schemas.microsoft.com/office/drawing/2014/main" id="{E8AE1B7C-910B-A93B-1462-F18D8D29A0F8}"/>
              </a:ext>
            </a:extLst>
          </p:cNvPr>
          <p:cNvSpPr>
            <a:spLocks noGrp="1"/>
          </p:cNvSpPr>
          <p:nvPr>
            <p:ph type="sldNum" sz="quarter" idx="5"/>
          </p:nvPr>
        </p:nvSpPr>
        <p:spPr/>
        <p:txBody>
          <a:bodyPr/>
          <a:lstStyle/>
          <a:p>
            <a:fld id="{156CEDBC-227B-4CCE-89B0-295BF0E9C841}" type="slidenum">
              <a:rPr lang="nb-NO" smtClean="0"/>
              <a:t>54</a:t>
            </a:fld>
            <a:endParaRPr lang="nb-NO"/>
          </a:p>
        </p:txBody>
      </p:sp>
    </p:spTree>
    <p:extLst>
      <p:ext uri="{BB962C8B-B14F-4D97-AF65-F5344CB8AC3E}">
        <p14:creationId xmlns:p14="http://schemas.microsoft.com/office/powerpoint/2010/main" val="32564329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7893A-98D9-80FB-E915-9C9058DC499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7FC4C7B-99E8-494A-4F0E-887023728038}"/>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4880FC13-108B-9AF2-8B58-CDE38008FEE0}"/>
              </a:ext>
            </a:extLst>
          </p:cNvPr>
          <p:cNvSpPr>
            <a:spLocks noGrp="1"/>
          </p:cNvSpPr>
          <p:nvPr>
            <p:ph type="body" idx="1"/>
          </p:nvPr>
        </p:nvSpPr>
        <p:spPr/>
        <p:txBody>
          <a:bodyPr/>
          <a:lstStyle/>
          <a:p>
            <a:r>
              <a:rPr lang="nb-NO" sz="1200" b="1" kern="1200">
                <a:solidFill>
                  <a:schemeClr val="tx1"/>
                </a:solidFill>
                <a:effectLst/>
                <a:latin typeface="+mn-lt"/>
                <a:ea typeface="+mn-ea"/>
                <a:cs typeface="+mn-cs"/>
              </a:rPr>
              <a:t>Hva har vi lært av Ahmed?</a:t>
            </a:r>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Respekt for selvbestemmelse og integritet</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Selv når beslutningskompetanse mangler, skal pasienten møtes med respekt. ​</a:t>
            </a:r>
          </a:p>
          <a:p>
            <a:r>
              <a:rPr lang="nb-NO" sz="1200" kern="1200">
                <a:solidFill>
                  <a:schemeClr val="tx1"/>
                </a:solidFill>
                <a:effectLst/>
                <a:latin typeface="+mn-lt"/>
                <a:ea typeface="+mn-ea"/>
                <a:cs typeface="+mn-cs"/>
              </a:rPr>
              <a:t>Motstand er et uttrykk for pasientens opplevelse og må tas på alvor.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Betydningen av faglig skjønn og samarbeid</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Helsepersonell må vurdere situasjonen nøye: beslutningskompetanse, motstand, risiko og tiltak. ​</a:t>
            </a:r>
          </a:p>
          <a:p>
            <a:r>
              <a:rPr lang="nb-NO" sz="1200" kern="1200">
                <a:solidFill>
                  <a:schemeClr val="tx1"/>
                </a:solidFill>
                <a:effectLst/>
                <a:latin typeface="+mn-lt"/>
                <a:ea typeface="+mn-ea"/>
                <a:cs typeface="+mn-cs"/>
              </a:rPr>
              <a:t>Tverrfaglig samarbeid og dialog med pårørende styrker tryggheten og kvaliteten på beslutninger.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Kapittel 4 A som verktøy – ikke bare tvang</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Loven gir rammer for å sikre nødvendig helsehjelp, men tvang er </a:t>
            </a:r>
            <a:r>
              <a:rPr lang="nb-NO" sz="1200" b="1" kern="1200">
                <a:solidFill>
                  <a:schemeClr val="tx1"/>
                </a:solidFill>
                <a:effectLst/>
                <a:latin typeface="+mn-lt"/>
                <a:ea typeface="+mn-ea"/>
                <a:cs typeface="+mn-cs"/>
              </a:rPr>
              <a:t>siste utvei</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Fokus på tillitsskapende tiltak og personsentrert omsorg er like viktig som selve vedtaket. ​</a:t>
            </a:r>
          </a:p>
          <a:p>
            <a:r>
              <a:rPr lang="nb-NO" sz="1200" kern="1200">
                <a:solidFill>
                  <a:schemeClr val="tx1"/>
                </a:solidFill>
                <a:effectLst/>
                <a:latin typeface="+mn-lt"/>
                <a:ea typeface="+mn-ea"/>
                <a:cs typeface="+mn-cs"/>
              </a:rPr>
              <a:t>​</a:t>
            </a:r>
          </a:p>
          <a:p>
            <a:r>
              <a:rPr lang="nb-NO" sz="1200" b="1" kern="1200">
                <a:solidFill>
                  <a:schemeClr val="tx1"/>
                </a:solidFill>
                <a:effectLst/>
                <a:latin typeface="+mn-lt"/>
                <a:ea typeface="+mn-ea"/>
                <a:cs typeface="+mn-cs"/>
              </a:rPr>
              <a:t>Verdien av å se hele mennesket bak diagnosen</a:t>
            </a:r>
            <a:r>
              <a:rPr lang="nb-NO" sz="1200" kern="1200">
                <a:solidFill>
                  <a:schemeClr val="tx1"/>
                </a:solidFill>
                <a:effectLst/>
                <a:latin typeface="+mn-lt"/>
                <a:ea typeface="+mn-ea"/>
                <a:cs typeface="+mn-cs"/>
              </a:rPr>
              <a:t> ​</a:t>
            </a:r>
          </a:p>
          <a:p>
            <a:r>
              <a:rPr lang="nb-NO" sz="1200" kern="1200">
                <a:solidFill>
                  <a:schemeClr val="tx1"/>
                </a:solidFill>
                <a:effectLst/>
                <a:latin typeface="+mn-lt"/>
                <a:ea typeface="+mn-ea"/>
                <a:cs typeface="+mn-cs"/>
              </a:rPr>
              <a:t>Ahmed er mer enn diagnoser, medisinering og ernæring. ​</a:t>
            </a:r>
          </a:p>
          <a:p>
            <a:r>
              <a:rPr lang="nb-NO" sz="1200" kern="1200">
                <a:solidFill>
                  <a:schemeClr val="tx1"/>
                </a:solidFill>
                <a:effectLst/>
                <a:latin typeface="+mn-lt"/>
                <a:ea typeface="+mn-ea"/>
                <a:cs typeface="+mn-cs"/>
              </a:rPr>
              <a:t>Hans erfaringer, historie, følelser og sosiale situasjon må inkluderes i vurderingen. ​</a:t>
            </a:r>
          </a:p>
          <a:p>
            <a:r>
              <a:rPr lang="nb-NO" sz="1200" kern="1200">
                <a:solidFill>
                  <a:schemeClr val="tx1"/>
                </a:solidFill>
                <a:effectLst/>
                <a:latin typeface="+mn-lt"/>
                <a:ea typeface="+mn-ea"/>
                <a:cs typeface="+mn-cs"/>
              </a:rPr>
              <a:t>Personsentrert omsorg og en </a:t>
            </a:r>
            <a:r>
              <a:rPr lang="nb-NO" sz="1200" kern="1200" err="1">
                <a:solidFill>
                  <a:schemeClr val="tx1"/>
                </a:solidFill>
                <a:effectLst/>
                <a:latin typeface="+mn-lt"/>
                <a:ea typeface="+mn-ea"/>
                <a:cs typeface="+mn-cs"/>
              </a:rPr>
              <a:t>recoveryorientert</a:t>
            </a:r>
            <a:r>
              <a:rPr lang="nb-NO" sz="1200" kern="1200">
                <a:solidFill>
                  <a:schemeClr val="tx1"/>
                </a:solidFill>
                <a:effectLst/>
                <a:latin typeface="+mn-lt"/>
                <a:ea typeface="+mn-ea"/>
                <a:cs typeface="+mn-cs"/>
              </a:rPr>
              <a:t> tilnærming hjelper oss å forstå og møte pasienten som et helt menneske.​</a:t>
            </a:r>
          </a:p>
          <a:p>
            <a:r>
              <a:rPr lang="nb-NO" sz="1200" kern="1200">
                <a:solidFill>
                  <a:schemeClr val="tx1"/>
                </a:solidFill>
                <a:effectLst/>
                <a:latin typeface="+mn-lt"/>
                <a:ea typeface="+mn-ea"/>
                <a:cs typeface="+mn-cs"/>
              </a:rPr>
              <a:t>​</a:t>
            </a:r>
          </a:p>
          <a:p>
            <a:r>
              <a:rPr lang="nb-NO" sz="1200" kern="1200">
                <a:solidFill>
                  <a:schemeClr val="tx1"/>
                </a:solidFill>
                <a:effectLst/>
                <a:latin typeface="+mn-lt"/>
                <a:ea typeface="+mn-ea"/>
                <a:cs typeface="+mn-cs"/>
              </a:rPr>
              <a:t>Ahmed lærer oss at tvang ikke handler om å “få rett”, men om å balansere nødvendig helsehjelp med respekt, forståelse og integritet. Vi må se hele mennesket bak diagnosen. ​</a:t>
            </a:r>
          </a:p>
          <a:p>
            <a:r>
              <a:rPr lang="nb-NO" sz="1200" kern="1200">
                <a:solidFill>
                  <a:schemeClr val="tx1"/>
                </a:solidFill>
                <a:effectLst/>
                <a:latin typeface="+mn-lt"/>
                <a:ea typeface="+mn-ea"/>
                <a:cs typeface="+mn-cs"/>
              </a:rPr>
              <a:t> </a:t>
            </a:r>
          </a:p>
          <a:p>
            <a:endParaRPr lang="nb-NO"/>
          </a:p>
        </p:txBody>
      </p:sp>
      <p:sp>
        <p:nvSpPr>
          <p:cNvPr id="4" name="Plassholder for lysbildenummer 3">
            <a:extLst>
              <a:ext uri="{FF2B5EF4-FFF2-40B4-BE49-F238E27FC236}">
                <a16:creationId xmlns:a16="http://schemas.microsoft.com/office/drawing/2014/main" id="{6FED3B70-7F30-7637-7A86-010DC47EC273}"/>
              </a:ext>
            </a:extLst>
          </p:cNvPr>
          <p:cNvSpPr>
            <a:spLocks noGrp="1"/>
          </p:cNvSpPr>
          <p:nvPr>
            <p:ph type="sldNum" sz="quarter" idx="5"/>
          </p:nvPr>
        </p:nvSpPr>
        <p:spPr/>
        <p:txBody>
          <a:bodyPr/>
          <a:lstStyle/>
          <a:p>
            <a:fld id="{156CEDBC-227B-4CCE-89B0-295BF0E9C841}" type="slidenum">
              <a:rPr lang="nb-NO" smtClean="0"/>
              <a:t>55</a:t>
            </a:fld>
            <a:endParaRPr lang="nb-NO"/>
          </a:p>
        </p:txBody>
      </p:sp>
    </p:spTree>
    <p:extLst>
      <p:ext uri="{BB962C8B-B14F-4D97-AF65-F5344CB8AC3E}">
        <p14:creationId xmlns:p14="http://schemas.microsoft.com/office/powerpoint/2010/main" val="6814297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4FB4D-ACC1-4620-EB25-E97F2E354D5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02D730C-4FDD-BD10-ABB9-A2C3DBB5004C}"/>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244416D9-838D-2532-61EE-E8F1DFF31054}"/>
              </a:ext>
            </a:extLst>
          </p:cNvPr>
          <p:cNvSpPr>
            <a:spLocks noGrp="1"/>
          </p:cNvSpPr>
          <p:nvPr>
            <p:ph type="body" idx="1"/>
          </p:nvPr>
        </p:nvSpPr>
        <p:spPr/>
        <p:txBody>
          <a:bodyPr/>
          <a:lstStyle/>
          <a:p>
            <a:br>
              <a:rPr lang="nb-NO"/>
            </a:br>
            <a:endParaRPr lang="nb-NO"/>
          </a:p>
        </p:txBody>
      </p:sp>
      <p:sp>
        <p:nvSpPr>
          <p:cNvPr id="4" name="Plassholder for lysbildenummer 3">
            <a:extLst>
              <a:ext uri="{FF2B5EF4-FFF2-40B4-BE49-F238E27FC236}">
                <a16:creationId xmlns:a16="http://schemas.microsoft.com/office/drawing/2014/main" id="{A2A1E77B-07DF-896A-B675-70EBB87F2679}"/>
              </a:ext>
            </a:extLst>
          </p:cNvPr>
          <p:cNvSpPr>
            <a:spLocks noGrp="1"/>
          </p:cNvSpPr>
          <p:nvPr>
            <p:ph type="sldNum" sz="quarter" idx="5"/>
          </p:nvPr>
        </p:nvSpPr>
        <p:spPr/>
        <p:txBody>
          <a:bodyPr/>
          <a:lstStyle/>
          <a:p>
            <a:fld id="{156CEDBC-227B-4CCE-89B0-295BF0E9C841}" type="slidenum">
              <a:rPr lang="nb-NO" smtClean="0"/>
              <a:t>56</a:t>
            </a:fld>
            <a:endParaRPr lang="nb-NO"/>
          </a:p>
        </p:txBody>
      </p:sp>
    </p:spTree>
    <p:extLst>
      <p:ext uri="{BB962C8B-B14F-4D97-AF65-F5344CB8AC3E}">
        <p14:creationId xmlns:p14="http://schemas.microsoft.com/office/powerpoint/2010/main" val="8502656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5E8FF-C008-57F5-A8A2-2B553B58D30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25FB3D1-B478-F909-62EB-9BBC9EBF9E7D}"/>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CB9C908A-6E19-330D-74FC-4C67051B8DB2}"/>
              </a:ext>
            </a:extLst>
          </p:cNvPr>
          <p:cNvSpPr>
            <a:spLocks noGrp="1"/>
          </p:cNvSpPr>
          <p:nvPr>
            <p:ph type="body" idx="1"/>
          </p:nvPr>
        </p:nvSpPr>
        <p:spPr/>
        <p:txBody>
          <a:bodyPr/>
          <a:lstStyle/>
          <a:p>
            <a:br>
              <a:rPr lang="nb-NO"/>
            </a:br>
            <a:endParaRPr lang="nb-NO"/>
          </a:p>
        </p:txBody>
      </p:sp>
      <p:sp>
        <p:nvSpPr>
          <p:cNvPr id="4" name="Plassholder for lysbildenummer 3">
            <a:extLst>
              <a:ext uri="{FF2B5EF4-FFF2-40B4-BE49-F238E27FC236}">
                <a16:creationId xmlns:a16="http://schemas.microsoft.com/office/drawing/2014/main" id="{89FEF0C0-982C-1C92-93B0-B959F8589207}"/>
              </a:ext>
            </a:extLst>
          </p:cNvPr>
          <p:cNvSpPr>
            <a:spLocks noGrp="1"/>
          </p:cNvSpPr>
          <p:nvPr>
            <p:ph type="sldNum" sz="quarter" idx="5"/>
          </p:nvPr>
        </p:nvSpPr>
        <p:spPr/>
        <p:txBody>
          <a:bodyPr/>
          <a:lstStyle/>
          <a:p>
            <a:fld id="{156CEDBC-227B-4CCE-89B0-295BF0E9C841}" type="slidenum">
              <a:rPr lang="nb-NO" smtClean="0"/>
              <a:t>57</a:t>
            </a:fld>
            <a:endParaRPr lang="nb-NO"/>
          </a:p>
        </p:txBody>
      </p:sp>
    </p:spTree>
    <p:extLst>
      <p:ext uri="{BB962C8B-B14F-4D97-AF65-F5344CB8AC3E}">
        <p14:creationId xmlns:p14="http://schemas.microsoft.com/office/powerpoint/2010/main" val="8944248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92069-A6F1-059A-6B6E-B745BA261C3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72B5F78-89A8-A6C2-DDE4-2587E1F75BDC}"/>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E5074238-01AB-8DAE-FB40-E2DAA1C3B6F8}"/>
              </a:ext>
            </a:extLst>
          </p:cNvPr>
          <p:cNvSpPr>
            <a:spLocks noGrp="1"/>
          </p:cNvSpPr>
          <p:nvPr>
            <p:ph type="body" idx="1"/>
          </p:nvPr>
        </p:nvSpPr>
        <p:spPr/>
        <p:txBody>
          <a:bodyPr/>
          <a:lstStyle/>
          <a:p>
            <a:br>
              <a:rPr lang="nb-NO"/>
            </a:br>
            <a:endParaRPr lang="nb-NO"/>
          </a:p>
        </p:txBody>
      </p:sp>
      <p:sp>
        <p:nvSpPr>
          <p:cNvPr id="4" name="Plassholder for lysbildenummer 3">
            <a:extLst>
              <a:ext uri="{FF2B5EF4-FFF2-40B4-BE49-F238E27FC236}">
                <a16:creationId xmlns:a16="http://schemas.microsoft.com/office/drawing/2014/main" id="{DCF178DB-C439-CC25-F630-490CA03DE040}"/>
              </a:ext>
            </a:extLst>
          </p:cNvPr>
          <p:cNvSpPr>
            <a:spLocks noGrp="1"/>
          </p:cNvSpPr>
          <p:nvPr>
            <p:ph type="sldNum" sz="quarter" idx="5"/>
          </p:nvPr>
        </p:nvSpPr>
        <p:spPr/>
        <p:txBody>
          <a:bodyPr/>
          <a:lstStyle/>
          <a:p>
            <a:fld id="{156CEDBC-227B-4CCE-89B0-295BF0E9C841}" type="slidenum">
              <a:rPr lang="nb-NO" smtClean="0"/>
              <a:t>58</a:t>
            </a:fld>
            <a:endParaRPr lang="nb-NO"/>
          </a:p>
        </p:txBody>
      </p:sp>
    </p:spTree>
    <p:extLst>
      <p:ext uri="{BB962C8B-B14F-4D97-AF65-F5344CB8AC3E}">
        <p14:creationId xmlns:p14="http://schemas.microsoft.com/office/powerpoint/2010/main" val="34214573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6CFCB-4AEB-45F0-D7B1-7E99BD85008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735F191-471B-4F03-C840-D7DDE3EE06CB}"/>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CFAEF7AE-C36E-3EF9-0357-24462DB46B25}"/>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71CF941E-697D-59CD-15E2-8E86FDCD6C11}"/>
              </a:ext>
            </a:extLst>
          </p:cNvPr>
          <p:cNvSpPr>
            <a:spLocks noGrp="1"/>
          </p:cNvSpPr>
          <p:nvPr>
            <p:ph type="sldNum" sz="quarter" idx="5"/>
          </p:nvPr>
        </p:nvSpPr>
        <p:spPr/>
        <p:txBody>
          <a:bodyPr/>
          <a:lstStyle/>
          <a:p>
            <a:fld id="{156CEDBC-227B-4CCE-89B0-295BF0E9C841}" type="slidenum">
              <a:rPr lang="nb-NO" smtClean="0"/>
              <a:t>59</a:t>
            </a:fld>
            <a:endParaRPr lang="nb-NO"/>
          </a:p>
        </p:txBody>
      </p:sp>
    </p:spTree>
    <p:extLst>
      <p:ext uri="{BB962C8B-B14F-4D97-AF65-F5344CB8AC3E}">
        <p14:creationId xmlns:p14="http://schemas.microsoft.com/office/powerpoint/2010/main" val="14275160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F97D3-E53B-1687-49E6-963F43F2F5B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9245538-A7BC-F5CA-8350-9B74B22E8DAF}"/>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C59FFD2B-020C-0DBE-99F8-6FBE349603DD}"/>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5CFEBA4D-6046-DFEF-C8CB-8333C57D86FE}"/>
              </a:ext>
            </a:extLst>
          </p:cNvPr>
          <p:cNvSpPr>
            <a:spLocks noGrp="1"/>
          </p:cNvSpPr>
          <p:nvPr>
            <p:ph type="sldNum" sz="quarter" idx="5"/>
          </p:nvPr>
        </p:nvSpPr>
        <p:spPr/>
        <p:txBody>
          <a:bodyPr/>
          <a:lstStyle/>
          <a:p>
            <a:fld id="{156CEDBC-227B-4CCE-89B0-295BF0E9C841}" type="slidenum">
              <a:rPr lang="nb-NO" smtClean="0"/>
              <a:t>60</a:t>
            </a:fld>
            <a:endParaRPr lang="nb-NO"/>
          </a:p>
        </p:txBody>
      </p:sp>
    </p:spTree>
    <p:extLst>
      <p:ext uri="{BB962C8B-B14F-4D97-AF65-F5344CB8AC3E}">
        <p14:creationId xmlns:p14="http://schemas.microsoft.com/office/powerpoint/2010/main" val="4287101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D0877C-8CD9-4016-44DC-7D12905D54B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ED7CB0F3-8AF9-E17B-5397-54CCD06307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5BFC3C9D-8FAA-1FC5-6B04-789F4C29B1EC}"/>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5" name="Plassholder for bunntekst 4">
            <a:extLst>
              <a:ext uri="{FF2B5EF4-FFF2-40B4-BE49-F238E27FC236}">
                <a16:creationId xmlns:a16="http://schemas.microsoft.com/office/drawing/2014/main" id="{7407F8B6-7A8E-5EE5-A074-9A273D892EF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335ED81-37D7-0975-0577-232A6C1D9826}"/>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3312659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DF2BB0-9159-6EAA-6B8E-4C48B69D594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763C35A-129F-A692-C7C5-0FB084C40FEA}"/>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191D857-0146-2971-841D-8A378367C5FE}"/>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5" name="Plassholder for bunntekst 4">
            <a:extLst>
              <a:ext uri="{FF2B5EF4-FFF2-40B4-BE49-F238E27FC236}">
                <a16:creationId xmlns:a16="http://schemas.microsoft.com/office/drawing/2014/main" id="{6EEB7FCA-795A-CAED-0870-BC0EE682FE9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12817A0-8750-3A73-DA1D-E43C36DA7FF4}"/>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384362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527ACD-9752-92AE-248B-85C9ECD18C3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CA56D0E5-5B67-3112-3E9F-91056097D5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77F2394-FDB9-8BB1-1ED2-EC97415FF667}"/>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5" name="Plassholder for bunntekst 4">
            <a:extLst>
              <a:ext uri="{FF2B5EF4-FFF2-40B4-BE49-F238E27FC236}">
                <a16:creationId xmlns:a16="http://schemas.microsoft.com/office/drawing/2014/main" id="{D5A7D9E3-A769-5058-1925-45EB1CF5BAD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30163C6-EB9F-16EF-89AF-966B95861903}"/>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641275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B8260D-FC7A-95D1-2381-143920BEBBC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FBC9394-1CBC-AB22-9F4C-D3A6DB141A0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A38AA438-21EB-80AB-F0FF-AE71C714D332}"/>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A04C813-EB6F-6399-C6AD-0EE2ADFEE323}"/>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6" name="Plassholder for bunntekst 5">
            <a:extLst>
              <a:ext uri="{FF2B5EF4-FFF2-40B4-BE49-F238E27FC236}">
                <a16:creationId xmlns:a16="http://schemas.microsoft.com/office/drawing/2014/main" id="{3A2BD51C-96B2-5A49-A484-0060E352318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BE23F18-C784-FC4B-3F87-D5CD88EB39C3}"/>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2258783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AE6A05-8F7B-B914-3EF4-A80A3412DA5E}"/>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5C17B449-7899-C08E-F26E-1535818E6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5896B6CD-A6CF-2C55-5567-B310A312372C}"/>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8162EB26-5308-1AD8-D047-95288B505A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1C85FF97-2A03-E780-760F-A006C49181B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6BE3B6B-9ED4-321F-9599-A98E20D7183B}"/>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8" name="Plassholder for bunntekst 7">
            <a:extLst>
              <a:ext uri="{FF2B5EF4-FFF2-40B4-BE49-F238E27FC236}">
                <a16:creationId xmlns:a16="http://schemas.microsoft.com/office/drawing/2014/main" id="{750789A4-68CC-FDEB-BF36-E9347EC59D72}"/>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FE5A60E9-BFFC-FF3E-39DE-96280CE4ECEC}"/>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3243133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2A9351-658E-5039-D0B6-32CF6F315D1C}"/>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001F69D7-5280-D717-A456-99AE99068798}"/>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4" name="Plassholder for bunntekst 3">
            <a:extLst>
              <a:ext uri="{FF2B5EF4-FFF2-40B4-BE49-F238E27FC236}">
                <a16:creationId xmlns:a16="http://schemas.microsoft.com/office/drawing/2014/main" id="{A5BED488-7A90-AA9A-D084-5EFEE8F0869A}"/>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1B0149D-45E0-2C1D-E3AF-7E9A08A55A9C}"/>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2256108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C1EE5BF-F424-0970-C1F7-9D4D92549F28}"/>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3" name="Plassholder for bunntekst 2">
            <a:extLst>
              <a:ext uri="{FF2B5EF4-FFF2-40B4-BE49-F238E27FC236}">
                <a16:creationId xmlns:a16="http://schemas.microsoft.com/office/drawing/2014/main" id="{43634328-9375-E46A-FB6B-E473E074A1D2}"/>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18C9402A-F05D-0D23-5355-E437C1D7FA0D}"/>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1307262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77A61C-A900-0060-702D-86DC961BDBD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67300BD-40A7-BCBD-8323-E9986856BE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601DF401-8D08-A55F-BFF3-0F1F15DEBC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08309DF4-31A7-3797-85BF-52257F0358C3}"/>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6" name="Plassholder for bunntekst 5">
            <a:extLst>
              <a:ext uri="{FF2B5EF4-FFF2-40B4-BE49-F238E27FC236}">
                <a16:creationId xmlns:a16="http://schemas.microsoft.com/office/drawing/2014/main" id="{F8933EE7-C3F1-935D-8211-0BEE54F9374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1CC4B8B-E680-CFAD-3A1B-A63D5D0056C7}"/>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2883962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565E2E-27C5-35E8-D07A-35C38F3D499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D4D57F03-B948-16B7-BA76-532AC7E28C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9CD39818-F782-E555-3600-519137767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AAE828B-75D4-3728-6894-55101CA2FDB5}"/>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6" name="Plassholder for bunntekst 5">
            <a:extLst>
              <a:ext uri="{FF2B5EF4-FFF2-40B4-BE49-F238E27FC236}">
                <a16:creationId xmlns:a16="http://schemas.microsoft.com/office/drawing/2014/main" id="{158607BF-8BAC-83C4-3082-B7597772D08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DD6749A-B9B7-E99C-0DE8-6A0C9A87BC19}"/>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1033412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9CC7A8-443C-FF4C-889C-6E81D04EFEDC}"/>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788DDB81-D426-2514-15E4-C171BAEA0DA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ED2F15D-98E8-0181-881D-523A1FA9487D}"/>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5" name="Plassholder for bunntekst 4">
            <a:extLst>
              <a:ext uri="{FF2B5EF4-FFF2-40B4-BE49-F238E27FC236}">
                <a16:creationId xmlns:a16="http://schemas.microsoft.com/office/drawing/2014/main" id="{068F5869-0E8C-506C-AAED-B0FEBA5D67C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E115E3A-B8FE-D008-44BE-91D08C8C6B1A}"/>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2318785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AD84F9E-5246-1557-303F-9A71445C654B}"/>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66DC4A7-2459-05DC-DBAF-9AA3A38B83C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6CEF703-8C06-6F60-D52D-99045189D725}"/>
              </a:ext>
            </a:extLst>
          </p:cNvPr>
          <p:cNvSpPr>
            <a:spLocks noGrp="1"/>
          </p:cNvSpPr>
          <p:nvPr>
            <p:ph type="dt" sz="half" idx="10"/>
          </p:nvPr>
        </p:nvSpPr>
        <p:spPr/>
        <p:txBody>
          <a:bodyPr/>
          <a:lstStyle/>
          <a:p>
            <a:fld id="{147474C4-C8D6-48E4-9DF9-24A80904347C}" type="datetimeFigureOut">
              <a:rPr lang="nb-NO" smtClean="0"/>
              <a:t>20.08.2026</a:t>
            </a:fld>
            <a:endParaRPr lang="nb-NO"/>
          </a:p>
        </p:txBody>
      </p:sp>
      <p:sp>
        <p:nvSpPr>
          <p:cNvPr id="5" name="Plassholder for bunntekst 4">
            <a:extLst>
              <a:ext uri="{FF2B5EF4-FFF2-40B4-BE49-F238E27FC236}">
                <a16:creationId xmlns:a16="http://schemas.microsoft.com/office/drawing/2014/main" id="{076D6ECB-32B2-785A-EDC5-FC049EC8DEB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42F319E-2567-453A-002E-72926942245E}"/>
              </a:ext>
            </a:extLst>
          </p:cNvPr>
          <p:cNvSpPr>
            <a:spLocks noGrp="1"/>
          </p:cNvSpPr>
          <p:nvPr>
            <p:ph type="sldNum" sz="quarter" idx="12"/>
          </p:nvPr>
        </p:nvSpPr>
        <p:spPr/>
        <p:txBody>
          <a:bodyPr/>
          <a:lstStyle/>
          <a:p>
            <a:fld id="{809FA09A-EDB5-441B-BCC2-ACB6BE1F7C8D}" type="slidenum">
              <a:rPr lang="nb-NO" smtClean="0"/>
              <a:t>‹#›</a:t>
            </a:fld>
            <a:endParaRPr lang="nb-NO"/>
          </a:p>
        </p:txBody>
      </p:sp>
    </p:spTree>
    <p:extLst>
      <p:ext uri="{BB962C8B-B14F-4D97-AF65-F5344CB8AC3E}">
        <p14:creationId xmlns:p14="http://schemas.microsoft.com/office/powerpoint/2010/main" val="3429955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A8C9F86-DA3A-89A1-E607-6407785559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B32A8FE1-5179-14B8-015C-186550B46A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6A51896-A3C1-AFF1-4F7D-3BF5F9CE8A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7474C4-C8D6-48E4-9DF9-24A80904347C}" type="datetimeFigureOut">
              <a:rPr lang="nb-NO" smtClean="0"/>
              <a:t>20.08.2026</a:t>
            </a:fld>
            <a:endParaRPr lang="nb-NO"/>
          </a:p>
        </p:txBody>
      </p:sp>
      <p:sp>
        <p:nvSpPr>
          <p:cNvPr id="5" name="Plassholder for bunntekst 4">
            <a:extLst>
              <a:ext uri="{FF2B5EF4-FFF2-40B4-BE49-F238E27FC236}">
                <a16:creationId xmlns:a16="http://schemas.microsoft.com/office/drawing/2014/main" id="{74AC2DE3-FFBF-3A6A-D3CA-BE0F3DC8F2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89B2B0ED-8C60-10F4-BE68-F3FE0DBA26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9FA09A-EDB5-441B-BCC2-ACB6BE1F7C8D}" type="slidenum">
              <a:rPr lang="nb-NO" smtClean="0"/>
              <a:t>‹#›</a:t>
            </a:fld>
            <a:endParaRPr lang="nb-NO"/>
          </a:p>
        </p:txBody>
      </p:sp>
    </p:spTree>
    <p:extLst>
      <p:ext uri="{BB962C8B-B14F-4D97-AF65-F5344CB8AC3E}">
        <p14:creationId xmlns:p14="http://schemas.microsoft.com/office/powerpoint/2010/main" val="8671411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youtu.be/ABAjqCBLvMo" TargetMode="Externa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youtu.be/_HNjCgXgDz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studmed.uio.no/elaring/fag/etikk/samtykke/index.shtml#/lessons/0sB2OUvgiwNtxjwJL3x5O4qI3bo4GcKI"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youtu.be/mTnPtL5-JD4"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1.jpeg"/><Relationship Id="rId7" Type="http://schemas.openxmlformats.org/officeDocument/2006/relationships/diagramColors" Target="../diagrams/colors3.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www.prosessverktoy.no/verktoy/i-g-p-individuell-gruppe-plenum" TargetMode="External"/><Relationship Id="rId3" Type="http://schemas.openxmlformats.org/officeDocument/2006/relationships/image" Target="../media/image38.jpeg"/><Relationship Id="rId7" Type="http://schemas.openxmlformats.org/officeDocument/2006/relationships/hyperlink" Target="https://www.prosessverktoy.no/verktoy/tre-gode-ting"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s://www.prosessverktoy.no/verktoy/peke-mot-nord" TargetMode="External"/><Relationship Id="rId5" Type="http://schemas.openxmlformats.org/officeDocument/2006/relationships/hyperlink" Target="https://www.prosessverktoy.no/verktoy/forhandlingsrekke" TargetMode="External"/><Relationship Id="rId4" Type="http://schemas.openxmlformats.org/officeDocument/2006/relationships/hyperlink" Target="https://www.prosessverktoy.no/"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s://www.prosessverktoy.no/verktoy/tre-gode-ting" TargetMode="External"/><Relationship Id="rId4" Type="http://schemas.openxmlformats.org/officeDocument/2006/relationships/hyperlink" Target="https://www.prosessverktoy.no/"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18/10/relationships/comments" Target="../comments/modernComment_15C_9868ECF1.xm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2.jpeg"/><Relationship Id="rId7" Type="http://schemas.openxmlformats.org/officeDocument/2006/relationships/diagramColors" Target="../diagrams/colors5.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4.jpeg"/><Relationship Id="rId7" Type="http://schemas.openxmlformats.org/officeDocument/2006/relationships/diagramColors" Target="../diagrams/colors6.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50.jpeg"/><Relationship Id="rId7" Type="http://schemas.openxmlformats.org/officeDocument/2006/relationships/diagramColors" Target="../diagrams/colors7.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52.jpeg"/><Relationship Id="rId7" Type="http://schemas.openxmlformats.org/officeDocument/2006/relationships/diagramColors" Target="../diagrams/colors8.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helsedirektoratet.no/lov-og-forskrift/pasient-og-brukerrettighetsloven"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hyperlink" Target="https://lovdata.no/dokument/NL/lov/1999-07-02-63" TargetMode="External"/><Relationship Id="rId5" Type="http://schemas.openxmlformats.org/officeDocument/2006/relationships/hyperlink" Target="https://lovdata.no/lov/1999-07-02-63" TargetMode="External"/><Relationship Id="rId4" Type="http://schemas.openxmlformats.org/officeDocument/2006/relationships/hyperlink" Target="https://www.helsedirektoratet.no/veiledere/veiledning-til-utfylling-av-epj-malen-vedtak-om-undersokelse-og-behandling-uten-eget-samtykke-tvungen-medikamentell-behandling/vurdering-av-pasientens-samtykkekompetanse"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lovdata.no/lov/1999-07-02-64"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hyperlink" Target="https://www.aldringoghelse.no/demens/behandling-og-oppfolging/personsentrert-omsorg/vips-praksismodell/"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lovdata.no/dokument/NL/lov/1999-07-02-63/KAPITTEL_4A"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hyperlink" Target="https://www.med.uio.no/helsam/tjenester/kunnskap/etikk-helsetjenesten/sentrale-tema/samtykkekompetanse/ace2012.pdf" TargetMode="External"/><Relationship Id="rId4" Type="http://schemas.openxmlformats.org/officeDocument/2006/relationships/hyperlink" Target="https://lovdata.no/lov/1999-07-02-63/&#167;4-6a" TargetMode="Externa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4.png"/><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5.png"/><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pic>
        <p:nvPicPr>
          <p:cNvPr id="4" name="Bilde 3">
            <a:extLst>
              <a:ext uri="{FF2B5EF4-FFF2-40B4-BE49-F238E27FC236}">
                <a16:creationId xmlns:a16="http://schemas.microsoft.com/office/drawing/2014/main" id="{18AE545D-2B2B-F3FB-69C9-40D849ACBE6D}"/>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95251" y="10"/>
            <a:ext cx="9669642" cy="6857990"/>
          </a:xfrm>
          <a:prstGeom prst="rect">
            <a:avLst/>
          </a:prstGeom>
        </p:spPr>
      </p:pic>
      <p:sp>
        <p:nvSpPr>
          <p:cNvPr id="34" name="Rectangle 3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3ADCAC75-E356-A599-8BCB-ABED0A21E731}"/>
              </a:ext>
            </a:extLst>
          </p:cNvPr>
          <p:cNvSpPr txBox="1">
            <a:spLocks/>
          </p:cNvSpPr>
          <p:nvPr/>
        </p:nvSpPr>
        <p:spPr>
          <a:xfrm>
            <a:off x="7624831" y="1956543"/>
            <a:ext cx="3620303" cy="2199763"/>
          </a:xfrm>
          <a:prstGeom prst="rect">
            <a:avLst/>
          </a:prstGeom>
          <a:no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nb-NO" sz="4800" b="1" noProof="0">
                <a:solidFill>
                  <a:schemeClr val="bg2">
                    <a:lumMod val="25000"/>
                  </a:schemeClr>
                </a:solidFill>
              </a:rPr>
              <a:t>Helsehjelp</a:t>
            </a:r>
            <a:r>
              <a:rPr lang="nb-NO" sz="4800" noProof="0"/>
              <a:t> </a:t>
            </a:r>
          </a:p>
          <a:p>
            <a:pPr algn="l"/>
            <a:r>
              <a:rPr lang="nb-NO" sz="2400" noProof="0">
                <a:solidFill>
                  <a:schemeClr val="bg2">
                    <a:lumMod val="25000"/>
                  </a:schemeClr>
                </a:solidFill>
              </a:rPr>
              <a:t>Beslutningskompetanse, </a:t>
            </a:r>
          </a:p>
          <a:p>
            <a:pPr algn="l"/>
            <a:r>
              <a:rPr lang="nb-NO" sz="2400" noProof="0">
                <a:solidFill>
                  <a:schemeClr val="bg2">
                    <a:lumMod val="25000"/>
                  </a:schemeClr>
                </a:solidFill>
              </a:rPr>
              <a:t>tillitsskapende tiltak </a:t>
            </a:r>
          </a:p>
          <a:p>
            <a:pPr algn="l"/>
            <a:r>
              <a:rPr lang="nb-NO" sz="2400" noProof="0">
                <a:solidFill>
                  <a:schemeClr val="bg2">
                    <a:lumMod val="25000"/>
                  </a:schemeClr>
                </a:solidFill>
              </a:rPr>
              <a:t>og forebygging av tvang</a:t>
            </a:r>
          </a:p>
        </p:txBody>
      </p:sp>
      <p:sp>
        <p:nvSpPr>
          <p:cNvPr id="3" name="Undertittel 2">
            <a:extLst>
              <a:ext uri="{FF2B5EF4-FFF2-40B4-BE49-F238E27FC236}">
                <a16:creationId xmlns:a16="http://schemas.microsoft.com/office/drawing/2014/main" id="{3F8207B7-A939-1B0B-B83E-F7DA4222D44E}"/>
              </a:ext>
            </a:extLst>
          </p:cNvPr>
          <p:cNvSpPr>
            <a:spLocks noGrp="1"/>
          </p:cNvSpPr>
          <p:nvPr>
            <p:ph type="subTitle" idx="1"/>
          </p:nvPr>
        </p:nvSpPr>
        <p:spPr>
          <a:xfrm>
            <a:off x="7754983" y="6496694"/>
            <a:ext cx="3935313" cy="268680"/>
          </a:xfrm>
        </p:spPr>
        <p:txBody>
          <a:bodyPr rtlCol="0">
            <a:normAutofit fontScale="40000" lnSpcReduction="20000"/>
          </a:bodyPr>
          <a:lstStyle/>
          <a:p>
            <a:r>
              <a:rPr lang="nb-NO" b="1" noProof="0"/>
              <a:t>Vår 2026 ©</a:t>
            </a:r>
            <a:r>
              <a:rPr lang="nb-NO" noProof="0"/>
              <a:t>USHT-Vestfold i samarbeid med kommunene i Vestfold</a:t>
            </a:r>
          </a:p>
        </p:txBody>
      </p:sp>
      <p:pic>
        <p:nvPicPr>
          <p:cNvPr id="5" name="Bilde 4">
            <a:extLst>
              <a:ext uri="{FF2B5EF4-FFF2-40B4-BE49-F238E27FC236}">
                <a16:creationId xmlns:a16="http://schemas.microsoft.com/office/drawing/2014/main" id="{7961E28B-5610-7F4A-6A1D-07F4E5C85FC9}"/>
              </a:ext>
            </a:extLst>
          </p:cNvPr>
          <p:cNvPicPr>
            <a:picLocks noChangeAspect="1"/>
          </p:cNvPicPr>
          <p:nvPr/>
        </p:nvPicPr>
        <p:blipFill>
          <a:blip r:embed="rId4"/>
          <a:stretch>
            <a:fillRect/>
          </a:stretch>
        </p:blipFill>
        <p:spPr>
          <a:xfrm>
            <a:off x="7519862" y="6408265"/>
            <a:ext cx="356109" cy="315946"/>
          </a:xfrm>
          <a:prstGeom prst="rect">
            <a:avLst/>
          </a:prstGeom>
        </p:spPr>
      </p:pic>
    </p:spTree>
    <p:extLst>
      <p:ext uri="{BB962C8B-B14F-4D97-AF65-F5344CB8AC3E}">
        <p14:creationId xmlns:p14="http://schemas.microsoft.com/office/powerpoint/2010/main" val="121285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pic>
        <p:nvPicPr>
          <p:cNvPr id="4" name="Bilde 3">
            <a:extLst>
              <a:ext uri="{FF2B5EF4-FFF2-40B4-BE49-F238E27FC236}">
                <a16:creationId xmlns:a16="http://schemas.microsoft.com/office/drawing/2014/main" id="{FE3D28A6-0866-BE7E-0E1B-73396BD83B97}"/>
              </a:ext>
            </a:extLst>
          </p:cNvPr>
          <p:cNvPicPr>
            <a:picLocks noChangeAspect="1"/>
          </p:cNvPicPr>
          <p:nvPr/>
        </p:nvPicPr>
        <p:blipFill>
          <a:blip r:embed="rId3"/>
          <a:stretch>
            <a:fillRect/>
          </a:stretch>
        </p:blipFill>
        <p:spPr>
          <a:xfrm>
            <a:off x="838200" y="2401711"/>
            <a:ext cx="10512547" cy="3337733"/>
          </a:xfrm>
          <a:prstGeom prst="rect">
            <a:avLst/>
          </a:prstGeom>
        </p:spPr>
      </p:pic>
      <p:sp>
        <p:nvSpPr>
          <p:cNvPr id="5" name="Tittel 1">
            <a:extLst>
              <a:ext uri="{FF2B5EF4-FFF2-40B4-BE49-F238E27FC236}">
                <a16:creationId xmlns:a16="http://schemas.microsoft.com/office/drawing/2014/main" id="{49FC24C9-5161-32A0-4D13-4BEBC2D8F97D}"/>
              </a:ext>
            </a:extLst>
          </p:cNvPr>
          <p:cNvSpPr>
            <a:spLocks noGrp="1"/>
          </p:cNvSpPr>
          <p:nvPr>
            <p:ph type="title"/>
          </p:nvPr>
        </p:nvSpPr>
        <p:spPr>
          <a:xfrm>
            <a:off x="784280" y="1509125"/>
            <a:ext cx="2979999" cy="750747"/>
          </a:xfrm>
        </p:spPr>
        <p:txBody>
          <a:bodyPr>
            <a:noAutofit/>
          </a:bodyPr>
          <a:lstStyle/>
          <a:p>
            <a:r>
              <a:rPr lang="nb-NO" sz="4800" b="1" noProof="0"/>
              <a:t>Agenda</a:t>
            </a:r>
          </a:p>
        </p:txBody>
      </p:sp>
      <p:sp>
        <p:nvSpPr>
          <p:cNvPr id="2" name="TekstSylinder 1">
            <a:extLst>
              <a:ext uri="{FF2B5EF4-FFF2-40B4-BE49-F238E27FC236}">
                <a16:creationId xmlns:a16="http://schemas.microsoft.com/office/drawing/2014/main" id="{23EED967-84AA-65F0-E293-A359C4576B7B}"/>
              </a:ext>
            </a:extLst>
          </p:cNvPr>
          <p:cNvSpPr txBox="1"/>
          <p:nvPr/>
        </p:nvSpPr>
        <p:spPr>
          <a:xfrm>
            <a:off x="8240750" y="6066263"/>
            <a:ext cx="3176903" cy="307777"/>
          </a:xfrm>
          <a:prstGeom prst="rect">
            <a:avLst/>
          </a:prstGeom>
          <a:noFill/>
        </p:spPr>
        <p:txBody>
          <a:bodyPr wrap="square" rtlCol="0">
            <a:spAutoFit/>
          </a:bodyPr>
          <a:lstStyle/>
          <a:p>
            <a:r>
              <a:rPr lang="en-US" sz="1400"/>
              <a:t>«Lunch» © Børge Lund / Strand Comics</a:t>
            </a:r>
            <a:endParaRPr lang="nb-NO" sz="1400"/>
          </a:p>
        </p:txBody>
      </p:sp>
    </p:spTree>
    <p:extLst>
      <p:ext uri="{BB962C8B-B14F-4D97-AF65-F5344CB8AC3E}">
        <p14:creationId xmlns:p14="http://schemas.microsoft.com/office/powerpoint/2010/main" val="1363509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9A0D74-03DC-1B2A-6B85-03BB7F149D99}"/>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Bilde 3" descr="Et bilde som inneholder person, vase, blomster, Menneskeansikt&#10;&#10;KI-generert innhold kan være feil.">
            <a:extLst>
              <a:ext uri="{FF2B5EF4-FFF2-40B4-BE49-F238E27FC236}">
                <a16:creationId xmlns:a16="http://schemas.microsoft.com/office/drawing/2014/main" id="{FF2BD153-8907-04B1-5B9A-5A40AED6C6D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1282"/>
            <a:ext cx="12191980" cy="6856718"/>
          </a:xfrm>
          <a:prstGeom prst="rect">
            <a:avLst/>
          </a:prstGeom>
        </p:spPr>
      </p:pic>
    </p:spTree>
    <p:extLst>
      <p:ext uri="{BB962C8B-B14F-4D97-AF65-F5344CB8AC3E}">
        <p14:creationId xmlns:p14="http://schemas.microsoft.com/office/powerpoint/2010/main" val="117159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D1009-0D79-51F3-EED4-04F65650BC49}"/>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3E416D2-D994-4F7A-8F62-B28B11BE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Plassholder for innhold 3">
            <a:extLst>
              <a:ext uri="{FF2B5EF4-FFF2-40B4-BE49-F238E27FC236}">
                <a16:creationId xmlns:a16="http://schemas.microsoft.com/office/drawing/2014/main" id="{676EF546-444D-864D-7E51-8ACC9BA21493}"/>
              </a:ext>
            </a:extLst>
          </p:cNvPr>
          <p:cNvPicPr>
            <a:picLocks noChangeAspect="1"/>
          </p:cNvPicPr>
          <p:nvPr/>
        </p:nvPicPr>
        <p:blipFill>
          <a:blip r:embed="rId3" cstate="screen">
            <a:extLst>
              <a:ext uri="{28A0092B-C50C-407E-A947-70E740481C1C}">
                <a14:useLocalDpi xmlns:a14="http://schemas.microsoft.com/office/drawing/2010/main" val="0"/>
              </a:ext>
            </a:extLst>
          </a:blip>
          <a:srcRect r="-1"/>
          <a:stretch>
            <a:fillRect/>
          </a:stretch>
        </p:blipFill>
        <p:spPr>
          <a:xfrm>
            <a:off x="1524" y="10"/>
            <a:ext cx="12188952" cy="6857990"/>
          </a:xfrm>
          <a:prstGeom prst="rect">
            <a:avLst/>
          </a:prstGeom>
        </p:spPr>
      </p:pic>
      <p:sp>
        <p:nvSpPr>
          <p:cNvPr id="13" name="Freeform: Shape 17">
            <a:extLst>
              <a:ext uri="{FF2B5EF4-FFF2-40B4-BE49-F238E27FC236}">
                <a16:creationId xmlns:a16="http://schemas.microsoft.com/office/drawing/2014/main" id="{FB27C166-470E-467E-9E9E-E235EEF3C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24691" y="0"/>
            <a:ext cx="7365784" cy="6858000"/>
          </a:xfrm>
          <a:custGeom>
            <a:avLst/>
            <a:gdLst>
              <a:gd name="connsiteX0" fmla="*/ 5742761 w 7365784"/>
              <a:gd name="connsiteY0" fmla="*/ 0 h 6858000"/>
              <a:gd name="connsiteX1" fmla="*/ 3076369 w 7365784"/>
              <a:gd name="connsiteY1" fmla="*/ 0 h 6858000"/>
              <a:gd name="connsiteX2" fmla="*/ 1949196 w 7365784"/>
              <a:gd name="connsiteY2" fmla="*/ 0 h 6858000"/>
              <a:gd name="connsiteX3" fmla="*/ 1583228 w 7365784"/>
              <a:gd name="connsiteY3" fmla="*/ 0 h 6858000"/>
              <a:gd name="connsiteX4" fmla="*/ 1457787 w 7365784"/>
              <a:gd name="connsiteY4" fmla="*/ 0 h 6858000"/>
              <a:gd name="connsiteX5" fmla="*/ 1445578 w 7365784"/>
              <a:gd name="connsiteY5" fmla="*/ 0 h 6858000"/>
              <a:gd name="connsiteX6" fmla="*/ 571708 w 7365784"/>
              <a:gd name="connsiteY6" fmla="*/ 0 h 6858000"/>
              <a:gd name="connsiteX7" fmla="*/ 237757 w 7365784"/>
              <a:gd name="connsiteY7" fmla="*/ 0 h 6858000"/>
              <a:gd name="connsiteX8" fmla="*/ 205161 w 7365784"/>
              <a:gd name="connsiteY8" fmla="*/ 0 h 6858000"/>
              <a:gd name="connsiteX9" fmla="*/ 0 w 7365784"/>
              <a:gd name="connsiteY9" fmla="*/ 0 h 6858000"/>
              <a:gd name="connsiteX10" fmla="*/ 0 w 7365784"/>
              <a:gd name="connsiteY10" fmla="*/ 6858000 h 6858000"/>
              <a:gd name="connsiteX11" fmla="*/ 205161 w 7365784"/>
              <a:gd name="connsiteY11" fmla="*/ 6858000 h 6858000"/>
              <a:gd name="connsiteX12" fmla="*/ 237757 w 7365784"/>
              <a:gd name="connsiteY12" fmla="*/ 6858000 h 6858000"/>
              <a:gd name="connsiteX13" fmla="*/ 571708 w 7365784"/>
              <a:gd name="connsiteY13" fmla="*/ 6858000 h 6858000"/>
              <a:gd name="connsiteX14" fmla="*/ 1274834 w 7365784"/>
              <a:gd name="connsiteY14" fmla="*/ 6858000 h 6858000"/>
              <a:gd name="connsiteX15" fmla="*/ 1445578 w 7365784"/>
              <a:gd name="connsiteY15" fmla="*/ 6858000 h 6858000"/>
              <a:gd name="connsiteX16" fmla="*/ 1457787 w 7365784"/>
              <a:gd name="connsiteY16" fmla="*/ 6858000 h 6858000"/>
              <a:gd name="connsiteX17" fmla="*/ 1949196 w 7365784"/>
              <a:gd name="connsiteY17" fmla="*/ 6858000 h 6858000"/>
              <a:gd name="connsiteX18" fmla="*/ 3076369 w 7365784"/>
              <a:gd name="connsiteY18" fmla="*/ 6858000 h 6858000"/>
              <a:gd name="connsiteX19" fmla="*/ 4863030 w 7365784"/>
              <a:gd name="connsiteY19" fmla="*/ 6858000 h 6858000"/>
              <a:gd name="connsiteX20" fmla="*/ 4974786 w 7365784"/>
              <a:gd name="connsiteY20" fmla="*/ 6780599 h 6858000"/>
              <a:gd name="connsiteX21" fmla="*/ 5491434 w 7365784"/>
              <a:gd name="connsiteY21" fmla="*/ 6374814 h 6858000"/>
              <a:gd name="connsiteX22" fmla="*/ 7365784 w 7365784"/>
              <a:gd name="connsiteY22" fmla="*/ 3621656 h 6858000"/>
              <a:gd name="connsiteX23" fmla="*/ 5764885 w 7365784"/>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65784" h="6858000">
                <a:moveTo>
                  <a:pt x="5742761" y="0"/>
                </a:moveTo>
                <a:lnTo>
                  <a:pt x="3076369" y="0"/>
                </a:lnTo>
                <a:lnTo>
                  <a:pt x="1949196" y="0"/>
                </a:lnTo>
                <a:lnTo>
                  <a:pt x="1583228" y="0"/>
                </a:lnTo>
                <a:lnTo>
                  <a:pt x="1457787" y="0"/>
                </a:lnTo>
                <a:lnTo>
                  <a:pt x="1445578" y="0"/>
                </a:lnTo>
                <a:lnTo>
                  <a:pt x="571708" y="0"/>
                </a:lnTo>
                <a:lnTo>
                  <a:pt x="237757" y="0"/>
                </a:lnTo>
                <a:lnTo>
                  <a:pt x="205161" y="0"/>
                </a:lnTo>
                <a:lnTo>
                  <a:pt x="0" y="0"/>
                </a:lnTo>
                <a:lnTo>
                  <a:pt x="0" y="6858000"/>
                </a:lnTo>
                <a:lnTo>
                  <a:pt x="205161" y="6858000"/>
                </a:lnTo>
                <a:lnTo>
                  <a:pt x="237757" y="6858000"/>
                </a:lnTo>
                <a:lnTo>
                  <a:pt x="571708" y="6858000"/>
                </a:lnTo>
                <a:lnTo>
                  <a:pt x="1274834" y="6858000"/>
                </a:lnTo>
                <a:lnTo>
                  <a:pt x="1445578" y="6858000"/>
                </a:lnTo>
                <a:lnTo>
                  <a:pt x="1457787" y="6858000"/>
                </a:lnTo>
                <a:lnTo>
                  <a:pt x="1949196" y="6858000"/>
                </a:lnTo>
                <a:lnTo>
                  <a:pt x="3076369" y="6858000"/>
                </a:lnTo>
                <a:lnTo>
                  <a:pt x="4863030" y="6858000"/>
                </a:lnTo>
                <a:lnTo>
                  <a:pt x="4974786" y="6780599"/>
                </a:lnTo>
                <a:cubicBezTo>
                  <a:pt x="5148604" y="6653108"/>
                  <a:pt x="5319231" y="6515397"/>
                  <a:pt x="5491434" y="6374814"/>
                </a:cubicBezTo>
                <a:cubicBezTo>
                  <a:pt x="6437059" y="5602839"/>
                  <a:pt x="7365784" y="4969131"/>
                  <a:pt x="7365784" y="3621656"/>
                </a:cubicBezTo>
                <a:cubicBezTo>
                  <a:pt x="7365784" y="2093192"/>
                  <a:pt x="6792048" y="754641"/>
                  <a:pt x="576488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20" name="Freeform: Shape 19">
            <a:extLst>
              <a:ext uri="{FF2B5EF4-FFF2-40B4-BE49-F238E27FC236}">
                <a16:creationId xmlns:a16="http://schemas.microsoft.com/office/drawing/2014/main" id="{673636C8-1392-483A-8A7A-CA259E806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3671" y="0"/>
            <a:ext cx="7208329" cy="6858000"/>
          </a:xfrm>
          <a:custGeom>
            <a:avLst/>
            <a:gdLst>
              <a:gd name="connsiteX0" fmla="*/ 5585306 w 7208329"/>
              <a:gd name="connsiteY0" fmla="*/ 0 h 6858000"/>
              <a:gd name="connsiteX1" fmla="*/ 2918914 w 7208329"/>
              <a:gd name="connsiteY1" fmla="*/ 0 h 6858000"/>
              <a:gd name="connsiteX2" fmla="*/ 1592911 w 7208329"/>
              <a:gd name="connsiteY2" fmla="*/ 0 h 6858000"/>
              <a:gd name="connsiteX3" fmla="*/ 1425773 w 7208329"/>
              <a:gd name="connsiteY3" fmla="*/ 0 h 6858000"/>
              <a:gd name="connsiteX4" fmla="*/ 1300332 w 7208329"/>
              <a:gd name="connsiteY4" fmla="*/ 0 h 6858000"/>
              <a:gd name="connsiteX5" fmla="*/ 1288123 w 7208329"/>
              <a:gd name="connsiteY5" fmla="*/ 0 h 6858000"/>
              <a:gd name="connsiteX6" fmla="*/ 414253 w 7208329"/>
              <a:gd name="connsiteY6" fmla="*/ 0 h 6858000"/>
              <a:gd name="connsiteX7" fmla="*/ 80302 w 7208329"/>
              <a:gd name="connsiteY7" fmla="*/ 0 h 6858000"/>
              <a:gd name="connsiteX8" fmla="*/ 47706 w 7208329"/>
              <a:gd name="connsiteY8" fmla="*/ 0 h 6858000"/>
              <a:gd name="connsiteX9" fmla="*/ 0 w 7208329"/>
              <a:gd name="connsiteY9" fmla="*/ 0 h 6858000"/>
              <a:gd name="connsiteX10" fmla="*/ 0 w 7208329"/>
              <a:gd name="connsiteY10" fmla="*/ 6858000 h 6858000"/>
              <a:gd name="connsiteX11" fmla="*/ 47706 w 7208329"/>
              <a:gd name="connsiteY11" fmla="*/ 6858000 h 6858000"/>
              <a:gd name="connsiteX12" fmla="*/ 80302 w 7208329"/>
              <a:gd name="connsiteY12" fmla="*/ 6858000 h 6858000"/>
              <a:gd name="connsiteX13" fmla="*/ 414253 w 7208329"/>
              <a:gd name="connsiteY13" fmla="*/ 6858000 h 6858000"/>
              <a:gd name="connsiteX14" fmla="*/ 1117379 w 7208329"/>
              <a:gd name="connsiteY14" fmla="*/ 6858000 h 6858000"/>
              <a:gd name="connsiteX15" fmla="*/ 1288123 w 7208329"/>
              <a:gd name="connsiteY15" fmla="*/ 6858000 h 6858000"/>
              <a:gd name="connsiteX16" fmla="*/ 1300332 w 7208329"/>
              <a:gd name="connsiteY16" fmla="*/ 6858000 h 6858000"/>
              <a:gd name="connsiteX17" fmla="*/ 1592911 w 7208329"/>
              <a:gd name="connsiteY17" fmla="*/ 6858000 h 6858000"/>
              <a:gd name="connsiteX18" fmla="*/ 2918914 w 7208329"/>
              <a:gd name="connsiteY18" fmla="*/ 6858000 h 6858000"/>
              <a:gd name="connsiteX19" fmla="*/ 4705575 w 7208329"/>
              <a:gd name="connsiteY19" fmla="*/ 6858000 h 6858000"/>
              <a:gd name="connsiteX20" fmla="*/ 4817331 w 7208329"/>
              <a:gd name="connsiteY20" fmla="*/ 6780599 h 6858000"/>
              <a:gd name="connsiteX21" fmla="*/ 5333979 w 7208329"/>
              <a:gd name="connsiteY21" fmla="*/ 6374814 h 6858000"/>
              <a:gd name="connsiteX22" fmla="*/ 7208329 w 7208329"/>
              <a:gd name="connsiteY22" fmla="*/ 3621656 h 6858000"/>
              <a:gd name="connsiteX23" fmla="*/ 5607430 w 7208329"/>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08329" h="6858000">
                <a:moveTo>
                  <a:pt x="5585306" y="0"/>
                </a:moveTo>
                <a:lnTo>
                  <a:pt x="2918914" y="0"/>
                </a:lnTo>
                <a:lnTo>
                  <a:pt x="1592911" y="0"/>
                </a:lnTo>
                <a:lnTo>
                  <a:pt x="1425773" y="0"/>
                </a:lnTo>
                <a:lnTo>
                  <a:pt x="1300332" y="0"/>
                </a:lnTo>
                <a:lnTo>
                  <a:pt x="1288123" y="0"/>
                </a:lnTo>
                <a:lnTo>
                  <a:pt x="414253" y="0"/>
                </a:lnTo>
                <a:lnTo>
                  <a:pt x="80302" y="0"/>
                </a:lnTo>
                <a:lnTo>
                  <a:pt x="47706" y="0"/>
                </a:lnTo>
                <a:lnTo>
                  <a:pt x="0" y="0"/>
                </a:lnTo>
                <a:lnTo>
                  <a:pt x="0" y="6858000"/>
                </a:lnTo>
                <a:lnTo>
                  <a:pt x="47706" y="6858000"/>
                </a:lnTo>
                <a:lnTo>
                  <a:pt x="80302" y="6858000"/>
                </a:lnTo>
                <a:lnTo>
                  <a:pt x="414253" y="6858000"/>
                </a:lnTo>
                <a:lnTo>
                  <a:pt x="1117379" y="6858000"/>
                </a:lnTo>
                <a:lnTo>
                  <a:pt x="1288123" y="6858000"/>
                </a:lnTo>
                <a:lnTo>
                  <a:pt x="1300332" y="6858000"/>
                </a:lnTo>
                <a:lnTo>
                  <a:pt x="1592911" y="6858000"/>
                </a:lnTo>
                <a:lnTo>
                  <a:pt x="2918914" y="6858000"/>
                </a:lnTo>
                <a:lnTo>
                  <a:pt x="4705575" y="6858000"/>
                </a:lnTo>
                <a:lnTo>
                  <a:pt x="4817331" y="6780599"/>
                </a:lnTo>
                <a:cubicBezTo>
                  <a:pt x="4991149" y="6653108"/>
                  <a:pt x="5161776" y="6515397"/>
                  <a:pt x="5333979" y="6374814"/>
                </a:cubicBezTo>
                <a:cubicBezTo>
                  <a:pt x="6279604" y="5602839"/>
                  <a:pt x="7208329" y="4969131"/>
                  <a:pt x="7208329" y="3621656"/>
                </a:cubicBezTo>
                <a:cubicBezTo>
                  <a:pt x="7208329" y="2093192"/>
                  <a:pt x="6634593" y="754641"/>
                  <a:pt x="5607430"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22" name="Freeform: Shape 21">
            <a:extLst>
              <a:ext uri="{FF2B5EF4-FFF2-40B4-BE49-F238E27FC236}">
                <a16:creationId xmlns:a16="http://schemas.microsoft.com/office/drawing/2014/main" id="{7539A79B-DFBA-4781-B0DE-4044B072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1139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tel 1">
            <a:extLst>
              <a:ext uri="{FF2B5EF4-FFF2-40B4-BE49-F238E27FC236}">
                <a16:creationId xmlns:a16="http://schemas.microsoft.com/office/drawing/2014/main" id="{FA7B45FF-C233-0B99-D04D-923EBD3621B4}"/>
              </a:ext>
            </a:extLst>
          </p:cNvPr>
          <p:cNvSpPr>
            <a:spLocks noGrp="1"/>
          </p:cNvSpPr>
          <p:nvPr>
            <p:ph type="title"/>
          </p:nvPr>
        </p:nvSpPr>
        <p:spPr>
          <a:xfrm>
            <a:off x="6505601" y="1589155"/>
            <a:ext cx="5568285" cy="2809475"/>
          </a:xfrm>
        </p:spPr>
        <p:txBody>
          <a:bodyPr vert="horz" lIns="91440" tIns="45720" rIns="91440" bIns="45720" rtlCol="0" anchor="b">
            <a:normAutofit/>
          </a:bodyPr>
          <a:lstStyle/>
          <a:p>
            <a:r>
              <a:rPr lang="nb-NO" sz="4800" b="1" noProof="0"/>
              <a:t>Helsehjelp og helsepersonell</a:t>
            </a:r>
          </a:p>
        </p:txBody>
      </p:sp>
    </p:spTree>
    <p:extLst>
      <p:ext uri="{BB962C8B-B14F-4D97-AF65-F5344CB8AC3E}">
        <p14:creationId xmlns:p14="http://schemas.microsoft.com/office/powerpoint/2010/main" val="3094169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8AE930-BE93-C49C-9EE9-848D77755981}"/>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e 5" descr="Hender som holder hjerte">
            <a:extLst>
              <a:ext uri="{FF2B5EF4-FFF2-40B4-BE49-F238E27FC236}">
                <a16:creationId xmlns:a16="http://schemas.microsoft.com/office/drawing/2014/main" id="{E49E1A63-182A-EA56-E537-BF01BBDD3367}"/>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22"/>
            <a:ext cx="12191977" cy="6858022"/>
          </a:xfrm>
          <a:prstGeom prst="rect">
            <a:avLst/>
          </a:prstGeom>
        </p:spPr>
      </p:pic>
      <p:sp>
        <p:nvSpPr>
          <p:cNvPr id="21" name="Rectangle 2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7C2DE48A-96EC-1341-4C17-09342DF8C5E3}"/>
              </a:ext>
            </a:extLst>
          </p:cNvPr>
          <p:cNvSpPr>
            <a:spLocks noGrp="1"/>
          </p:cNvSpPr>
          <p:nvPr>
            <p:ph type="title"/>
          </p:nvPr>
        </p:nvSpPr>
        <p:spPr>
          <a:xfrm>
            <a:off x="7010743" y="2750597"/>
            <a:ext cx="4236378" cy="1356783"/>
          </a:xfrm>
        </p:spPr>
        <p:txBody>
          <a:bodyPr vert="horz" lIns="91440" tIns="45720" rIns="91440" bIns="45720" rtlCol="0" anchor="t">
            <a:normAutofit/>
          </a:bodyPr>
          <a:lstStyle/>
          <a:p>
            <a:r>
              <a:rPr lang="en-US" sz="3600" b="1" noProof="0" err="1"/>
              <a:t>Hva</a:t>
            </a:r>
            <a:r>
              <a:rPr lang="en-US" sz="3600" b="1" noProof="0"/>
              <a:t> </a:t>
            </a:r>
            <a:r>
              <a:rPr lang="en-US" sz="3600" b="1"/>
              <a:t>er r</a:t>
            </a:r>
            <a:r>
              <a:rPr lang="en-US" sz="3600" b="1" noProof="0" err="1"/>
              <a:t>etten</a:t>
            </a:r>
            <a:r>
              <a:rPr lang="en-US" sz="3600" b="1" noProof="0"/>
              <a:t> </a:t>
            </a:r>
            <a:r>
              <a:rPr lang="en-US" sz="3600" b="1" noProof="0" err="1"/>
              <a:t>til</a:t>
            </a:r>
            <a:r>
              <a:rPr lang="en-US" sz="3600" b="1" noProof="0"/>
              <a:t> </a:t>
            </a:r>
            <a:r>
              <a:rPr lang="en-US" sz="3600" b="1" noProof="0" err="1"/>
              <a:t>selvbestemmelse</a:t>
            </a:r>
            <a:r>
              <a:rPr lang="en-US" sz="3600" b="1" noProof="0"/>
              <a:t>?</a:t>
            </a:r>
          </a:p>
        </p:txBody>
      </p:sp>
      <p:sp>
        <p:nvSpPr>
          <p:cNvPr id="23" name="Rectangle 2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3252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69D8BE-A095-9DDD-ACBA-2D2E9ADE2A07}"/>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10A0E79F-05BC-7F6D-5B80-955219842D8E}"/>
              </a:ext>
            </a:extLst>
          </p:cNvPr>
          <p:cNvSpPr>
            <a:spLocks noGrp="1"/>
          </p:cNvSpPr>
          <p:nvPr>
            <p:ph type="title"/>
          </p:nvPr>
        </p:nvSpPr>
        <p:spPr>
          <a:xfrm>
            <a:off x="702612" y="1743409"/>
            <a:ext cx="6372558" cy="1708242"/>
          </a:xfrm>
        </p:spPr>
        <p:txBody>
          <a:bodyPr anchor="ctr">
            <a:normAutofit/>
          </a:bodyPr>
          <a:lstStyle/>
          <a:p>
            <a:r>
              <a:rPr lang="nb-NO" sz="3600" b="1" noProof="0"/>
              <a:t>Hva regnes som helsehjelp?</a:t>
            </a:r>
            <a:endParaRPr lang="nb-NO" sz="3600" b="1" noProof="0">
              <a:latin typeface="Red Hat Display" panose="02010503040201060303" pitchFamily="2" charset="0"/>
            </a:endParaRPr>
          </a:p>
        </p:txBody>
      </p:sp>
      <p:sp>
        <p:nvSpPr>
          <p:cNvPr id="3" name="Plassholder for innhold 2">
            <a:extLst>
              <a:ext uri="{FF2B5EF4-FFF2-40B4-BE49-F238E27FC236}">
                <a16:creationId xmlns:a16="http://schemas.microsoft.com/office/drawing/2014/main" id="{7B6BD288-0521-FFCA-6850-1CEC7A2148F1}"/>
              </a:ext>
            </a:extLst>
          </p:cNvPr>
          <p:cNvSpPr>
            <a:spLocks noGrp="1"/>
          </p:cNvSpPr>
          <p:nvPr>
            <p:ph idx="1"/>
          </p:nvPr>
        </p:nvSpPr>
        <p:spPr>
          <a:xfrm>
            <a:off x="551697" y="2593298"/>
            <a:ext cx="5814364" cy="2443397"/>
          </a:xfrm>
        </p:spPr>
        <p:txBody>
          <a:bodyPr anchor="ctr">
            <a:normAutofit/>
          </a:bodyPr>
          <a:lstStyle/>
          <a:p>
            <a:endParaRPr lang="nb-NO" sz="2000" noProof="0"/>
          </a:p>
          <a:p>
            <a:endParaRPr lang="nb-NO" sz="2000" noProof="0"/>
          </a:p>
          <a:p>
            <a:endParaRPr lang="nb-NO" sz="2000" noProof="0"/>
          </a:p>
          <a:p>
            <a:endParaRPr lang="nb-NO" sz="2000" noProof="0"/>
          </a:p>
          <a:p>
            <a:endParaRPr lang="nb-NO" sz="1700" noProof="0"/>
          </a:p>
          <a:p>
            <a:pPr marL="0" lvl="0" indent="0">
              <a:buNone/>
            </a:pPr>
            <a:endParaRPr lang="nb-NO" sz="1700" noProof="0"/>
          </a:p>
        </p:txBody>
      </p:sp>
      <p:pic>
        <p:nvPicPr>
          <p:cNvPr id="5" name="Bilde 4" descr="Lege med pasient">
            <a:extLst>
              <a:ext uri="{FF2B5EF4-FFF2-40B4-BE49-F238E27FC236}">
                <a16:creationId xmlns:a16="http://schemas.microsoft.com/office/drawing/2014/main" id="{149F8FEF-9DC6-FFEA-EC30-A47001F981CF}"/>
              </a:ext>
            </a:extLst>
          </p:cNvPr>
          <p:cNvPicPr>
            <a:picLocks noChangeAspect="1"/>
          </p:cNvPicPr>
          <p:nvPr/>
        </p:nvPicPr>
        <p:blipFill>
          <a:blip r:embed="rId3" cstate="screen">
            <a:extLst>
              <a:ext uri="{28A0092B-C50C-407E-A947-70E740481C1C}">
                <a14:useLocalDpi xmlns:a14="http://schemas.microsoft.com/office/drawing/2010/main" val="0"/>
              </a:ext>
            </a:extLst>
          </a:blip>
          <a:srcRect r="-1" b="-1"/>
          <a:stretch>
            <a:fillRect/>
          </a:stretch>
        </p:blipFill>
        <p:spPr>
          <a:xfrm>
            <a:off x="6869003" y="11526"/>
            <a:ext cx="5334204" cy="6868886"/>
          </a:xfrm>
          <a:prstGeom prst="rect">
            <a:avLst/>
          </a:prstGeom>
          <a:effectLst>
            <a:outerShdw blurRad="127000" dist="50800" dir="10800000" sx="99000" sy="99000" algn="r" rotWithShape="0">
              <a:prstClr val="black">
                <a:alpha val="40000"/>
              </a:prstClr>
            </a:outerShdw>
          </a:effectLst>
        </p:spPr>
      </p:pic>
      <p:sp>
        <p:nvSpPr>
          <p:cNvPr id="6" name="Plassholder for innhold 2">
            <a:extLst>
              <a:ext uri="{FF2B5EF4-FFF2-40B4-BE49-F238E27FC236}">
                <a16:creationId xmlns:a16="http://schemas.microsoft.com/office/drawing/2014/main" id="{2EC7E495-B7C5-314E-CCEE-EF8134F41270}"/>
              </a:ext>
            </a:extLst>
          </p:cNvPr>
          <p:cNvSpPr txBox="1">
            <a:spLocks/>
          </p:cNvSpPr>
          <p:nvPr/>
        </p:nvSpPr>
        <p:spPr>
          <a:xfrm>
            <a:off x="809638" y="6538827"/>
            <a:ext cx="5814364" cy="107542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b-NO" sz="1400" i="1" noProof="0"/>
              <a:t>Jf. helsepersonelloven §3 og pasient- og brukerrettighetsloven §1-3</a:t>
            </a:r>
            <a:endParaRPr lang="nb-NO" sz="1700" noProof="0"/>
          </a:p>
          <a:p>
            <a:pPr marL="0" indent="0">
              <a:buFont typeface="Arial" panose="020B0604020202020204" pitchFamily="34" charset="0"/>
              <a:buNone/>
            </a:pPr>
            <a:endParaRPr lang="nb-NO" sz="2000" noProof="0"/>
          </a:p>
          <a:p>
            <a:pPr marL="0" indent="0">
              <a:buNone/>
            </a:pPr>
            <a:endParaRPr lang="nb-NO" sz="1700" noProof="0"/>
          </a:p>
          <a:p>
            <a:pPr marL="0" indent="0">
              <a:buFont typeface="Arial" panose="020B0604020202020204" pitchFamily="34" charset="0"/>
              <a:buNone/>
            </a:pPr>
            <a:endParaRPr lang="nb-NO" sz="1700" noProof="0"/>
          </a:p>
        </p:txBody>
      </p:sp>
      <p:pic>
        <p:nvPicPr>
          <p:cNvPr id="11" name="Grafikk 10" descr="Høyrepekende pekefinger kontur">
            <a:extLst>
              <a:ext uri="{FF2B5EF4-FFF2-40B4-BE49-F238E27FC236}">
                <a16:creationId xmlns:a16="http://schemas.microsoft.com/office/drawing/2014/main" id="{42B68EB3-68D6-2085-BA06-2C312EC815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9638" y="3158323"/>
            <a:ext cx="914400" cy="914400"/>
          </a:xfrm>
          <a:prstGeom prst="rect">
            <a:avLst/>
          </a:prstGeom>
        </p:spPr>
      </p:pic>
      <p:sp>
        <p:nvSpPr>
          <p:cNvPr id="13" name="TekstSylinder 12">
            <a:extLst>
              <a:ext uri="{FF2B5EF4-FFF2-40B4-BE49-F238E27FC236}">
                <a16:creationId xmlns:a16="http://schemas.microsoft.com/office/drawing/2014/main" id="{D4A0A2EC-DE7F-005C-DE3D-D1F7E41DF1B0}"/>
              </a:ext>
            </a:extLst>
          </p:cNvPr>
          <p:cNvSpPr txBox="1"/>
          <p:nvPr/>
        </p:nvSpPr>
        <p:spPr>
          <a:xfrm>
            <a:off x="1814782" y="3097373"/>
            <a:ext cx="3712636" cy="1200329"/>
          </a:xfrm>
          <a:prstGeom prst="rect">
            <a:avLst/>
          </a:prstGeom>
          <a:noFill/>
        </p:spPr>
        <p:txBody>
          <a:bodyPr wrap="square" rtlCol="0">
            <a:spAutoFit/>
          </a:bodyPr>
          <a:lstStyle/>
          <a:p>
            <a:r>
              <a:rPr lang="nb-NO" sz="2400" noProof="0"/>
              <a:t>Helsehjelp kan som hovedregel bare gis </a:t>
            </a:r>
            <a:r>
              <a:rPr lang="nb-NO" sz="2400" b="1" noProof="0"/>
              <a:t>med pasientens samtykke </a:t>
            </a:r>
          </a:p>
        </p:txBody>
      </p:sp>
      <p:sp>
        <p:nvSpPr>
          <p:cNvPr id="7" name="TekstSylinder 6">
            <a:extLst>
              <a:ext uri="{FF2B5EF4-FFF2-40B4-BE49-F238E27FC236}">
                <a16:creationId xmlns:a16="http://schemas.microsoft.com/office/drawing/2014/main" id="{41D21E9E-8175-F5AE-1C59-9FE49F2EFB89}"/>
              </a:ext>
            </a:extLst>
          </p:cNvPr>
          <p:cNvSpPr txBox="1"/>
          <p:nvPr/>
        </p:nvSpPr>
        <p:spPr>
          <a:xfrm>
            <a:off x="815491" y="5927092"/>
            <a:ext cx="6146800" cy="646331"/>
          </a:xfrm>
          <a:prstGeom prst="rect">
            <a:avLst/>
          </a:prstGeom>
          <a:noFill/>
        </p:spPr>
        <p:txBody>
          <a:bodyPr wrap="square">
            <a:spAutoFit/>
          </a:bodyPr>
          <a:lstStyle/>
          <a:p>
            <a:r>
              <a:rPr lang="nb-NO" b="1"/>
              <a:t>Film om helsehjelp</a:t>
            </a:r>
            <a:r>
              <a:rPr lang="nb-NO"/>
              <a:t>: </a:t>
            </a:r>
            <a:r>
              <a:rPr lang="nb-NO" b="1">
                <a:hlinkClick r:id="rId5"/>
              </a:rPr>
              <a:t>https://youtu.be/ABAjqCBLvMo</a:t>
            </a:r>
            <a:endParaRPr lang="nb-NO" b="1"/>
          </a:p>
          <a:p>
            <a:endParaRPr lang="nb-NO"/>
          </a:p>
        </p:txBody>
      </p:sp>
    </p:spTree>
    <p:extLst>
      <p:ext uri="{BB962C8B-B14F-4D97-AF65-F5344CB8AC3E}">
        <p14:creationId xmlns:p14="http://schemas.microsoft.com/office/powerpoint/2010/main" val="4138971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14B7E8-4AE7-287D-B2AE-5A09FA64C8D4}"/>
            </a:ext>
          </a:extLst>
        </p:cNvPr>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pic>
        <p:nvPicPr>
          <p:cNvPr id="7" name="Bilde 6" descr="Smilende helsefagperson">
            <a:extLst>
              <a:ext uri="{FF2B5EF4-FFF2-40B4-BE49-F238E27FC236}">
                <a16:creationId xmlns:a16="http://schemas.microsoft.com/office/drawing/2014/main" id="{8EBE5D09-2D89-EA18-8698-7D74E1CE73A4}"/>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2522356" y="10"/>
            <a:ext cx="9669642" cy="6857990"/>
          </a:xfrm>
          <a:prstGeom prst="rect">
            <a:avLst/>
          </a:prstGeom>
        </p:spPr>
      </p:pic>
      <p:sp>
        <p:nvSpPr>
          <p:cNvPr id="17"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AEA754B5-BF06-B475-0488-7A27BBE5D75E}"/>
              </a:ext>
            </a:extLst>
          </p:cNvPr>
          <p:cNvSpPr>
            <a:spLocks noGrp="1"/>
          </p:cNvSpPr>
          <p:nvPr>
            <p:ph type="title"/>
          </p:nvPr>
        </p:nvSpPr>
        <p:spPr>
          <a:xfrm>
            <a:off x="868180" y="2257944"/>
            <a:ext cx="4423348" cy="1899912"/>
          </a:xfrm>
        </p:spPr>
        <p:txBody>
          <a:bodyPr>
            <a:normAutofit/>
          </a:bodyPr>
          <a:lstStyle/>
          <a:p>
            <a:r>
              <a:rPr lang="nb-NO" sz="3600" b="1" noProof="0"/>
              <a:t>Hvem regnes som helsepersonell?</a:t>
            </a:r>
            <a:endParaRPr lang="nb-NO" sz="3600" b="1" noProof="0">
              <a:latin typeface="Red Hat Display" panose="02010503040201060303" pitchFamily="2" charset="0"/>
            </a:endParaRPr>
          </a:p>
        </p:txBody>
      </p:sp>
      <p:sp>
        <p:nvSpPr>
          <p:cNvPr id="3" name="Plassholder for innhold 2">
            <a:extLst>
              <a:ext uri="{FF2B5EF4-FFF2-40B4-BE49-F238E27FC236}">
                <a16:creationId xmlns:a16="http://schemas.microsoft.com/office/drawing/2014/main" id="{6AA94988-857A-197E-8FEB-A0718EE1D51D}"/>
              </a:ext>
            </a:extLst>
          </p:cNvPr>
          <p:cNvSpPr>
            <a:spLocks noGrp="1"/>
          </p:cNvSpPr>
          <p:nvPr>
            <p:ph idx="1"/>
          </p:nvPr>
        </p:nvSpPr>
        <p:spPr>
          <a:xfrm>
            <a:off x="868180" y="2569111"/>
            <a:ext cx="4423348" cy="3742762"/>
          </a:xfrm>
        </p:spPr>
        <p:txBody>
          <a:bodyPr vert="horz" lIns="91440" tIns="45720" rIns="91440" bIns="45720" rtlCol="0" anchor="t">
            <a:normAutofit/>
          </a:bodyPr>
          <a:lstStyle/>
          <a:p>
            <a:endParaRPr lang="nb-NO" sz="2000" noProof="0"/>
          </a:p>
          <a:p>
            <a:pPr marL="0" indent="0">
              <a:buNone/>
            </a:pPr>
            <a:endParaRPr lang="nb-NO" sz="2000" noProof="0"/>
          </a:p>
          <a:p>
            <a:pPr marL="0" lvl="0" indent="0">
              <a:buNone/>
            </a:pPr>
            <a:endParaRPr lang="nb-NO" sz="2000" noProof="0"/>
          </a:p>
        </p:txBody>
      </p:sp>
      <p:sp>
        <p:nvSpPr>
          <p:cNvPr id="5" name="TekstSylinder 4">
            <a:extLst>
              <a:ext uri="{FF2B5EF4-FFF2-40B4-BE49-F238E27FC236}">
                <a16:creationId xmlns:a16="http://schemas.microsoft.com/office/drawing/2014/main" id="{CE8129AB-7DF1-85D2-CC7F-1680DB47356E}"/>
              </a:ext>
            </a:extLst>
          </p:cNvPr>
          <p:cNvSpPr txBox="1"/>
          <p:nvPr/>
        </p:nvSpPr>
        <p:spPr>
          <a:xfrm>
            <a:off x="1017083" y="6415789"/>
            <a:ext cx="9429624" cy="307777"/>
          </a:xfrm>
          <a:prstGeom prst="rect">
            <a:avLst/>
          </a:prstGeom>
          <a:noFill/>
        </p:spPr>
        <p:txBody>
          <a:bodyPr wrap="square" rtlCol="0">
            <a:spAutoFit/>
          </a:bodyPr>
          <a:lstStyle/>
          <a:p>
            <a:pPr>
              <a:spcAft>
                <a:spcPts val="600"/>
              </a:spcAft>
            </a:pPr>
            <a:r>
              <a:rPr lang="nb-NO" sz="1400" i="1" noProof="0"/>
              <a:t>Jf. helsepersonelloven §3</a:t>
            </a:r>
          </a:p>
        </p:txBody>
      </p:sp>
    </p:spTree>
    <p:extLst>
      <p:ext uri="{BB962C8B-B14F-4D97-AF65-F5344CB8AC3E}">
        <p14:creationId xmlns:p14="http://schemas.microsoft.com/office/powerpoint/2010/main" val="1459790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094377-77F9-EEFD-70F1-2EC1912D5C4C}"/>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de 6" descr="Helsetekniker leser CT-skanning">
            <a:extLst>
              <a:ext uri="{FF2B5EF4-FFF2-40B4-BE49-F238E27FC236}">
                <a16:creationId xmlns:a16="http://schemas.microsoft.com/office/drawing/2014/main" id="{63FEBA6A-E5E3-024E-464F-AF8657F3A48C}"/>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1" y="10"/>
            <a:ext cx="9669642"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EA1D3D6-458D-DB98-180E-672F3F74BE5A}"/>
              </a:ext>
            </a:extLst>
          </p:cNvPr>
          <p:cNvSpPr>
            <a:spLocks noGrp="1"/>
          </p:cNvSpPr>
          <p:nvPr>
            <p:ph type="title"/>
          </p:nvPr>
        </p:nvSpPr>
        <p:spPr>
          <a:xfrm>
            <a:off x="8369811" y="2835302"/>
            <a:ext cx="3822189" cy="1899912"/>
          </a:xfrm>
        </p:spPr>
        <p:txBody>
          <a:bodyPr vert="horz" lIns="91440" tIns="45720" rIns="91440" bIns="45720" rtlCol="0" anchor="ctr">
            <a:normAutofit/>
          </a:bodyPr>
          <a:lstStyle/>
          <a:p>
            <a:r>
              <a:rPr lang="en-US" sz="3600" b="1" noProof="0" err="1"/>
              <a:t>Hva</a:t>
            </a:r>
            <a:r>
              <a:rPr lang="en-US" sz="3600" b="1" noProof="0"/>
              <a:t> </a:t>
            </a:r>
            <a:r>
              <a:rPr lang="en-US" sz="3600" b="1" noProof="0" err="1"/>
              <a:t>betyr</a:t>
            </a:r>
            <a:r>
              <a:rPr lang="en-US" sz="3600" b="1" noProof="0"/>
              <a:t> </a:t>
            </a:r>
            <a:r>
              <a:rPr lang="en-US" sz="3600" b="1"/>
              <a:t>f</a:t>
            </a:r>
            <a:r>
              <a:rPr lang="en-US" sz="3600" b="1" noProof="0" err="1"/>
              <a:t>aglig</a:t>
            </a:r>
            <a:r>
              <a:rPr lang="en-US" sz="3600" b="1" noProof="0"/>
              <a:t> </a:t>
            </a:r>
            <a:r>
              <a:rPr lang="en-US" sz="3600" b="1" noProof="0" err="1"/>
              <a:t>forsvarlighet</a:t>
            </a:r>
            <a:r>
              <a:rPr lang="en-US" sz="3600" b="1" noProof="0"/>
              <a:t>?</a:t>
            </a:r>
            <a:br>
              <a:rPr lang="en-US" sz="3600" noProof="0"/>
            </a:br>
            <a:endParaRPr lang="en-US" sz="3600" noProof="0"/>
          </a:p>
        </p:txBody>
      </p:sp>
      <p:sp>
        <p:nvSpPr>
          <p:cNvPr id="5" name="TekstSylinder 4">
            <a:extLst>
              <a:ext uri="{FF2B5EF4-FFF2-40B4-BE49-F238E27FC236}">
                <a16:creationId xmlns:a16="http://schemas.microsoft.com/office/drawing/2014/main" id="{4E150D8F-6C56-5116-8BBB-FADB5B7E4A46}"/>
              </a:ext>
            </a:extLst>
          </p:cNvPr>
          <p:cNvSpPr txBox="1"/>
          <p:nvPr/>
        </p:nvSpPr>
        <p:spPr>
          <a:xfrm>
            <a:off x="8452936" y="6225561"/>
            <a:ext cx="3822189" cy="439628"/>
          </a:xfrm>
          <a:prstGeom prst="rect">
            <a:avLst/>
          </a:prstGeom>
        </p:spPr>
        <p:txBody>
          <a:bodyPr vert="horz" lIns="91440" tIns="45720" rIns="91440" bIns="45720" rtlCol="0">
            <a:normAutofit lnSpcReduction="10000"/>
          </a:bodyPr>
          <a:lstStyle/>
          <a:p>
            <a:pPr>
              <a:lnSpc>
                <a:spcPct val="90000"/>
              </a:lnSpc>
              <a:spcAft>
                <a:spcPts val="600"/>
              </a:spcAft>
            </a:pPr>
            <a:r>
              <a:rPr lang="en-US" sz="2000" i="1" noProof="0" err="1"/>
              <a:t>Jf</a:t>
            </a:r>
            <a:r>
              <a:rPr lang="en-US" sz="2000" i="1" noProof="0"/>
              <a:t>. </a:t>
            </a:r>
            <a:r>
              <a:rPr lang="en-US" sz="2000" i="1" noProof="0" err="1"/>
              <a:t>helsepersonelloven</a:t>
            </a:r>
            <a:r>
              <a:rPr lang="en-US" sz="2000" i="1" noProof="0"/>
              <a:t> §4</a:t>
            </a:r>
          </a:p>
          <a:p>
            <a:pPr indent="-228600">
              <a:lnSpc>
                <a:spcPct val="90000"/>
              </a:lnSpc>
              <a:spcAft>
                <a:spcPts val="600"/>
              </a:spcAft>
              <a:buFont typeface="Arial" panose="020B0604020202020204" pitchFamily="34" charset="0"/>
              <a:buChar char="•"/>
            </a:pPr>
            <a:endParaRPr lang="en-US" sz="2000" i="1" noProof="0"/>
          </a:p>
        </p:txBody>
      </p:sp>
      <p:sp>
        <p:nvSpPr>
          <p:cNvPr id="4" name="Plassholder for innhold 2">
            <a:extLst>
              <a:ext uri="{FF2B5EF4-FFF2-40B4-BE49-F238E27FC236}">
                <a16:creationId xmlns:a16="http://schemas.microsoft.com/office/drawing/2014/main" id="{8B8CFF7E-856C-6795-5A94-0706A17678AB}"/>
              </a:ext>
            </a:extLst>
          </p:cNvPr>
          <p:cNvSpPr txBox="1">
            <a:spLocks/>
          </p:cNvSpPr>
          <p:nvPr/>
        </p:nvSpPr>
        <p:spPr>
          <a:xfrm>
            <a:off x="598664" y="3146961"/>
            <a:ext cx="5693647" cy="23573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sz="2000" noProof="0"/>
          </a:p>
          <a:p>
            <a:pPr marL="0"/>
            <a:endParaRPr lang="nb-NO" sz="2000" noProof="0"/>
          </a:p>
        </p:txBody>
      </p:sp>
    </p:spTree>
    <p:extLst>
      <p:ext uri="{BB962C8B-B14F-4D97-AF65-F5344CB8AC3E}">
        <p14:creationId xmlns:p14="http://schemas.microsoft.com/office/powerpoint/2010/main" val="1115926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A2CE4-AB8B-573E-3D6A-C779C432F2FB}"/>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3E416D2-D994-4F7A-8F62-B28B11BE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Plassholder for innhold 3">
            <a:extLst>
              <a:ext uri="{FF2B5EF4-FFF2-40B4-BE49-F238E27FC236}">
                <a16:creationId xmlns:a16="http://schemas.microsoft.com/office/drawing/2014/main" id="{119950A2-A405-2F45-7C66-98F4454CF156}"/>
              </a:ext>
            </a:extLst>
          </p:cNvPr>
          <p:cNvPicPr>
            <a:picLocks noChangeAspect="1"/>
          </p:cNvPicPr>
          <p:nvPr/>
        </p:nvPicPr>
        <p:blipFill>
          <a:blip r:embed="rId3" cstate="screen">
            <a:extLst>
              <a:ext uri="{28A0092B-C50C-407E-A947-70E740481C1C}">
                <a14:useLocalDpi xmlns:a14="http://schemas.microsoft.com/office/drawing/2010/main" val="0"/>
              </a:ext>
            </a:extLst>
          </a:blip>
          <a:srcRect r="-1"/>
          <a:stretch>
            <a:fillRect/>
          </a:stretch>
        </p:blipFill>
        <p:spPr>
          <a:xfrm>
            <a:off x="1524" y="10"/>
            <a:ext cx="12188952" cy="6857990"/>
          </a:xfrm>
          <a:prstGeom prst="rect">
            <a:avLst/>
          </a:prstGeom>
        </p:spPr>
      </p:pic>
      <p:sp>
        <p:nvSpPr>
          <p:cNvPr id="13" name="Freeform: Shape 17">
            <a:extLst>
              <a:ext uri="{FF2B5EF4-FFF2-40B4-BE49-F238E27FC236}">
                <a16:creationId xmlns:a16="http://schemas.microsoft.com/office/drawing/2014/main" id="{FB27C166-470E-467E-9E9E-E235EEF3C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24691" y="0"/>
            <a:ext cx="7365784" cy="6858000"/>
          </a:xfrm>
          <a:custGeom>
            <a:avLst/>
            <a:gdLst>
              <a:gd name="connsiteX0" fmla="*/ 5742761 w 7365784"/>
              <a:gd name="connsiteY0" fmla="*/ 0 h 6858000"/>
              <a:gd name="connsiteX1" fmla="*/ 3076369 w 7365784"/>
              <a:gd name="connsiteY1" fmla="*/ 0 h 6858000"/>
              <a:gd name="connsiteX2" fmla="*/ 1949196 w 7365784"/>
              <a:gd name="connsiteY2" fmla="*/ 0 h 6858000"/>
              <a:gd name="connsiteX3" fmla="*/ 1583228 w 7365784"/>
              <a:gd name="connsiteY3" fmla="*/ 0 h 6858000"/>
              <a:gd name="connsiteX4" fmla="*/ 1457787 w 7365784"/>
              <a:gd name="connsiteY4" fmla="*/ 0 h 6858000"/>
              <a:gd name="connsiteX5" fmla="*/ 1445578 w 7365784"/>
              <a:gd name="connsiteY5" fmla="*/ 0 h 6858000"/>
              <a:gd name="connsiteX6" fmla="*/ 571708 w 7365784"/>
              <a:gd name="connsiteY6" fmla="*/ 0 h 6858000"/>
              <a:gd name="connsiteX7" fmla="*/ 237757 w 7365784"/>
              <a:gd name="connsiteY7" fmla="*/ 0 h 6858000"/>
              <a:gd name="connsiteX8" fmla="*/ 205161 w 7365784"/>
              <a:gd name="connsiteY8" fmla="*/ 0 h 6858000"/>
              <a:gd name="connsiteX9" fmla="*/ 0 w 7365784"/>
              <a:gd name="connsiteY9" fmla="*/ 0 h 6858000"/>
              <a:gd name="connsiteX10" fmla="*/ 0 w 7365784"/>
              <a:gd name="connsiteY10" fmla="*/ 6858000 h 6858000"/>
              <a:gd name="connsiteX11" fmla="*/ 205161 w 7365784"/>
              <a:gd name="connsiteY11" fmla="*/ 6858000 h 6858000"/>
              <a:gd name="connsiteX12" fmla="*/ 237757 w 7365784"/>
              <a:gd name="connsiteY12" fmla="*/ 6858000 h 6858000"/>
              <a:gd name="connsiteX13" fmla="*/ 571708 w 7365784"/>
              <a:gd name="connsiteY13" fmla="*/ 6858000 h 6858000"/>
              <a:gd name="connsiteX14" fmla="*/ 1274834 w 7365784"/>
              <a:gd name="connsiteY14" fmla="*/ 6858000 h 6858000"/>
              <a:gd name="connsiteX15" fmla="*/ 1445578 w 7365784"/>
              <a:gd name="connsiteY15" fmla="*/ 6858000 h 6858000"/>
              <a:gd name="connsiteX16" fmla="*/ 1457787 w 7365784"/>
              <a:gd name="connsiteY16" fmla="*/ 6858000 h 6858000"/>
              <a:gd name="connsiteX17" fmla="*/ 1949196 w 7365784"/>
              <a:gd name="connsiteY17" fmla="*/ 6858000 h 6858000"/>
              <a:gd name="connsiteX18" fmla="*/ 3076369 w 7365784"/>
              <a:gd name="connsiteY18" fmla="*/ 6858000 h 6858000"/>
              <a:gd name="connsiteX19" fmla="*/ 4863030 w 7365784"/>
              <a:gd name="connsiteY19" fmla="*/ 6858000 h 6858000"/>
              <a:gd name="connsiteX20" fmla="*/ 4974786 w 7365784"/>
              <a:gd name="connsiteY20" fmla="*/ 6780599 h 6858000"/>
              <a:gd name="connsiteX21" fmla="*/ 5491434 w 7365784"/>
              <a:gd name="connsiteY21" fmla="*/ 6374814 h 6858000"/>
              <a:gd name="connsiteX22" fmla="*/ 7365784 w 7365784"/>
              <a:gd name="connsiteY22" fmla="*/ 3621656 h 6858000"/>
              <a:gd name="connsiteX23" fmla="*/ 5764885 w 7365784"/>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65784" h="6858000">
                <a:moveTo>
                  <a:pt x="5742761" y="0"/>
                </a:moveTo>
                <a:lnTo>
                  <a:pt x="3076369" y="0"/>
                </a:lnTo>
                <a:lnTo>
                  <a:pt x="1949196" y="0"/>
                </a:lnTo>
                <a:lnTo>
                  <a:pt x="1583228" y="0"/>
                </a:lnTo>
                <a:lnTo>
                  <a:pt x="1457787" y="0"/>
                </a:lnTo>
                <a:lnTo>
                  <a:pt x="1445578" y="0"/>
                </a:lnTo>
                <a:lnTo>
                  <a:pt x="571708" y="0"/>
                </a:lnTo>
                <a:lnTo>
                  <a:pt x="237757" y="0"/>
                </a:lnTo>
                <a:lnTo>
                  <a:pt x="205161" y="0"/>
                </a:lnTo>
                <a:lnTo>
                  <a:pt x="0" y="0"/>
                </a:lnTo>
                <a:lnTo>
                  <a:pt x="0" y="6858000"/>
                </a:lnTo>
                <a:lnTo>
                  <a:pt x="205161" y="6858000"/>
                </a:lnTo>
                <a:lnTo>
                  <a:pt x="237757" y="6858000"/>
                </a:lnTo>
                <a:lnTo>
                  <a:pt x="571708" y="6858000"/>
                </a:lnTo>
                <a:lnTo>
                  <a:pt x="1274834" y="6858000"/>
                </a:lnTo>
                <a:lnTo>
                  <a:pt x="1445578" y="6858000"/>
                </a:lnTo>
                <a:lnTo>
                  <a:pt x="1457787" y="6858000"/>
                </a:lnTo>
                <a:lnTo>
                  <a:pt x="1949196" y="6858000"/>
                </a:lnTo>
                <a:lnTo>
                  <a:pt x="3076369" y="6858000"/>
                </a:lnTo>
                <a:lnTo>
                  <a:pt x="4863030" y="6858000"/>
                </a:lnTo>
                <a:lnTo>
                  <a:pt x="4974786" y="6780599"/>
                </a:lnTo>
                <a:cubicBezTo>
                  <a:pt x="5148604" y="6653108"/>
                  <a:pt x="5319231" y="6515397"/>
                  <a:pt x="5491434" y="6374814"/>
                </a:cubicBezTo>
                <a:cubicBezTo>
                  <a:pt x="6437059" y="5602839"/>
                  <a:pt x="7365784" y="4969131"/>
                  <a:pt x="7365784" y="3621656"/>
                </a:cubicBezTo>
                <a:cubicBezTo>
                  <a:pt x="7365784" y="2093192"/>
                  <a:pt x="6792048" y="754641"/>
                  <a:pt x="576488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20" name="Freeform: Shape 19">
            <a:extLst>
              <a:ext uri="{FF2B5EF4-FFF2-40B4-BE49-F238E27FC236}">
                <a16:creationId xmlns:a16="http://schemas.microsoft.com/office/drawing/2014/main" id="{673636C8-1392-483A-8A7A-CA259E806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3671" y="0"/>
            <a:ext cx="7208329" cy="6858000"/>
          </a:xfrm>
          <a:custGeom>
            <a:avLst/>
            <a:gdLst>
              <a:gd name="connsiteX0" fmla="*/ 5585306 w 7208329"/>
              <a:gd name="connsiteY0" fmla="*/ 0 h 6858000"/>
              <a:gd name="connsiteX1" fmla="*/ 2918914 w 7208329"/>
              <a:gd name="connsiteY1" fmla="*/ 0 h 6858000"/>
              <a:gd name="connsiteX2" fmla="*/ 1592911 w 7208329"/>
              <a:gd name="connsiteY2" fmla="*/ 0 h 6858000"/>
              <a:gd name="connsiteX3" fmla="*/ 1425773 w 7208329"/>
              <a:gd name="connsiteY3" fmla="*/ 0 h 6858000"/>
              <a:gd name="connsiteX4" fmla="*/ 1300332 w 7208329"/>
              <a:gd name="connsiteY4" fmla="*/ 0 h 6858000"/>
              <a:gd name="connsiteX5" fmla="*/ 1288123 w 7208329"/>
              <a:gd name="connsiteY5" fmla="*/ 0 h 6858000"/>
              <a:gd name="connsiteX6" fmla="*/ 414253 w 7208329"/>
              <a:gd name="connsiteY6" fmla="*/ 0 h 6858000"/>
              <a:gd name="connsiteX7" fmla="*/ 80302 w 7208329"/>
              <a:gd name="connsiteY7" fmla="*/ 0 h 6858000"/>
              <a:gd name="connsiteX8" fmla="*/ 47706 w 7208329"/>
              <a:gd name="connsiteY8" fmla="*/ 0 h 6858000"/>
              <a:gd name="connsiteX9" fmla="*/ 0 w 7208329"/>
              <a:gd name="connsiteY9" fmla="*/ 0 h 6858000"/>
              <a:gd name="connsiteX10" fmla="*/ 0 w 7208329"/>
              <a:gd name="connsiteY10" fmla="*/ 6858000 h 6858000"/>
              <a:gd name="connsiteX11" fmla="*/ 47706 w 7208329"/>
              <a:gd name="connsiteY11" fmla="*/ 6858000 h 6858000"/>
              <a:gd name="connsiteX12" fmla="*/ 80302 w 7208329"/>
              <a:gd name="connsiteY12" fmla="*/ 6858000 h 6858000"/>
              <a:gd name="connsiteX13" fmla="*/ 414253 w 7208329"/>
              <a:gd name="connsiteY13" fmla="*/ 6858000 h 6858000"/>
              <a:gd name="connsiteX14" fmla="*/ 1117379 w 7208329"/>
              <a:gd name="connsiteY14" fmla="*/ 6858000 h 6858000"/>
              <a:gd name="connsiteX15" fmla="*/ 1288123 w 7208329"/>
              <a:gd name="connsiteY15" fmla="*/ 6858000 h 6858000"/>
              <a:gd name="connsiteX16" fmla="*/ 1300332 w 7208329"/>
              <a:gd name="connsiteY16" fmla="*/ 6858000 h 6858000"/>
              <a:gd name="connsiteX17" fmla="*/ 1592911 w 7208329"/>
              <a:gd name="connsiteY17" fmla="*/ 6858000 h 6858000"/>
              <a:gd name="connsiteX18" fmla="*/ 2918914 w 7208329"/>
              <a:gd name="connsiteY18" fmla="*/ 6858000 h 6858000"/>
              <a:gd name="connsiteX19" fmla="*/ 4705575 w 7208329"/>
              <a:gd name="connsiteY19" fmla="*/ 6858000 h 6858000"/>
              <a:gd name="connsiteX20" fmla="*/ 4817331 w 7208329"/>
              <a:gd name="connsiteY20" fmla="*/ 6780599 h 6858000"/>
              <a:gd name="connsiteX21" fmla="*/ 5333979 w 7208329"/>
              <a:gd name="connsiteY21" fmla="*/ 6374814 h 6858000"/>
              <a:gd name="connsiteX22" fmla="*/ 7208329 w 7208329"/>
              <a:gd name="connsiteY22" fmla="*/ 3621656 h 6858000"/>
              <a:gd name="connsiteX23" fmla="*/ 5607430 w 7208329"/>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08329" h="6858000">
                <a:moveTo>
                  <a:pt x="5585306" y="0"/>
                </a:moveTo>
                <a:lnTo>
                  <a:pt x="2918914" y="0"/>
                </a:lnTo>
                <a:lnTo>
                  <a:pt x="1592911" y="0"/>
                </a:lnTo>
                <a:lnTo>
                  <a:pt x="1425773" y="0"/>
                </a:lnTo>
                <a:lnTo>
                  <a:pt x="1300332" y="0"/>
                </a:lnTo>
                <a:lnTo>
                  <a:pt x="1288123" y="0"/>
                </a:lnTo>
                <a:lnTo>
                  <a:pt x="414253" y="0"/>
                </a:lnTo>
                <a:lnTo>
                  <a:pt x="80302" y="0"/>
                </a:lnTo>
                <a:lnTo>
                  <a:pt x="47706" y="0"/>
                </a:lnTo>
                <a:lnTo>
                  <a:pt x="0" y="0"/>
                </a:lnTo>
                <a:lnTo>
                  <a:pt x="0" y="6858000"/>
                </a:lnTo>
                <a:lnTo>
                  <a:pt x="47706" y="6858000"/>
                </a:lnTo>
                <a:lnTo>
                  <a:pt x="80302" y="6858000"/>
                </a:lnTo>
                <a:lnTo>
                  <a:pt x="414253" y="6858000"/>
                </a:lnTo>
                <a:lnTo>
                  <a:pt x="1117379" y="6858000"/>
                </a:lnTo>
                <a:lnTo>
                  <a:pt x="1288123" y="6858000"/>
                </a:lnTo>
                <a:lnTo>
                  <a:pt x="1300332" y="6858000"/>
                </a:lnTo>
                <a:lnTo>
                  <a:pt x="1592911" y="6858000"/>
                </a:lnTo>
                <a:lnTo>
                  <a:pt x="2918914" y="6858000"/>
                </a:lnTo>
                <a:lnTo>
                  <a:pt x="4705575" y="6858000"/>
                </a:lnTo>
                <a:lnTo>
                  <a:pt x="4817331" y="6780599"/>
                </a:lnTo>
                <a:cubicBezTo>
                  <a:pt x="4991149" y="6653108"/>
                  <a:pt x="5161776" y="6515397"/>
                  <a:pt x="5333979" y="6374814"/>
                </a:cubicBezTo>
                <a:cubicBezTo>
                  <a:pt x="6279604" y="5602839"/>
                  <a:pt x="7208329" y="4969131"/>
                  <a:pt x="7208329" y="3621656"/>
                </a:cubicBezTo>
                <a:cubicBezTo>
                  <a:pt x="7208329" y="2093192"/>
                  <a:pt x="6634593" y="754641"/>
                  <a:pt x="5607430"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22" name="Freeform: Shape 21">
            <a:extLst>
              <a:ext uri="{FF2B5EF4-FFF2-40B4-BE49-F238E27FC236}">
                <a16:creationId xmlns:a16="http://schemas.microsoft.com/office/drawing/2014/main" id="{7539A79B-DFBA-4781-B0DE-4044B072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1139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tel 1">
            <a:extLst>
              <a:ext uri="{FF2B5EF4-FFF2-40B4-BE49-F238E27FC236}">
                <a16:creationId xmlns:a16="http://schemas.microsoft.com/office/drawing/2014/main" id="{DA4CC8C0-887D-884C-575D-0437EF024C44}"/>
              </a:ext>
            </a:extLst>
          </p:cNvPr>
          <p:cNvSpPr>
            <a:spLocks noGrp="1"/>
          </p:cNvSpPr>
          <p:nvPr>
            <p:ph type="title"/>
          </p:nvPr>
        </p:nvSpPr>
        <p:spPr>
          <a:xfrm>
            <a:off x="6881656" y="2351317"/>
            <a:ext cx="4169522" cy="1834227"/>
          </a:xfrm>
        </p:spPr>
        <p:txBody>
          <a:bodyPr vert="horz" lIns="91440" tIns="45720" rIns="91440" bIns="45720" rtlCol="0" anchor="b">
            <a:normAutofit/>
          </a:bodyPr>
          <a:lstStyle/>
          <a:p>
            <a:r>
              <a:rPr lang="nb-NO" sz="4800" b="1"/>
              <a:t>Motstand</a:t>
            </a:r>
            <a:r>
              <a:rPr lang="nb-NO" sz="4800" b="1" noProof="0"/>
              <a:t> mot helsehjelp</a:t>
            </a:r>
          </a:p>
        </p:txBody>
      </p:sp>
    </p:spTree>
    <p:extLst>
      <p:ext uri="{BB962C8B-B14F-4D97-AF65-F5344CB8AC3E}">
        <p14:creationId xmlns:p14="http://schemas.microsoft.com/office/powerpoint/2010/main" val="881490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A0AF67-DC1B-7AB8-4E71-80521C61E7C6}"/>
            </a:ext>
          </a:extLst>
        </p:cNvPr>
        <p:cNvGrpSpPr/>
        <p:nvPr/>
      </p:nvGrpSpPr>
      <p:grpSpPr>
        <a:xfrm>
          <a:off x="0" y="0"/>
          <a:ext cx="0" cy="0"/>
          <a:chOff x="0" y="0"/>
          <a:chExt cx="0" cy="0"/>
        </a:xfrm>
      </p:grpSpPr>
      <p:sp>
        <p:nvSpPr>
          <p:cNvPr id="47" name="Rectangle 4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3" name="Bilde 22" descr="Et bilde som inneholder sort og hvit, Menneskeansikt, person, innendørs&#10;&#10;KI-generert innhold kan være feil.">
            <a:extLst>
              <a:ext uri="{FF2B5EF4-FFF2-40B4-BE49-F238E27FC236}">
                <a16:creationId xmlns:a16="http://schemas.microsoft.com/office/drawing/2014/main" id="{D26B2422-1B92-9C81-6762-D2FE20915DE1}"/>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1282"/>
            <a:ext cx="12191980" cy="6856718"/>
          </a:xfrm>
          <a:prstGeom prst="rect">
            <a:avLst/>
          </a:prstGeom>
        </p:spPr>
      </p:pic>
    </p:spTree>
    <p:extLst>
      <p:ext uri="{BB962C8B-B14F-4D97-AF65-F5344CB8AC3E}">
        <p14:creationId xmlns:p14="http://schemas.microsoft.com/office/powerpoint/2010/main" val="2008649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FF9A5F-5A45-96C1-E254-88611B21E4DE}"/>
              </a:ext>
            </a:extLst>
          </p:cNvPr>
          <p:cNvSpPr>
            <a:spLocks noGrp="1"/>
          </p:cNvSpPr>
          <p:nvPr>
            <p:ph type="title"/>
          </p:nvPr>
        </p:nvSpPr>
        <p:spPr>
          <a:xfrm>
            <a:off x="436416" y="596396"/>
            <a:ext cx="6948057" cy="1325563"/>
          </a:xfrm>
        </p:spPr>
        <p:txBody>
          <a:bodyPr/>
          <a:lstStyle/>
          <a:p>
            <a:r>
              <a:rPr lang="nb-NO" sz="3600" b="1" noProof="0"/>
              <a:t>Dokumentasjon av motstand</a:t>
            </a:r>
          </a:p>
        </p:txBody>
      </p:sp>
      <p:sp>
        <p:nvSpPr>
          <p:cNvPr id="5" name="TekstSylinder 4">
            <a:extLst>
              <a:ext uri="{FF2B5EF4-FFF2-40B4-BE49-F238E27FC236}">
                <a16:creationId xmlns:a16="http://schemas.microsoft.com/office/drawing/2014/main" id="{D8D1BF79-A2B7-151D-2C3E-BBFA13F37574}"/>
              </a:ext>
            </a:extLst>
          </p:cNvPr>
          <p:cNvSpPr txBox="1"/>
          <p:nvPr/>
        </p:nvSpPr>
        <p:spPr>
          <a:xfrm>
            <a:off x="533400" y="3364252"/>
            <a:ext cx="11062854" cy="923330"/>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nb-NO" noProof="0"/>
              <a:t>«Pasienten trekker armen raskt til seg og holder den tett inntil kroppen når personalet forsøker å gi injeksjonen»</a:t>
            </a:r>
          </a:p>
          <a:p>
            <a:r>
              <a:rPr lang="nb-NO" noProof="0"/>
              <a:t>«Pasienten spytter ut medisinen når den gis med vann, men svelger tabletten når den blandes i yoghurt»</a:t>
            </a:r>
          </a:p>
          <a:p>
            <a:endParaRPr lang="nb-NO" noProof="0"/>
          </a:p>
        </p:txBody>
      </p:sp>
      <p:sp>
        <p:nvSpPr>
          <p:cNvPr id="6" name="TekstSylinder 5">
            <a:extLst>
              <a:ext uri="{FF2B5EF4-FFF2-40B4-BE49-F238E27FC236}">
                <a16:creationId xmlns:a16="http://schemas.microsoft.com/office/drawing/2014/main" id="{F21EF38A-DCA6-2578-A599-DEEA3006A4E5}"/>
              </a:ext>
            </a:extLst>
          </p:cNvPr>
          <p:cNvSpPr txBox="1"/>
          <p:nvPr/>
        </p:nvSpPr>
        <p:spPr>
          <a:xfrm>
            <a:off x="533399" y="4404883"/>
            <a:ext cx="11062853" cy="120032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nb-NO" noProof="0"/>
              <a:t>«Pasienten forsøker å avslutte situasjonen ved å skifte tema, reise seg fra stolen og gå bort når personalet begynner helsehjelpen»</a:t>
            </a:r>
          </a:p>
          <a:p>
            <a:r>
              <a:rPr lang="nb-NO" noProof="0"/>
              <a:t>«Vender hodet bort og lukker munnen ved forsøk på å tilby mat»</a:t>
            </a:r>
          </a:p>
          <a:p>
            <a:endParaRPr lang="nb-NO" noProof="0"/>
          </a:p>
        </p:txBody>
      </p:sp>
      <p:sp>
        <p:nvSpPr>
          <p:cNvPr id="7" name="TekstSylinder 6">
            <a:extLst>
              <a:ext uri="{FF2B5EF4-FFF2-40B4-BE49-F238E27FC236}">
                <a16:creationId xmlns:a16="http://schemas.microsoft.com/office/drawing/2014/main" id="{BD7C8F36-17EF-E58A-B712-F84F91F36076}"/>
              </a:ext>
            </a:extLst>
          </p:cNvPr>
          <p:cNvSpPr txBox="1"/>
          <p:nvPr/>
        </p:nvSpPr>
        <p:spPr>
          <a:xfrm>
            <a:off x="533400" y="5757902"/>
            <a:ext cx="11062852" cy="64633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nb-NO" noProof="0"/>
              <a:t>«Pasienten stivner til, begynner å gråte stille og unngår øyekontakt når personalet nærmer seg med medisiner»</a:t>
            </a:r>
          </a:p>
          <a:p>
            <a:endParaRPr lang="nb-NO" noProof="0"/>
          </a:p>
        </p:txBody>
      </p:sp>
      <p:sp>
        <p:nvSpPr>
          <p:cNvPr id="8" name="TekstSylinder 7">
            <a:extLst>
              <a:ext uri="{FF2B5EF4-FFF2-40B4-BE49-F238E27FC236}">
                <a16:creationId xmlns:a16="http://schemas.microsoft.com/office/drawing/2014/main" id="{9251CA51-A4F5-2E9E-FBDF-C041DD710ADB}"/>
              </a:ext>
            </a:extLst>
          </p:cNvPr>
          <p:cNvSpPr txBox="1"/>
          <p:nvPr/>
        </p:nvSpPr>
        <p:spPr>
          <a:xfrm>
            <a:off x="533399" y="1769559"/>
            <a:ext cx="11062855" cy="1477328"/>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nb-NO" noProof="0"/>
              <a:t>«Pasienten sier gjentatte ganger «jeg vil ikke dusje», hever stemmen og vender seg bort når personalet nærmer seg»</a:t>
            </a:r>
          </a:p>
          <a:p>
            <a:r>
              <a:rPr lang="nb-NO" noProof="0"/>
              <a:t>«Pasienten sier «nei, ikke i dag» og roper etter vikar, men aksepterer når favorittpleier informerer rolig om samme tiltak»</a:t>
            </a:r>
          </a:p>
          <a:p>
            <a:endParaRPr lang="nb-NO" noProof="0"/>
          </a:p>
        </p:txBody>
      </p:sp>
    </p:spTree>
    <p:extLst>
      <p:ext uri="{BB962C8B-B14F-4D97-AF65-F5344CB8AC3E}">
        <p14:creationId xmlns:p14="http://schemas.microsoft.com/office/powerpoint/2010/main" val="395838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D90C3-332A-455F-DE03-2143C311E198}"/>
            </a:ext>
          </a:extLst>
        </p:cNvPr>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F3E416D2-D994-4F7A-8F62-B28B11BE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Meiryo"/>
              <a:ea typeface="+mn-ea"/>
              <a:cs typeface="+mn-cs"/>
            </a:endParaRPr>
          </a:p>
        </p:txBody>
      </p:sp>
      <p:pic>
        <p:nvPicPr>
          <p:cNvPr id="5" name="Plassholder for innhold 4">
            <a:extLst>
              <a:ext uri="{FF2B5EF4-FFF2-40B4-BE49-F238E27FC236}">
                <a16:creationId xmlns:a16="http://schemas.microsoft.com/office/drawing/2014/main" id="{5FB39483-45CC-250F-C617-C25576F5302B}"/>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1524" y="10"/>
            <a:ext cx="12188952" cy="6857990"/>
          </a:xfrm>
          <a:prstGeom prst="rect">
            <a:avLst/>
          </a:prstGeom>
        </p:spPr>
      </p:pic>
      <p:sp>
        <p:nvSpPr>
          <p:cNvPr id="14" name="Freeform: Shape 13">
            <a:extLst>
              <a:ext uri="{FF2B5EF4-FFF2-40B4-BE49-F238E27FC236}">
                <a16:creationId xmlns:a16="http://schemas.microsoft.com/office/drawing/2014/main" id="{FB27C166-470E-467E-9E9E-E235EEF3C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24691" y="0"/>
            <a:ext cx="7365784" cy="6858000"/>
          </a:xfrm>
          <a:custGeom>
            <a:avLst/>
            <a:gdLst>
              <a:gd name="connsiteX0" fmla="*/ 5742761 w 7365784"/>
              <a:gd name="connsiteY0" fmla="*/ 0 h 6858000"/>
              <a:gd name="connsiteX1" fmla="*/ 3076369 w 7365784"/>
              <a:gd name="connsiteY1" fmla="*/ 0 h 6858000"/>
              <a:gd name="connsiteX2" fmla="*/ 1949196 w 7365784"/>
              <a:gd name="connsiteY2" fmla="*/ 0 h 6858000"/>
              <a:gd name="connsiteX3" fmla="*/ 1583228 w 7365784"/>
              <a:gd name="connsiteY3" fmla="*/ 0 h 6858000"/>
              <a:gd name="connsiteX4" fmla="*/ 1457787 w 7365784"/>
              <a:gd name="connsiteY4" fmla="*/ 0 h 6858000"/>
              <a:gd name="connsiteX5" fmla="*/ 1445578 w 7365784"/>
              <a:gd name="connsiteY5" fmla="*/ 0 h 6858000"/>
              <a:gd name="connsiteX6" fmla="*/ 571708 w 7365784"/>
              <a:gd name="connsiteY6" fmla="*/ 0 h 6858000"/>
              <a:gd name="connsiteX7" fmla="*/ 237757 w 7365784"/>
              <a:gd name="connsiteY7" fmla="*/ 0 h 6858000"/>
              <a:gd name="connsiteX8" fmla="*/ 205161 w 7365784"/>
              <a:gd name="connsiteY8" fmla="*/ 0 h 6858000"/>
              <a:gd name="connsiteX9" fmla="*/ 0 w 7365784"/>
              <a:gd name="connsiteY9" fmla="*/ 0 h 6858000"/>
              <a:gd name="connsiteX10" fmla="*/ 0 w 7365784"/>
              <a:gd name="connsiteY10" fmla="*/ 6858000 h 6858000"/>
              <a:gd name="connsiteX11" fmla="*/ 205161 w 7365784"/>
              <a:gd name="connsiteY11" fmla="*/ 6858000 h 6858000"/>
              <a:gd name="connsiteX12" fmla="*/ 237757 w 7365784"/>
              <a:gd name="connsiteY12" fmla="*/ 6858000 h 6858000"/>
              <a:gd name="connsiteX13" fmla="*/ 571708 w 7365784"/>
              <a:gd name="connsiteY13" fmla="*/ 6858000 h 6858000"/>
              <a:gd name="connsiteX14" fmla="*/ 1274834 w 7365784"/>
              <a:gd name="connsiteY14" fmla="*/ 6858000 h 6858000"/>
              <a:gd name="connsiteX15" fmla="*/ 1445578 w 7365784"/>
              <a:gd name="connsiteY15" fmla="*/ 6858000 h 6858000"/>
              <a:gd name="connsiteX16" fmla="*/ 1457787 w 7365784"/>
              <a:gd name="connsiteY16" fmla="*/ 6858000 h 6858000"/>
              <a:gd name="connsiteX17" fmla="*/ 1949196 w 7365784"/>
              <a:gd name="connsiteY17" fmla="*/ 6858000 h 6858000"/>
              <a:gd name="connsiteX18" fmla="*/ 3076369 w 7365784"/>
              <a:gd name="connsiteY18" fmla="*/ 6858000 h 6858000"/>
              <a:gd name="connsiteX19" fmla="*/ 4863030 w 7365784"/>
              <a:gd name="connsiteY19" fmla="*/ 6858000 h 6858000"/>
              <a:gd name="connsiteX20" fmla="*/ 4974786 w 7365784"/>
              <a:gd name="connsiteY20" fmla="*/ 6780599 h 6858000"/>
              <a:gd name="connsiteX21" fmla="*/ 5491434 w 7365784"/>
              <a:gd name="connsiteY21" fmla="*/ 6374814 h 6858000"/>
              <a:gd name="connsiteX22" fmla="*/ 7365784 w 7365784"/>
              <a:gd name="connsiteY22" fmla="*/ 3621656 h 6858000"/>
              <a:gd name="connsiteX23" fmla="*/ 5764885 w 7365784"/>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65784" h="6858000">
                <a:moveTo>
                  <a:pt x="5742761" y="0"/>
                </a:moveTo>
                <a:lnTo>
                  <a:pt x="3076369" y="0"/>
                </a:lnTo>
                <a:lnTo>
                  <a:pt x="1949196" y="0"/>
                </a:lnTo>
                <a:lnTo>
                  <a:pt x="1583228" y="0"/>
                </a:lnTo>
                <a:lnTo>
                  <a:pt x="1457787" y="0"/>
                </a:lnTo>
                <a:lnTo>
                  <a:pt x="1445578" y="0"/>
                </a:lnTo>
                <a:lnTo>
                  <a:pt x="571708" y="0"/>
                </a:lnTo>
                <a:lnTo>
                  <a:pt x="237757" y="0"/>
                </a:lnTo>
                <a:lnTo>
                  <a:pt x="205161" y="0"/>
                </a:lnTo>
                <a:lnTo>
                  <a:pt x="0" y="0"/>
                </a:lnTo>
                <a:lnTo>
                  <a:pt x="0" y="6858000"/>
                </a:lnTo>
                <a:lnTo>
                  <a:pt x="205161" y="6858000"/>
                </a:lnTo>
                <a:lnTo>
                  <a:pt x="237757" y="6858000"/>
                </a:lnTo>
                <a:lnTo>
                  <a:pt x="571708" y="6858000"/>
                </a:lnTo>
                <a:lnTo>
                  <a:pt x="1274834" y="6858000"/>
                </a:lnTo>
                <a:lnTo>
                  <a:pt x="1445578" y="6858000"/>
                </a:lnTo>
                <a:lnTo>
                  <a:pt x="1457787" y="6858000"/>
                </a:lnTo>
                <a:lnTo>
                  <a:pt x="1949196" y="6858000"/>
                </a:lnTo>
                <a:lnTo>
                  <a:pt x="3076369" y="6858000"/>
                </a:lnTo>
                <a:lnTo>
                  <a:pt x="4863030" y="6858000"/>
                </a:lnTo>
                <a:lnTo>
                  <a:pt x="4974786" y="6780599"/>
                </a:lnTo>
                <a:cubicBezTo>
                  <a:pt x="5148604" y="6653108"/>
                  <a:pt x="5319231" y="6515397"/>
                  <a:pt x="5491434" y="6374814"/>
                </a:cubicBezTo>
                <a:cubicBezTo>
                  <a:pt x="6437059" y="5602839"/>
                  <a:pt x="7365784" y="4969131"/>
                  <a:pt x="7365784" y="3621656"/>
                </a:cubicBezTo>
                <a:cubicBezTo>
                  <a:pt x="7365784" y="2093192"/>
                  <a:pt x="6792048" y="754641"/>
                  <a:pt x="576488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16" name="Freeform: Shape 15">
            <a:extLst>
              <a:ext uri="{FF2B5EF4-FFF2-40B4-BE49-F238E27FC236}">
                <a16:creationId xmlns:a16="http://schemas.microsoft.com/office/drawing/2014/main" id="{673636C8-1392-483A-8A7A-CA259E806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3671" y="0"/>
            <a:ext cx="7208329" cy="6858000"/>
          </a:xfrm>
          <a:custGeom>
            <a:avLst/>
            <a:gdLst>
              <a:gd name="connsiteX0" fmla="*/ 5585306 w 7208329"/>
              <a:gd name="connsiteY0" fmla="*/ 0 h 6858000"/>
              <a:gd name="connsiteX1" fmla="*/ 2918914 w 7208329"/>
              <a:gd name="connsiteY1" fmla="*/ 0 h 6858000"/>
              <a:gd name="connsiteX2" fmla="*/ 1592911 w 7208329"/>
              <a:gd name="connsiteY2" fmla="*/ 0 h 6858000"/>
              <a:gd name="connsiteX3" fmla="*/ 1425773 w 7208329"/>
              <a:gd name="connsiteY3" fmla="*/ 0 h 6858000"/>
              <a:gd name="connsiteX4" fmla="*/ 1300332 w 7208329"/>
              <a:gd name="connsiteY4" fmla="*/ 0 h 6858000"/>
              <a:gd name="connsiteX5" fmla="*/ 1288123 w 7208329"/>
              <a:gd name="connsiteY5" fmla="*/ 0 h 6858000"/>
              <a:gd name="connsiteX6" fmla="*/ 414253 w 7208329"/>
              <a:gd name="connsiteY6" fmla="*/ 0 h 6858000"/>
              <a:gd name="connsiteX7" fmla="*/ 80302 w 7208329"/>
              <a:gd name="connsiteY7" fmla="*/ 0 h 6858000"/>
              <a:gd name="connsiteX8" fmla="*/ 47706 w 7208329"/>
              <a:gd name="connsiteY8" fmla="*/ 0 h 6858000"/>
              <a:gd name="connsiteX9" fmla="*/ 0 w 7208329"/>
              <a:gd name="connsiteY9" fmla="*/ 0 h 6858000"/>
              <a:gd name="connsiteX10" fmla="*/ 0 w 7208329"/>
              <a:gd name="connsiteY10" fmla="*/ 6858000 h 6858000"/>
              <a:gd name="connsiteX11" fmla="*/ 47706 w 7208329"/>
              <a:gd name="connsiteY11" fmla="*/ 6858000 h 6858000"/>
              <a:gd name="connsiteX12" fmla="*/ 80302 w 7208329"/>
              <a:gd name="connsiteY12" fmla="*/ 6858000 h 6858000"/>
              <a:gd name="connsiteX13" fmla="*/ 414253 w 7208329"/>
              <a:gd name="connsiteY13" fmla="*/ 6858000 h 6858000"/>
              <a:gd name="connsiteX14" fmla="*/ 1117379 w 7208329"/>
              <a:gd name="connsiteY14" fmla="*/ 6858000 h 6858000"/>
              <a:gd name="connsiteX15" fmla="*/ 1288123 w 7208329"/>
              <a:gd name="connsiteY15" fmla="*/ 6858000 h 6858000"/>
              <a:gd name="connsiteX16" fmla="*/ 1300332 w 7208329"/>
              <a:gd name="connsiteY16" fmla="*/ 6858000 h 6858000"/>
              <a:gd name="connsiteX17" fmla="*/ 1592911 w 7208329"/>
              <a:gd name="connsiteY17" fmla="*/ 6858000 h 6858000"/>
              <a:gd name="connsiteX18" fmla="*/ 2918914 w 7208329"/>
              <a:gd name="connsiteY18" fmla="*/ 6858000 h 6858000"/>
              <a:gd name="connsiteX19" fmla="*/ 4705575 w 7208329"/>
              <a:gd name="connsiteY19" fmla="*/ 6858000 h 6858000"/>
              <a:gd name="connsiteX20" fmla="*/ 4817331 w 7208329"/>
              <a:gd name="connsiteY20" fmla="*/ 6780599 h 6858000"/>
              <a:gd name="connsiteX21" fmla="*/ 5333979 w 7208329"/>
              <a:gd name="connsiteY21" fmla="*/ 6374814 h 6858000"/>
              <a:gd name="connsiteX22" fmla="*/ 7208329 w 7208329"/>
              <a:gd name="connsiteY22" fmla="*/ 3621656 h 6858000"/>
              <a:gd name="connsiteX23" fmla="*/ 5607430 w 7208329"/>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08329" h="6858000">
                <a:moveTo>
                  <a:pt x="5585306" y="0"/>
                </a:moveTo>
                <a:lnTo>
                  <a:pt x="2918914" y="0"/>
                </a:lnTo>
                <a:lnTo>
                  <a:pt x="1592911" y="0"/>
                </a:lnTo>
                <a:lnTo>
                  <a:pt x="1425773" y="0"/>
                </a:lnTo>
                <a:lnTo>
                  <a:pt x="1300332" y="0"/>
                </a:lnTo>
                <a:lnTo>
                  <a:pt x="1288123" y="0"/>
                </a:lnTo>
                <a:lnTo>
                  <a:pt x="414253" y="0"/>
                </a:lnTo>
                <a:lnTo>
                  <a:pt x="80302" y="0"/>
                </a:lnTo>
                <a:lnTo>
                  <a:pt x="47706" y="0"/>
                </a:lnTo>
                <a:lnTo>
                  <a:pt x="0" y="0"/>
                </a:lnTo>
                <a:lnTo>
                  <a:pt x="0" y="6858000"/>
                </a:lnTo>
                <a:lnTo>
                  <a:pt x="47706" y="6858000"/>
                </a:lnTo>
                <a:lnTo>
                  <a:pt x="80302" y="6858000"/>
                </a:lnTo>
                <a:lnTo>
                  <a:pt x="414253" y="6858000"/>
                </a:lnTo>
                <a:lnTo>
                  <a:pt x="1117379" y="6858000"/>
                </a:lnTo>
                <a:lnTo>
                  <a:pt x="1288123" y="6858000"/>
                </a:lnTo>
                <a:lnTo>
                  <a:pt x="1300332" y="6858000"/>
                </a:lnTo>
                <a:lnTo>
                  <a:pt x="1592911" y="6858000"/>
                </a:lnTo>
                <a:lnTo>
                  <a:pt x="2918914" y="6858000"/>
                </a:lnTo>
                <a:lnTo>
                  <a:pt x="4705575" y="6858000"/>
                </a:lnTo>
                <a:lnTo>
                  <a:pt x="4817331" y="6780599"/>
                </a:lnTo>
                <a:cubicBezTo>
                  <a:pt x="4991149" y="6653108"/>
                  <a:pt x="5161776" y="6515397"/>
                  <a:pt x="5333979" y="6374814"/>
                </a:cubicBezTo>
                <a:cubicBezTo>
                  <a:pt x="6279604" y="5602839"/>
                  <a:pt x="7208329" y="4969131"/>
                  <a:pt x="7208329" y="3621656"/>
                </a:cubicBezTo>
                <a:cubicBezTo>
                  <a:pt x="7208329" y="2093192"/>
                  <a:pt x="6634593" y="754641"/>
                  <a:pt x="5607430"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11" name="Freeform: Shape 17">
            <a:extLst>
              <a:ext uri="{FF2B5EF4-FFF2-40B4-BE49-F238E27FC236}">
                <a16:creationId xmlns:a16="http://schemas.microsoft.com/office/drawing/2014/main" id="{7539A79B-DFBA-4781-B0DE-4044B072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1139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tel 1">
            <a:extLst>
              <a:ext uri="{FF2B5EF4-FFF2-40B4-BE49-F238E27FC236}">
                <a16:creationId xmlns:a16="http://schemas.microsoft.com/office/drawing/2014/main" id="{B54F39A8-4153-46B9-F860-7E47EF8128CD}"/>
              </a:ext>
            </a:extLst>
          </p:cNvPr>
          <p:cNvSpPr>
            <a:spLocks noGrp="1"/>
          </p:cNvSpPr>
          <p:nvPr>
            <p:ph type="title"/>
          </p:nvPr>
        </p:nvSpPr>
        <p:spPr>
          <a:xfrm>
            <a:off x="6622190" y="1674881"/>
            <a:ext cx="5568285" cy="2809475"/>
          </a:xfrm>
        </p:spPr>
        <p:txBody>
          <a:bodyPr vert="horz" lIns="91440" tIns="45720" rIns="91440" bIns="45720" rtlCol="0" anchor="b">
            <a:normAutofit/>
          </a:bodyPr>
          <a:lstStyle/>
          <a:p>
            <a:r>
              <a:rPr lang="nb-NO" sz="4800" b="1" noProof="0"/>
              <a:t>Tillitsskapende tiltak</a:t>
            </a:r>
          </a:p>
        </p:txBody>
      </p:sp>
    </p:spTree>
    <p:extLst>
      <p:ext uri="{BB962C8B-B14F-4D97-AF65-F5344CB8AC3E}">
        <p14:creationId xmlns:p14="http://schemas.microsoft.com/office/powerpoint/2010/main" val="641529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0246B-9631-BB40-8ECE-F4A0D1A883D8}"/>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pic>
        <p:nvPicPr>
          <p:cNvPr id="8" name="Bilde 7" descr="Et bilde som inneholder person, Menneskeansikt, klær, innendørs&#10;&#10;KI-generert innhold kan være feil.">
            <a:extLst>
              <a:ext uri="{FF2B5EF4-FFF2-40B4-BE49-F238E27FC236}">
                <a16:creationId xmlns:a16="http://schemas.microsoft.com/office/drawing/2014/main" id="{38551194-0776-A9E3-29FE-888DE913C7D6}"/>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1" y="10"/>
            <a:ext cx="9669642"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BF67FBDE-463C-D3EA-0E42-94610CE426B4}"/>
              </a:ext>
            </a:extLst>
          </p:cNvPr>
          <p:cNvSpPr>
            <a:spLocks noGrp="1"/>
          </p:cNvSpPr>
          <p:nvPr>
            <p:ph type="title"/>
          </p:nvPr>
        </p:nvSpPr>
        <p:spPr>
          <a:xfrm>
            <a:off x="7836751" y="2967451"/>
            <a:ext cx="4066607" cy="994347"/>
          </a:xfrm>
        </p:spPr>
        <p:txBody>
          <a:bodyPr anchor="b">
            <a:noAutofit/>
          </a:bodyPr>
          <a:lstStyle/>
          <a:p>
            <a:r>
              <a:rPr lang="nb-NO" sz="3600" b="1" noProof="0"/>
              <a:t>Hva ville du gjort i denne situasjonen? </a:t>
            </a:r>
          </a:p>
        </p:txBody>
      </p:sp>
    </p:spTree>
    <p:extLst>
      <p:ext uri="{BB962C8B-B14F-4D97-AF65-F5344CB8AC3E}">
        <p14:creationId xmlns:p14="http://schemas.microsoft.com/office/powerpoint/2010/main" val="1797204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5363B0-52B1-500C-2F23-DCB4D182748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A8EB5FE2-EAC8-E375-AF80-5D2B89F18489}"/>
              </a:ext>
            </a:extLst>
          </p:cNvPr>
          <p:cNvSpPr>
            <a:spLocks noGrp="1"/>
          </p:cNvSpPr>
          <p:nvPr>
            <p:ph type="title"/>
          </p:nvPr>
        </p:nvSpPr>
        <p:spPr>
          <a:xfrm>
            <a:off x="702431" y="2322383"/>
            <a:ext cx="4195160" cy="1390470"/>
          </a:xfrm>
        </p:spPr>
        <p:txBody>
          <a:bodyPr anchor="ctr">
            <a:noAutofit/>
          </a:bodyPr>
          <a:lstStyle/>
          <a:p>
            <a:r>
              <a:rPr lang="nb-NO" sz="3600" b="1" noProof="0"/>
              <a:t>Hva er tillitsskapende tiltak</a:t>
            </a:r>
          </a:p>
        </p:txBody>
      </p:sp>
      <p:sp>
        <p:nvSpPr>
          <p:cNvPr id="3" name="Plassholder for innhold 2">
            <a:extLst>
              <a:ext uri="{FF2B5EF4-FFF2-40B4-BE49-F238E27FC236}">
                <a16:creationId xmlns:a16="http://schemas.microsoft.com/office/drawing/2014/main" id="{E0DF596F-D25D-4354-778A-9C49DC403CA6}"/>
              </a:ext>
            </a:extLst>
          </p:cNvPr>
          <p:cNvSpPr>
            <a:spLocks noGrp="1"/>
          </p:cNvSpPr>
          <p:nvPr>
            <p:ph idx="1"/>
          </p:nvPr>
        </p:nvSpPr>
        <p:spPr>
          <a:xfrm>
            <a:off x="689356" y="2807000"/>
            <a:ext cx="6324902" cy="2458196"/>
          </a:xfrm>
        </p:spPr>
        <p:txBody>
          <a:bodyPr vert="horz" lIns="91440" tIns="45720" rIns="91440" bIns="45720" rtlCol="0" anchor="ctr">
            <a:normAutofit/>
          </a:bodyPr>
          <a:lstStyle/>
          <a:p>
            <a:pPr marL="0" indent="0">
              <a:buNone/>
            </a:pPr>
            <a:r>
              <a:rPr lang="nb-NO" sz="2400" i="1" noProof="0"/>
              <a:t>«Kommer ikke i posisjon til å hjelpe pasienten»</a:t>
            </a:r>
            <a:endParaRPr lang="nb-NO" sz="2400" noProof="0"/>
          </a:p>
          <a:p>
            <a:pPr marL="0" lvl="0" indent="0">
              <a:buNone/>
            </a:pPr>
            <a:endParaRPr lang="nb-NO" sz="1800" noProof="0"/>
          </a:p>
        </p:txBody>
      </p:sp>
      <p:pic>
        <p:nvPicPr>
          <p:cNvPr id="11" name="Bilde 10" descr="En rød puslespill som kobler sammen to puslespill øyene">
            <a:extLst>
              <a:ext uri="{FF2B5EF4-FFF2-40B4-BE49-F238E27FC236}">
                <a16:creationId xmlns:a16="http://schemas.microsoft.com/office/drawing/2014/main" id="{726023A2-7932-7E56-6720-2D2A5E2550DE}"/>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431299" y="1"/>
            <a:ext cx="4760702" cy="6856413"/>
          </a:xfrm>
          <a:custGeom>
            <a:avLst/>
            <a:gdLst/>
            <a:ahLst/>
            <a:cxnLst/>
            <a:rect l="l" t="t" r="r" b="b"/>
            <a:pathLst>
              <a:path w="4760702" h="6856413">
                <a:moveTo>
                  <a:pt x="0" y="0"/>
                </a:moveTo>
                <a:lnTo>
                  <a:pt x="4760702" y="0"/>
                </a:lnTo>
                <a:lnTo>
                  <a:pt x="4760702" y="6856413"/>
                </a:lnTo>
                <a:lnTo>
                  <a:pt x="168269" y="6856413"/>
                </a:lnTo>
                <a:lnTo>
                  <a:pt x="228520" y="6494592"/>
                </a:lnTo>
                <a:cubicBezTo>
                  <a:pt x="521784" y="4449343"/>
                  <a:pt x="126947" y="2404092"/>
                  <a:pt x="14408" y="358842"/>
                </a:cubicBezTo>
                <a:close/>
              </a:path>
            </a:pathLst>
          </a:custGeom>
        </p:spPr>
      </p:pic>
    </p:spTree>
    <p:extLst>
      <p:ext uri="{BB962C8B-B14F-4D97-AF65-F5344CB8AC3E}">
        <p14:creationId xmlns:p14="http://schemas.microsoft.com/office/powerpoint/2010/main" val="924605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350637-084D-E67A-41A9-02D8E6DE403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93898FF-D987-4B0E-BFB4-85F5EB356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8E700A8-AE52-4017-8C7E-C20956F74D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516C1EB-8D62-4BF0-92B5-02E6AE43B1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7" name="Rectangle 16">
            <a:extLst>
              <a:ext uri="{FF2B5EF4-FFF2-40B4-BE49-F238E27FC236}">
                <a16:creationId xmlns:a16="http://schemas.microsoft.com/office/drawing/2014/main" id="{A737E5B8-8F31-4942-B159-B213C4D6D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78F530DA-C7D1-4968-8F8A-8700C2BB2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tel 1">
            <a:extLst>
              <a:ext uri="{FF2B5EF4-FFF2-40B4-BE49-F238E27FC236}">
                <a16:creationId xmlns:a16="http://schemas.microsoft.com/office/drawing/2014/main" id="{8C936980-02BB-12F8-AE7E-A4FD0B9EBDD7}"/>
              </a:ext>
            </a:extLst>
          </p:cNvPr>
          <p:cNvSpPr>
            <a:spLocks noGrp="1"/>
          </p:cNvSpPr>
          <p:nvPr>
            <p:ph type="title"/>
          </p:nvPr>
        </p:nvSpPr>
        <p:spPr>
          <a:xfrm>
            <a:off x="1316712" y="2585401"/>
            <a:ext cx="3795840" cy="1698731"/>
          </a:xfrm>
        </p:spPr>
        <p:txBody>
          <a:bodyPr vert="horz" lIns="91440" tIns="45720" rIns="91440" bIns="45720" rtlCol="0" anchor="t">
            <a:normAutofit/>
          </a:bodyPr>
          <a:lstStyle/>
          <a:p>
            <a:r>
              <a:rPr lang="en-US" sz="3600" b="1" kern="1200" noProof="0" err="1">
                <a:solidFill>
                  <a:schemeClr val="tx1"/>
                </a:solidFill>
                <a:latin typeface="+mj-lt"/>
                <a:ea typeface="+mj-ea"/>
                <a:cs typeface="+mj-cs"/>
              </a:rPr>
              <a:t>Hvorfor</a:t>
            </a:r>
            <a:r>
              <a:rPr lang="en-US" sz="3600" b="1" kern="1200" noProof="0">
                <a:solidFill>
                  <a:schemeClr val="tx1"/>
                </a:solidFill>
                <a:latin typeface="+mj-lt"/>
                <a:ea typeface="+mj-ea"/>
                <a:cs typeface="+mj-cs"/>
              </a:rPr>
              <a:t> </a:t>
            </a:r>
            <a:r>
              <a:rPr lang="en-US" sz="3600" b="1" kern="1200" noProof="0" err="1">
                <a:solidFill>
                  <a:schemeClr val="tx1"/>
                </a:solidFill>
                <a:latin typeface="+mj-lt"/>
                <a:ea typeface="+mj-ea"/>
                <a:cs typeface="+mj-cs"/>
              </a:rPr>
              <a:t>tillitsskapende</a:t>
            </a:r>
            <a:r>
              <a:rPr lang="en-US" sz="3600" b="1" kern="1200" noProof="0">
                <a:solidFill>
                  <a:schemeClr val="tx1"/>
                </a:solidFill>
                <a:latin typeface="+mj-lt"/>
                <a:ea typeface="+mj-ea"/>
                <a:cs typeface="+mj-cs"/>
              </a:rPr>
              <a:t> </a:t>
            </a:r>
            <a:r>
              <a:rPr lang="en-US" sz="3600" b="1" kern="1200" noProof="0" err="1">
                <a:solidFill>
                  <a:schemeClr val="tx1"/>
                </a:solidFill>
                <a:latin typeface="+mj-lt"/>
                <a:ea typeface="+mj-ea"/>
                <a:cs typeface="+mj-cs"/>
              </a:rPr>
              <a:t>tiltak</a:t>
            </a:r>
            <a:r>
              <a:rPr lang="en-US" sz="3600" b="1" kern="1200" noProof="0">
                <a:solidFill>
                  <a:schemeClr val="tx1"/>
                </a:solidFill>
                <a:latin typeface="+mj-lt"/>
                <a:ea typeface="+mj-ea"/>
                <a:cs typeface="+mj-cs"/>
              </a:rPr>
              <a:t>?</a:t>
            </a:r>
          </a:p>
        </p:txBody>
      </p:sp>
      <p:pic>
        <p:nvPicPr>
          <p:cNvPr id="6" name="Bilde 5">
            <a:extLst>
              <a:ext uri="{FF2B5EF4-FFF2-40B4-BE49-F238E27FC236}">
                <a16:creationId xmlns:a16="http://schemas.microsoft.com/office/drawing/2014/main" id="{FDE26B25-4345-676C-10D9-6967D9D5E5A2}"/>
              </a:ext>
            </a:extLst>
          </p:cNvPr>
          <p:cNvPicPr>
            <a:picLocks noChangeAspect="1"/>
          </p:cNvPicPr>
          <p:nvPr/>
        </p:nvPicPr>
        <p:blipFill>
          <a:blip r:embed="rId4"/>
          <a:stretch>
            <a:fillRect/>
          </a:stretch>
        </p:blipFill>
        <p:spPr>
          <a:xfrm>
            <a:off x="5359151" y="1310014"/>
            <a:ext cx="6107166" cy="4229211"/>
          </a:xfrm>
          <a:prstGeom prst="rect">
            <a:avLst/>
          </a:prstGeom>
        </p:spPr>
      </p:pic>
      <p:sp>
        <p:nvSpPr>
          <p:cNvPr id="5" name="TekstSylinder 4">
            <a:extLst>
              <a:ext uri="{FF2B5EF4-FFF2-40B4-BE49-F238E27FC236}">
                <a16:creationId xmlns:a16="http://schemas.microsoft.com/office/drawing/2014/main" id="{CC820B33-E59F-66AF-16F8-DFDE9FA0DA95}"/>
              </a:ext>
            </a:extLst>
          </p:cNvPr>
          <p:cNvSpPr txBox="1"/>
          <p:nvPr/>
        </p:nvSpPr>
        <p:spPr>
          <a:xfrm>
            <a:off x="5261785" y="5217304"/>
            <a:ext cx="4457003" cy="781637"/>
          </a:xfrm>
          <a:prstGeom prst="rect">
            <a:avLst/>
          </a:prstGeom>
        </p:spPr>
        <p:txBody>
          <a:bodyPr vert="horz" lIns="91440" tIns="45720" rIns="91440" bIns="45720" rtlCol="0" anchor="b">
            <a:normAutofit/>
          </a:bodyPr>
          <a:lstStyle/>
          <a:p>
            <a:pPr>
              <a:lnSpc>
                <a:spcPct val="90000"/>
              </a:lnSpc>
              <a:spcBef>
                <a:spcPts val="1000"/>
              </a:spcBef>
            </a:pPr>
            <a:r>
              <a:rPr lang="en-US" sz="2000" kern="1200">
                <a:solidFill>
                  <a:schemeClr val="tx1">
                    <a:alpha val="70000"/>
                  </a:schemeClr>
                </a:solidFill>
                <a:latin typeface="+mn-lt"/>
                <a:ea typeface="+mn-ea"/>
                <a:cs typeface="+mn-cs"/>
              </a:rPr>
              <a:t>© Hanne Sigbjørnsen (</a:t>
            </a:r>
            <a:r>
              <a:rPr lang="en-US" sz="2000" kern="1200" err="1">
                <a:solidFill>
                  <a:schemeClr val="tx1">
                    <a:alpha val="70000"/>
                  </a:schemeClr>
                </a:solidFill>
                <a:latin typeface="+mn-lt"/>
                <a:ea typeface="+mn-ea"/>
                <a:cs typeface="+mn-cs"/>
              </a:rPr>
              <a:t>Tegnehanne</a:t>
            </a:r>
            <a:r>
              <a:rPr lang="en-US" sz="2000" kern="1200">
                <a:solidFill>
                  <a:schemeClr val="tx1">
                    <a:alpha val="70000"/>
                  </a:schemeClr>
                </a:solidFill>
                <a:latin typeface="+mn-lt"/>
                <a:ea typeface="+mn-ea"/>
                <a:cs typeface="+mn-cs"/>
              </a:rPr>
              <a:t>)</a:t>
            </a:r>
          </a:p>
        </p:txBody>
      </p:sp>
    </p:spTree>
    <p:extLst>
      <p:ext uri="{BB962C8B-B14F-4D97-AF65-F5344CB8AC3E}">
        <p14:creationId xmlns:p14="http://schemas.microsoft.com/office/powerpoint/2010/main" val="3954936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B14FFB-8ADC-1E95-1ED5-AF6339E50A2D}"/>
              </a:ext>
            </a:extLst>
          </p:cNvPr>
          <p:cNvSpPr>
            <a:spLocks noGrp="1"/>
          </p:cNvSpPr>
          <p:nvPr>
            <p:ph type="title"/>
          </p:nvPr>
        </p:nvSpPr>
        <p:spPr>
          <a:xfrm>
            <a:off x="734025" y="380609"/>
            <a:ext cx="10515600" cy="1325563"/>
          </a:xfrm>
        </p:spPr>
        <p:txBody>
          <a:bodyPr>
            <a:normAutofit/>
          </a:bodyPr>
          <a:lstStyle/>
          <a:p>
            <a:r>
              <a:rPr lang="nb-NO" sz="3600" b="1" noProof="0"/>
              <a:t>Personsentrert omsorg</a:t>
            </a:r>
          </a:p>
        </p:txBody>
      </p:sp>
      <p:sp>
        <p:nvSpPr>
          <p:cNvPr id="3" name="Plassholder for innhold 2">
            <a:extLst>
              <a:ext uri="{FF2B5EF4-FFF2-40B4-BE49-F238E27FC236}">
                <a16:creationId xmlns:a16="http://schemas.microsoft.com/office/drawing/2014/main" id="{C10C6AAF-9509-35C9-CDE7-F92B7A34656E}"/>
              </a:ext>
            </a:extLst>
          </p:cNvPr>
          <p:cNvSpPr>
            <a:spLocks noGrp="1"/>
          </p:cNvSpPr>
          <p:nvPr>
            <p:ph idx="1"/>
          </p:nvPr>
        </p:nvSpPr>
        <p:spPr>
          <a:xfrm>
            <a:off x="847199" y="3240442"/>
            <a:ext cx="3007001" cy="666542"/>
          </a:xfrm>
        </p:spPr>
        <p:txBody>
          <a:bodyPr vert="horz" lIns="91440" tIns="45720" rIns="91440" bIns="45720" rtlCol="0" anchor="t">
            <a:normAutofit/>
          </a:bodyPr>
          <a:lstStyle/>
          <a:p>
            <a:pPr marL="0" indent="0">
              <a:buNone/>
            </a:pPr>
            <a:r>
              <a:rPr lang="nb-NO" sz="2400" noProof="0"/>
              <a:t>VIPS modellen: </a:t>
            </a:r>
          </a:p>
          <a:p>
            <a:endParaRPr lang="nb-NO" noProof="0"/>
          </a:p>
          <a:p>
            <a:endParaRPr lang="nb-NO" noProof="0"/>
          </a:p>
        </p:txBody>
      </p:sp>
      <p:graphicFrame>
        <p:nvGraphicFramePr>
          <p:cNvPr id="5" name="Tabell 4">
            <a:extLst>
              <a:ext uri="{FF2B5EF4-FFF2-40B4-BE49-F238E27FC236}">
                <a16:creationId xmlns:a16="http://schemas.microsoft.com/office/drawing/2014/main" id="{0D880CBD-38A5-3E75-BC4F-ACC701F68EEB}"/>
              </a:ext>
            </a:extLst>
          </p:cNvPr>
          <p:cNvGraphicFramePr>
            <a:graphicFrameLocks noGrp="1"/>
          </p:cNvGraphicFramePr>
          <p:nvPr>
            <p:extLst>
              <p:ext uri="{D42A27DB-BD31-4B8C-83A1-F6EECF244321}">
                <p14:modId xmlns:p14="http://schemas.microsoft.com/office/powerpoint/2010/main" val="2223006163"/>
              </p:ext>
            </p:extLst>
          </p:nvPr>
        </p:nvGraphicFramePr>
        <p:xfrm>
          <a:off x="3631518" y="1498581"/>
          <a:ext cx="7456062" cy="4870195"/>
        </p:xfrm>
        <a:graphic>
          <a:graphicData uri="http://schemas.openxmlformats.org/drawingml/2006/table">
            <a:tbl>
              <a:tblPr bandRow="1">
                <a:tableStyleId>{5C22544A-7EE6-4342-B048-85BDC9FD1C3A}</a:tableStyleId>
              </a:tblPr>
              <a:tblGrid>
                <a:gridCol w="952357">
                  <a:extLst>
                    <a:ext uri="{9D8B030D-6E8A-4147-A177-3AD203B41FA5}">
                      <a16:colId xmlns:a16="http://schemas.microsoft.com/office/drawing/2014/main" val="2346166386"/>
                    </a:ext>
                  </a:extLst>
                </a:gridCol>
                <a:gridCol w="6503705">
                  <a:extLst>
                    <a:ext uri="{9D8B030D-6E8A-4147-A177-3AD203B41FA5}">
                      <a16:colId xmlns:a16="http://schemas.microsoft.com/office/drawing/2014/main" val="3894771824"/>
                    </a:ext>
                  </a:extLst>
                </a:gridCol>
              </a:tblGrid>
              <a:tr h="1134447">
                <a:tc>
                  <a:txBody>
                    <a:bodyPr/>
                    <a:lstStyle/>
                    <a:p>
                      <a:pPr algn="ctr">
                        <a:buNone/>
                      </a:pPr>
                      <a:r>
                        <a:rPr lang="nb-NO" sz="2000" b="1" noProof="0">
                          <a:effectLst/>
                        </a:rPr>
                        <a:t>V</a:t>
                      </a:r>
                      <a:endParaRPr lang="nb-NO" sz="2000" noProof="0">
                        <a:effectLst/>
                      </a:endParaRPr>
                    </a:p>
                  </a:txBody>
                  <a:tcPr marL="68614" marR="68614" marT="68614" marB="68614" anchor="ctr"/>
                </a:tc>
                <a:tc>
                  <a:txBody>
                    <a:bodyPr/>
                    <a:lstStyle/>
                    <a:p>
                      <a:pPr>
                        <a:buNone/>
                      </a:pPr>
                      <a:r>
                        <a:rPr lang="nb-NO" sz="2000" noProof="0">
                          <a:effectLst/>
                        </a:rPr>
                        <a:t>å tillegge alle mennesker samme </a:t>
                      </a:r>
                      <a:r>
                        <a:rPr lang="nb-NO" sz="2000" b="1" noProof="0">
                          <a:effectLst/>
                        </a:rPr>
                        <a:t>verdi,</a:t>
                      </a:r>
                      <a:r>
                        <a:rPr lang="nb-NO" sz="2000" noProof="0">
                          <a:effectLst/>
                        </a:rPr>
                        <a:t> uavhengig av alder og kognitiv funksjon</a:t>
                      </a:r>
                    </a:p>
                  </a:txBody>
                  <a:tcPr marL="68614" marR="68614" marT="68614" marB="68614" anchor="ctr"/>
                </a:tc>
                <a:extLst>
                  <a:ext uri="{0D108BD9-81ED-4DB2-BD59-A6C34878D82A}">
                    <a16:rowId xmlns:a16="http://schemas.microsoft.com/office/drawing/2014/main" val="1902973452"/>
                  </a:ext>
                </a:extLst>
              </a:tr>
              <a:tr h="802041">
                <a:tc>
                  <a:txBody>
                    <a:bodyPr/>
                    <a:lstStyle/>
                    <a:p>
                      <a:pPr algn="ctr">
                        <a:buNone/>
                      </a:pPr>
                      <a:r>
                        <a:rPr lang="nb-NO" sz="2000" b="1" noProof="0">
                          <a:effectLst/>
                        </a:rPr>
                        <a:t>I</a:t>
                      </a:r>
                      <a:endParaRPr lang="nb-NO" sz="2000" noProof="0">
                        <a:effectLst/>
                      </a:endParaRPr>
                    </a:p>
                  </a:txBody>
                  <a:tcPr marL="68614" marR="68614" marT="68614" marB="68614" anchor="ctr"/>
                </a:tc>
                <a:tc>
                  <a:txBody>
                    <a:bodyPr/>
                    <a:lstStyle/>
                    <a:p>
                      <a:pPr>
                        <a:buNone/>
                      </a:pPr>
                      <a:r>
                        <a:rPr lang="nb-NO" sz="2000" noProof="0">
                          <a:effectLst/>
                        </a:rPr>
                        <a:t>å tilrettelegge omsorgen </a:t>
                      </a:r>
                      <a:r>
                        <a:rPr lang="nb-NO" sz="2000" b="1" noProof="0">
                          <a:effectLst/>
                        </a:rPr>
                        <a:t>individuelt</a:t>
                      </a:r>
                      <a:endParaRPr lang="nb-NO" sz="2000" noProof="0">
                        <a:effectLst/>
                      </a:endParaRPr>
                    </a:p>
                  </a:txBody>
                  <a:tcPr marL="68614" marR="68614" marT="68614" marB="68614" anchor="ctr"/>
                </a:tc>
                <a:extLst>
                  <a:ext uri="{0D108BD9-81ED-4DB2-BD59-A6C34878D82A}">
                    <a16:rowId xmlns:a16="http://schemas.microsoft.com/office/drawing/2014/main" val="355906631"/>
                  </a:ext>
                </a:extLst>
              </a:tr>
              <a:tr h="2131666">
                <a:tc>
                  <a:txBody>
                    <a:bodyPr/>
                    <a:lstStyle/>
                    <a:p>
                      <a:pPr algn="ctr">
                        <a:buNone/>
                      </a:pPr>
                      <a:r>
                        <a:rPr lang="nb-NO" sz="2000" b="1" noProof="0">
                          <a:effectLst/>
                        </a:rPr>
                        <a:t>P</a:t>
                      </a:r>
                      <a:endParaRPr lang="nb-NO" sz="2000" noProof="0">
                        <a:effectLst/>
                      </a:endParaRPr>
                    </a:p>
                  </a:txBody>
                  <a:tcPr marL="68614" marR="68614" marT="68614" marB="68614" anchor="ctr"/>
                </a:tc>
                <a:tc>
                  <a:txBody>
                    <a:bodyPr/>
                    <a:lstStyle/>
                    <a:p>
                      <a:pPr>
                        <a:buNone/>
                      </a:pPr>
                      <a:r>
                        <a:rPr lang="nb-NO" sz="2000" noProof="0">
                          <a:effectLst/>
                        </a:rPr>
                        <a:t>å prøve å forstå </a:t>
                      </a:r>
                      <a:r>
                        <a:rPr lang="nb-NO" sz="2000" b="1" noProof="0">
                          <a:effectLst/>
                        </a:rPr>
                        <a:t>perspektivet</a:t>
                      </a:r>
                      <a:r>
                        <a:rPr lang="nb-NO" sz="2000" noProof="0">
                          <a:effectLst/>
                        </a:rPr>
                        <a:t> til personen med demens, hvordan personen opplever sin situasjon og verden rundt seg</a:t>
                      </a:r>
                    </a:p>
                  </a:txBody>
                  <a:tcPr marL="68614" marR="68614" marT="68614" marB="68614" anchor="ctr"/>
                </a:tc>
                <a:extLst>
                  <a:ext uri="{0D108BD9-81ED-4DB2-BD59-A6C34878D82A}">
                    <a16:rowId xmlns:a16="http://schemas.microsoft.com/office/drawing/2014/main" val="4036737571"/>
                  </a:ext>
                </a:extLst>
              </a:tr>
              <a:tr h="802041">
                <a:tc>
                  <a:txBody>
                    <a:bodyPr/>
                    <a:lstStyle/>
                    <a:p>
                      <a:pPr algn="ctr">
                        <a:buNone/>
                      </a:pPr>
                      <a:r>
                        <a:rPr lang="nb-NO" sz="2000" b="1" noProof="0">
                          <a:effectLst/>
                        </a:rPr>
                        <a:t>S</a:t>
                      </a:r>
                      <a:endParaRPr lang="nb-NO" sz="2000" noProof="0">
                        <a:effectLst/>
                      </a:endParaRPr>
                    </a:p>
                  </a:txBody>
                  <a:tcPr marL="68614" marR="68614" marT="68614" marB="68614" anchor="ctr"/>
                </a:tc>
                <a:tc>
                  <a:txBody>
                    <a:bodyPr/>
                    <a:lstStyle/>
                    <a:p>
                      <a:pPr>
                        <a:buNone/>
                      </a:pPr>
                      <a:r>
                        <a:rPr lang="nb-NO" sz="2000" noProof="0">
                          <a:effectLst/>
                        </a:rPr>
                        <a:t>å skape et </a:t>
                      </a:r>
                      <a:r>
                        <a:rPr lang="nb-NO" sz="2000" b="1" noProof="0">
                          <a:effectLst/>
                        </a:rPr>
                        <a:t>støttende sosialt</a:t>
                      </a:r>
                      <a:r>
                        <a:rPr lang="nb-NO" sz="2000" noProof="0">
                          <a:effectLst/>
                        </a:rPr>
                        <a:t> miljø</a:t>
                      </a:r>
                    </a:p>
                  </a:txBody>
                  <a:tcPr marL="68614" marR="68614" marT="68614" marB="68614" anchor="ctr"/>
                </a:tc>
                <a:extLst>
                  <a:ext uri="{0D108BD9-81ED-4DB2-BD59-A6C34878D82A}">
                    <a16:rowId xmlns:a16="http://schemas.microsoft.com/office/drawing/2014/main" val="699827763"/>
                  </a:ext>
                </a:extLst>
              </a:tr>
            </a:tbl>
          </a:graphicData>
        </a:graphic>
      </p:graphicFrame>
    </p:spTree>
    <p:extLst>
      <p:ext uri="{BB962C8B-B14F-4D97-AF65-F5344CB8AC3E}">
        <p14:creationId xmlns:p14="http://schemas.microsoft.com/office/powerpoint/2010/main" val="3121783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1092A2-83E3-F582-F80E-450E8926D52A}"/>
            </a:ext>
          </a:extLst>
        </p:cNvPr>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Bilde 9">
            <a:extLst>
              <a:ext uri="{FF2B5EF4-FFF2-40B4-BE49-F238E27FC236}">
                <a16:creationId xmlns:a16="http://schemas.microsoft.com/office/drawing/2014/main" id="{73E72204-1F83-FDBC-779C-B370F28F4501}"/>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1" y="10"/>
            <a:ext cx="9669642" cy="6857990"/>
          </a:xfrm>
          <a:prstGeom prst="rect">
            <a:avLst/>
          </a:prstGeom>
        </p:spPr>
      </p:pic>
      <p:sp>
        <p:nvSpPr>
          <p:cNvPr id="42" name="Rectangle 4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D6FD285-62AD-5B32-9ADB-0A8E5E21C849}"/>
              </a:ext>
            </a:extLst>
          </p:cNvPr>
          <p:cNvSpPr>
            <a:spLocks noGrp="1"/>
          </p:cNvSpPr>
          <p:nvPr>
            <p:ph type="title"/>
          </p:nvPr>
        </p:nvSpPr>
        <p:spPr>
          <a:xfrm>
            <a:off x="8153117" y="2781753"/>
            <a:ext cx="3445765" cy="1242332"/>
          </a:xfrm>
          <a:noFill/>
        </p:spPr>
        <p:txBody>
          <a:bodyPr vert="horz" lIns="91440" tIns="45720" rIns="91440" bIns="45720" rtlCol="0" anchor="b">
            <a:noAutofit/>
          </a:bodyPr>
          <a:lstStyle/>
          <a:p>
            <a:r>
              <a:rPr lang="en-US" sz="3600" b="1" noProof="0" err="1"/>
              <a:t>Når</a:t>
            </a:r>
            <a:r>
              <a:rPr lang="en-US" sz="3600" b="1" noProof="0"/>
              <a:t> er </a:t>
            </a:r>
            <a:r>
              <a:rPr lang="en-US" sz="3600" b="1" noProof="0" err="1"/>
              <a:t>tillitsskapende</a:t>
            </a:r>
            <a:r>
              <a:rPr lang="en-US" sz="3600" b="1" noProof="0"/>
              <a:t> </a:t>
            </a:r>
            <a:r>
              <a:rPr lang="en-US" sz="3600" b="1" noProof="0" err="1"/>
              <a:t>tiltak</a:t>
            </a:r>
            <a:r>
              <a:rPr lang="en-US" sz="3600" b="1" noProof="0"/>
              <a:t> </a:t>
            </a:r>
            <a:r>
              <a:rPr lang="en-US" sz="3600" b="1" noProof="0" err="1"/>
              <a:t>forsøkt</a:t>
            </a:r>
            <a:r>
              <a:rPr lang="en-US" sz="3600" b="1" noProof="0"/>
              <a:t>?</a:t>
            </a:r>
          </a:p>
        </p:txBody>
      </p:sp>
    </p:spTree>
    <p:extLst>
      <p:ext uri="{BB962C8B-B14F-4D97-AF65-F5344CB8AC3E}">
        <p14:creationId xmlns:p14="http://schemas.microsoft.com/office/powerpoint/2010/main" val="665334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D79BD-571F-BBC9-DAC1-D4E73C79922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AD2EA3CB-641E-AE78-EAC9-DD03D49548FB}"/>
              </a:ext>
            </a:extLst>
          </p:cNvPr>
          <p:cNvSpPr>
            <a:spLocks noGrp="1"/>
          </p:cNvSpPr>
          <p:nvPr>
            <p:ph type="title"/>
          </p:nvPr>
        </p:nvSpPr>
        <p:spPr>
          <a:xfrm>
            <a:off x="500741" y="1059561"/>
            <a:ext cx="6199414" cy="1325563"/>
          </a:xfrm>
        </p:spPr>
        <p:txBody>
          <a:bodyPr/>
          <a:lstStyle/>
          <a:p>
            <a:r>
              <a:rPr lang="nb-NO" sz="3600" b="1" noProof="0"/>
              <a:t>Dokumentasjon av tillitsskapende tiltak</a:t>
            </a:r>
          </a:p>
        </p:txBody>
      </p:sp>
      <p:sp>
        <p:nvSpPr>
          <p:cNvPr id="5" name="TekstSylinder 4">
            <a:extLst>
              <a:ext uri="{FF2B5EF4-FFF2-40B4-BE49-F238E27FC236}">
                <a16:creationId xmlns:a16="http://schemas.microsoft.com/office/drawing/2014/main" id="{E1893A7E-166F-A2B9-C89F-8CFB916E0352}"/>
              </a:ext>
            </a:extLst>
          </p:cNvPr>
          <p:cNvSpPr txBox="1"/>
          <p:nvPr/>
        </p:nvSpPr>
        <p:spPr>
          <a:xfrm>
            <a:off x="533399" y="3639372"/>
            <a:ext cx="10515599" cy="923330"/>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nb-NO" noProof="0"/>
              <a:t>«Tilbød valg av klær og såpe. Pasienten gikk da med på dusj etter kort samtale».</a:t>
            </a:r>
          </a:p>
          <a:p>
            <a:r>
              <a:rPr lang="nb-NO" noProof="0"/>
              <a:t>«Fortsatte trygging og informasjon. Pasienten fortsatte å nekte. Tiltak uten effekt».</a:t>
            </a:r>
          </a:p>
          <a:p>
            <a:endParaRPr lang="nb-NO" noProof="0"/>
          </a:p>
        </p:txBody>
      </p:sp>
      <p:sp>
        <p:nvSpPr>
          <p:cNvPr id="6" name="TekstSylinder 5">
            <a:extLst>
              <a:ext uri="{FF2B5EF4-FFF2-40B4-BE49-F238E27FC236}">
                <a16:creationId xmlns:a16="http://schemas.microsoft.com/office/drawing/2014/main" id="{6A52FE53-193E-CE6F-2B1C-0BC5A184E154}"/>
              </a:ext>
            </a:extLst>
          </p:cNvPr>
          <p:cNvSpPr txBox="1"/>
          <p:nvPr/>
        </p:nvSpPr>
        <p:spPr>
          <a:xfrm>
            <a:off x="533400" y="4675509"/>
            <a:ext cx="10515598" cy="64633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nb-NO" noProof="0"/>
              <a:t>«Satte meg ned sammen med pasienten og tilbød liten porsjon. Pasienten spiste 5 skjeer».</a:t>
            </a:r>
          </a:p>
          <a:p>
            <a:endParaRPr lang="nb-NO" noProof="0"/>
          </a:p>
        </p:txBody>
      </p:sp>
      <p:sp>
        <p:nvSpPr>
          <p:cNvPr id="7" name="TekstSylinder 6">
            <a:extLst>
              <a:ext uri="{FF2B5EF4-FFF2-40B4-BE49-F238E27FC236}">
                <a16:creationId xmlns:a16="http://schemas.microsoft.com/office/drawing/2014/main" id="{8C9AA5CE-925A-CEE8-8C7C-4DB4ADEF2198}"/>
              </a:ext>
            </a:extLst>
          </p:cNvPr>
          <p:cNvSpPr txBox="1"/>
          <p:nvPr/>
        </p:nvSpPr>
        <p:spPr>
          <a:xfrm>
            <a:off x="533400" y="5451572"/>
            <a:ext cx="10515598" cy="64633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nb-NO" noProof="0"/>
              <a:t>«Snakket rolig og avledet med kjent tema. Pasienten ble mindre urolig.»</a:t>
            </a:r>
          </a:p>
          <a:p>
            <a:endParaRPr lang="nb-NO" noProof="0"/>
          </a:p>
        </p:txBody>
      </p:sp>
      <p:sp>
        <p:nvSpPr>
          <p:cNvPr id="8" name="TekstSylinder 7">
            <a:extLst>
              <a:ext uri="{FF2B5EF4-FFF2-40B4-BE49-F238E27FC236}">
                <a16:creationId xmlns:a16="http://schemas.microsoft.com/office/drawing/2014/main" id="{C3C0A277-F95D-0B45-0204-A6B763C13E66}"/>
              </a:ext>
            </a:extLst>
          </p:cNvPr>
          <p:cNvSpPr txBox="1"/>
          <p:nvPr/>
        </p:nvSpPr>
        <p:spPr>
          <a:xfrm>
            <a:off x="533400" y="2578555"/>
            <a:ext cx="10515598" cy="923330"/>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nb-NO" noProof="0"/>
              <a:t>«Snakket rolig med pasienten og forklarte medisinen. Pasienten roet seg og tok tabletten».</a:t>
            </a:r>
          </a:p>
          <a:p>
            <a:r>
              <a:rPr lang="nb-NO" noProof="0"/>
              <a:t>«Brukt god tid. Satt i øyehøyde. Pasienten tok imot medisinen uten videre mostand».</a:t>
            </a:r>
          </a:p>
          <a:p>
            <a:endParaRPr lang="nb-NO" noProof="0"/>
          </a:p>
        </p:txBody>
      </p:sp>
    </p:spTree>
    <p:extLst>
      <p:ext uri="{BB962C8B-B14F-4D97-AF65-F5344CB8AC3E}">
        <p14:creationId xmlns:p14="http://schemas.microsoft.com/office/powerpoint/2010/main" val="72800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7DC71-5BEA-2240-231D-ACBF239851B2}"/>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3E416D2-D994-4F7A-8F62-B28B11BE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Plassholder for innhold 3">
            <a:extLst>
              <a:ext uri="{FF2B5EF4-FFF2-40B4-BE49-F238E27FC236}">
                <a16:creationId xmlns:a16="http://schemas.microsoft.com/office/drawing/2014/main" id="{DC1873E2-B677-BCF6-6414-CCDA1230263C}"/>
              </a:ext>
            </a:extLst>
          </p:cNvPr>
          <p:cNvPicPr>
            <a:picLocks noChangeAspect="1"/>
          </p:cNvPicPr>
          <p:nvPr/>
        </p:nvPicPr>
        <p:blipFill>
          <a:blip r:embed="rId3" cstate="screen">
            <a:extLst>
              <a:ext uri="{28A0092B-C50C-407E-A947-70E740481C1C}">
                <a14:useLocalDpi xmlns:a14="http://schemas.microsoft.com/office/drawing/2010/main" val="0"/>
              </a:ext>
            </a:extLst>
          </a:blip>
          <a:srcRect r="-1"/>
          <a:stretch>
            <a:fillRect/>
          </a:stretch>
        </p:blipFill>
        <p:spPr>
          <a:xfrm>
            <a:off x="1524" y="10"/>
            <a:ext cx="12188952" cy="6857990"/>
          </a:xfrm>
          <a:prstGeom prst="rect">
            <a:avLst/>
          </a:prstGeom>
        </p:spPr>
      </p:pic>
      <p:sp>
        <p:nvSpPr>
          <p:cNvPr id="16" name="Freeform: Shape 15">
            <a:extLst>
              <a:ext uri="{FF2B5EF4-FFF2-40B4-BE49-F238E27FC236}">
                <a16:creationId xmlns:a16="http://schemas.microsoft.com/office/drawing/2014/main" id="{FB27C166-470E-467E-9E9E-E235EEF3C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24691" y="0"/>
            <a:ext cx="7365784" cy="6858000"/>
          </a:xfrm>
          <a:custGeom>
            <a:avLst/>
            <a:gdLst>
              <a:gd name="connsiteX0" fmla="*/ 5742761 w 7365784"/>
              <a:gd name="connsiteY0" fmla="*/ 0 h 6858000"/>
              <a:gd name="connsiteX1" fmla="*/ 3076369 w 7365784"/>
              <a:gd name="connsiteY1" fmla="*/ 0 h 6858000"/>
              <a:gd name="connsiteX2" fmla="*/ 1949196 w 7365784"/>
              <a:gd name="connsiteY2" fmla="*/ 0 h 6858000"/>
              <a:gd name="connsiteX3" fmla="*/ 1583228 w 7365784"/>
              <a:gd name="connsiteY3" fmla="*/ 0 h 6858000"/>
              <a:gd name="connsiteX4" fmla="*/ 1457787 w 7365784"/>
              <a:gd name="connsiteY4" fmla="*/ 0 h 6858000"/>
              <a:gd name="connsiteX5" fmla="*/ 1445578 w 7365784"/>
              <a:gd name="connsiteY5" fmla="*/ 0 h 6858000"/>
              <a:gd name="connsiteX6" fmla="*/ 571708 w 7365784"/>
              <a:gd name="connsiteY6" fmla="*/ 0 h 6858000"/>
              <a:gd name="connsiteX7" fmla="*/ 237757 w 7365784"/>
              <a:gd name="connsiteY7" fmla="*/ 0 h 6858000"/>
              <a:gd name="connsiteX8" fmla="*/ 205161 w 7365784"/>
              <a:gd name="connsiteY8" fmla="*/ 0 h 6858000"/>
              <a:gd name="connsiteX9" fmla="*/ 0 w 7365784"/>
              <a:gd name="connsiteY9" fmla="*/ 0 h 6858000"/>
              <a:gd name="connsiteX10" fmla="*/ 0 w 7365784"/>
              <a:gd name="connsiteY10" fmla="*/ 6858000 h 6858000"/>
              <a:gd name="connsiteX11" fmla="*/ 205161 w 7365784"/>
              <a:gd name="connsiteY11" fmla="*/ 6858000 h 6858000"/>
              <a:gd name="connsiteX12" fmla="*/ 237757 w 7365784"/>
              <a:gd name="connsiteY12" fmla="*/ 6858000 h 6858000"/>
              <a:gd name="connsiteX13" fmla="*/ 571708 w 7365784"/>
              <a:gd name="connsiteY13" fmla="*/ 6858000 h 6858000"/>
              <a:gd name="connsiteX14" fmla="*/ 1274834 w 7365784"/>
              <a:gd name="connsiteY14" fmla="*/ 6858000 h 6858000"/>
              <a:gd name="connsiteX15" fmla="*/ 1445578 w 7365784"/>
              <a:gd name="connsiteY15" fmla="*/ 6858000 h 6858000"/>
              <a:gd name="connsiteX16" fmla="*/ 1457787 w 7365784"/>
              <a:gd name="connsiteY16" fmla="*/ 6858000 h 6858000"/>
              <a:gd name="connsiteX17" fmla="*/ 1949196 w 7365784"/>
              <a:gd name="connsiteY17" fmla="*/ 6858000 h 6858000"/>
              <a:gd name="connsiteX18" fmla="*/ 3076369 w 7365784"/>
              <a:gd name="connsiteY18" fmla="*/ 6858000 h 6858000"/>
              <a:gd name="connsiteX19" fmla="*/ 4863030 w 7365784"/>
              <a:gd name="connsiteY19" fmla="*/ 6858000 h 6858000"/>
              <a:gd name="connsiteX20" fmla="*/ 4974786 w 7365784"/>
              <a:gd name="connsiteY20" fmla="*/ 6780599 h 6858000"/>
              <a:gd name="connsiteX21" fmla="*/ 5491434 w 7365784"/>
              <a:gd name="connsiteY21" fmla="*/ 6374814 h 6858000"/>
              <a:gd name="connsiteX22" fmla="*/ 7365784 w 7365784"/>
              <a:gd name="connsiteY22" fmla="*/ 3621656 h 6858000"/>
              <a:gd name="connsiteX23" fmla="*/ 5764885 w 7365784"/>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65784" h="6858000">
                <a:moveTo>
                  <a:pt x="5742761" y="0"/>
                </a:moveTo>
                <a:lnTo>
                  <a:pt x="3076369" y="0"/>
                </a:lnTo>
                <a:lnTo>
                  <a:pt x="1949196" y="0"/>
                </a:lnTo>
                <a:lnTo>
                  <a:pt x="1583228" y="0"/>
                </a:lnTo>
                <a:lnTo>
                  <a:pt x="1457787" y="0"/>
                </a:lnTo>
                <a:lnTo>
                  <a:pt x="1445578" y="0"/>
                </a:lnTo>
                <a:lnTo>
                  <a:pt x="571708" y="0"/>
                </a:lnTo>
                <a:lnTo>
                  <a:pt x="237757" y="0"/>
                </a:lnTo>
                <a:lnTo>
                  <a:pt x="205161" y="0"/>
                </a:lnTo>
                <a:lnTo>
                  <a:pt x="0" y="0"/>
                </a:lnTo>
                <a:lnTo>
                  <a:pt x="0" y="6858000"/>
                </a:lnTo>
                <a:lnTo>
                  <a:pt x="205161" y="6858000"/>
                </a:lnTo>
                <a:lnTo>
                  <a:pt x="237757" y="6858000"/>
                </a:lnTo>
                <a:lnTo>
                  <a:pt x="571708" y="6858000"/>
                </a:lnTo>
                <a:lnTo>
                  <a:pt x="1274834" y="6858000"/>
                </a:lnTo>
                <a:lnTo>
                  <a:pt x="1445578" y="6858000"/>
                </a:lnTo>
                <a:lnTo>
                  <a:pt x="1457787" y="6858000"/>
                </a:lnTo>
                <a:lnTo>
                  <a:pt x="1949196" y="6858000"/>
                </a:lnTo>
                <a:lnTo>
                  <a:pt x="3076369" y="6858000"/>
                </a:lnTo>
                <a:lnTo>
                  <a:pt x="4863030" y="6858000"/>
                </a:lnTo>
                <a:lnTo>
                  <a:pt x="4974786" y="6780599"/>
                </a:lnTo>
                <a:cubicBezTo>
                  <a:pt x="5148604" y="6653108"/>
                  <a:pt x="5319231" y="6515397"/>
                  <a:pt x="5491434" y="6374814"/>
                </a:cubicBezTo>
                <a:cubicBezTo>
                  <a:pt x="6437059" y="5602839"/>
                  <a:pt x="7365784" y="4969131"/>
                  <a:pt x="7365784" y="3621656"/>
                </a:cubicBezTo>
                <a:cubicBezTo>
                  <a:pt x="7365784" y="2093192"/>
                  <a:pt x="6792048" y="754641"/>
                  <a:pt x="576488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11" name="Freeform: Shape 17">
            <a:extLst>
              <a:ext uri="{FF2B5EF4-FFF2-40B4-BE49-F238E27FC236}">
                <a16:creationId xmlns:a16="http://schemas.microsoft.com/office/drawing/2014/main" id="{673636C8-1392-483A-8A7A-CA259E806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3671" y="0"/>
            <a:ext cx="7208329" cy="6858000"/>
          </a:xfrm>
          <a:custGeom>
            <a:avLst/>
            <a:gdLst>
              <a:gd name="connsiteX0" fmla="*/ 5585306 w 7208329"/>
              <a:gd name="connsiteY0" fmla="*/ 0 h 6858000"/>
              <a:gd name="connsiteX1" fmla="*/ 2918914 w 7208329"/>
              <a:gd name="connsiteY1" fmla="*/ 0 h 6858000"/>
              <a:gd name="connsiteX2" fmla="*/ 1592911 w 7208329"/>
              <a:gd name="connsiteY2" fmla="*/ 0 h 6858000"/>
              <a:gd name="connsiteX3" fmla="*/ 1425773 w 7208329"/>
              <a:gd name="connsiteY3" fmla="*/ 0 h 6858000"/>
              <a:gd name="connsiteX4" fmla="*/ 1300332 w 7208329"/>
              <a:gd name="connsiteY4" fmla="*/ 0 h 6858000"/>
              <a:gd name="connsiteX5" fmla="*/ 1288123 w 7208329"/>
              <a:gd name="connsiteY5" fmla="*/ 0 h 6858000"/>
              <a:gd name="connsiteX6" fmla="*/ 414253 w 7208329"/>
              <a:gd name="connsiteY6" fmla="*/ 0 h 6858000"/>
              <a:gd name="connsiteX7" fmla="*/ 80302 w 7208329"/>
              <a:gd name="connsiteY7" fmla="*/ 0 h 6858000"/>
              <a:gd name="connsiteX8" fmla="*/ 47706 w 7208329"/>
              <a:gd name="connsiteY8" fmla="*/ 0 h 6858000"/>
              <a:gd name="connsiteX9" fmla="*/ 0 w 7208329"/>
              <a:gd name="connsiteY9" fmla="*/ 0 h 6858000"/>
              <a:gd name="connsiteX10" fmla="*/ 0 w 7208329"/>
              <a:gd name="connsiteY10" fmla="*/ 6858000 h 6858000"/>
              <a:gd name="connsiteX11" fmla="*/ 47706 w 7208329"/>
              <a:gd name="connsiteY11" fmla="*/ 6858000 h 6858000"/>
              <a:gd name="connsiteX12" fmla="*/ 80302 w 7208329"/>
              <a:gd name="connsiteY12" fmla="*/ 6858000 h 6858000"/>
              <a:gd name="connsiteX13" fmla="*/ 414253 w 7208329"/>
              <a:gd name="connsiteY13" fmla="*/ 6858000 h 6858000"/>
              <a:gd name="connsiteX14" fmla="*/ 1117379 w 7208329"/>
              <a:gd name="connsiteY14" fmla="*/ 6858000 h 6858000"/>
              <a:gd name="connsiteX15" fmla="*/ 1288123 w 7208329"/>
              <a:gd name="connsiteY15" fmla="*/ 6858000 h 6858000"/>
              <a:gd name="connsiteX16" fmla="*/ 1300332 w 7208329"/>
              <a:gd name="connsiteY16" fmla="*/ 6858000 h 6858000"/>
              <a:gd name="connsiteX17" fmla="*/ 1592911 w 7208329"/>
              <a:gd name="connsiteY17" fmla="*/ 6858000 h 6858000"/>
              <a:gd name="connsiteX18" fmla="*/ 2918914 w 7208329"/>
              <a:gd name="connsiteY18" fmla="*/ 6858000 h 6858000"/>
              <a:gd name="connsiteX19" fmla="*/ 4705575 w 7208329"/>
              <a:gd name="connsiteY19" fmla="*/ 6858000 h 6858000"/>
              <a:gd name="connsiteX20" fmla="*/ 4817331 w 7208329"/>
              <a:gd name="connsiteY20" fmla="*/ 6780599 h 6858000"/>
              <a:gd name="connsiteX21" fmla="*/ 5333979 w 7208329"/>
              <a:gd name="connsiteY21" fmla="*/ 6374814 h 6858000"/>
              <a:gd name="connsiteX22" fmla="*/ 7208329 w 7208329"/>
              <a:gd name="connsiteY22" fmla="*/ 3621656 h 6858000"/>
              <a:gd name="connsiteX23" fmla="*/ 5607430 w 7208329"/>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08329" h="6858000">
                <a:moveTo>
                  <a:pt x="5585306" y="0"/>
                </a:moveTo>
                <a:lnTo>
                  <a:pt x="2918914" y="0"/>
                </a:lnTo>
                <a:lnTo>
                  <a:pt x="1592911" y="0"/>
                </a:lnTo>
                <a:lnTo>
                  <a:pt x="1425773" y="0"/>
                </a:lnTo>
                <a:lnTo>
                  <a:pt x="1300332" y="0"/>
                </a:lnTo>
                <a:lnTo>
                  <a:pt x="1288123" y="0"/>
                </a:lnTo>
                <a:lnTo>
                  <a:pt x="414253" y="0"/>
                </a:lnTo>
                <a:lnTo>
                  <a:pt x="80302" y="0"/>
                </a:lnTo>
                <a:lnTo>
                  <a:pt x="47706" y="0"/>
                </a:lnTo>
                <a:lnTo>
                  <a:pt x="0" y="0"/>
                </a:lnTo>
                <a:lnTo>
                  <a:pt x="0" y="6858000"/>
                </a:lnTo>
                <a:lnTo>
                  <a:pt x="47706" y="6858000"/>
                </a:lnTo>
                <a:lnTo>
                  <a:pt x="80302" y="6858000"/>
                </a:lnTo>
                <a:lnTo>
                  <a:pt x="414253" y="6858000"/>
                </a:lnTo>
                <a:lnTo>
                  <a:pt x="1117379" y="6858000"/>
                </a:lnTo>
                <a:lnTo>
                  <a:pt x="1288123" y="6858000"/>
                </a:lnTo>
                <a:lnTo>
                  <a:pt x="1300332" y="6858000"/>
                </a:lnTo>
                <a:lnTo>
                  <a:pt x="1592911" y="6858000"/>
                </a:lnTo>
                <a:lnTo>
                  <a:pt x="2918914" y="6858000"/>
                </a:lnTo>
                <a:lnTo>
                  <a:pt x="4705575" y="6858000"/>
                </a:lnTo>
                <a:lnTo>
                  <a:pt x="4817331" y="6780599"/>
                </a:lnTo>
                <a:cubicBezTo>
                  <a:pt x="4991149" y="6653108"/>
                  <a:pt x="5161776" y="6515397"/>
                  <a:pt x="5333979" y="6374814"/>
                </a:cubicBezTo>
                <a:cubicBezTo>
                  <a:pt x="6279604" y="5602839"/>
                  <a:pt x="7208329" y="4969131"/>
                  <a:pt x="7208329" y="3621656"/>
                </a:cubicBezTo>
                <a:cubicBezTo>
                  <a:pt x="7208329" y="2093192"/>
                  <a:pt x="6634593" y="754641"/>
                  <a:pt x="5607430"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20" name="Freeform: Shape 19">
            <a:extLst>
              <a:ext uri="{FF2B5EF4-FFF2-40B4-BE49-F238E27FC236}">
                <a16:creationId xmlns:a16="http://schemas.microsoft.com/office/drawing/2014/main" id="{7539A79B-DFBA-4781-B0DE-4044B072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1139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tel 1">
            <a:extLst>
              <a:ext uri="{FF2B5EF4-FFF2-40B4-BE49-F238E27FC236}">
                <a16:creationId xmlns:a16="http://schemas.microsoft.com/office/drawing/2014/main" id="{952B5895-1ED8-F610-30D6-9D1B5CFADA45}"/>
              </a:ext>
            </a:extLst>
          </p:cNvPr>
          <p:cNvSpPr>
            <a:spLocks noGrp="1"/>
          </p:cNvSpPr>
          <p:nvPr>
            <p:ph type="title"/>
          </p:nvPr>
        </p:nvSpPr>
        <p:spPr>
          <a:xfrm>
            <a:off x="5430118" y="2092036"/>
            <a:ext cx="7057873" cy="2158064"/>
          </a:xfrm>
        </p:spPr>
        <p:txBody>
          <a:bodyPr vert="horz" lIns="91440" tIns="45720" rIns="91440" bIns="45720" rtlCol="0" anchor="b">
            <a:normAutofit/>
          </a:bodyPr>
          <a:lstStyle/>
          <a:p>
            <a:r>
              <a:rPr lang="nb-NO" sz="4800" b="1" noProof="0"/>
              <a:t>Beslutningskompetanse</a:t>
            </a:r>
          </a:p>
        </p:txBody>
      </p:sp>
    </p:spTree>
    <p:extLst>
      <p:ext uri="{BB962C8B-B14F-4D97-AF65-F5344CB8AC3E}">
        <p14:creationId xmlns:p14="http://schemas.microsoft.com/office/powerpoint/2010/main" val="3096545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B658A8-F497-ADEC-A68D-51B08CEC866E}"/>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lassholder for innhold 4" descr="Et bilde som inneholder Menneskeansikt, person, klær, innendørs&#10;&#10;KI-generert innhold kan være feil.">
            <a:extLst>
              <a:ext uri="{FF2B5EF4-FFF2-40B4-BE49-F238E27FC236}">
                <a16:creationId xmlns:a16="http://schemas.microsoft.com/office/drawing/2014/main" id="{E4E08786-AE36-FD69-7BDB-93624601A5F2}"/>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1282"/>
            <a:ext cx="12191980" cy="6856718"/>
          </a:xfrm>
          <a:prstGeom prst="rect">
            <a:avLst/>
          </a:prstGeom>
        </p:spPr>
      </p:pic>
    </p:spTree>
    <p:extLst>
      <p:ext uri="{BB962C8B-B14F-4D97-AF65-F5344CB8AC3E}">
        <p14:creationId xmlns:p14="http://schemas.microsoft.com/office/powerpoint/2010/main" val="3016534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27AC8C-55F4-CFDC-2F44-4D84099B47BE}"/>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Bilde 7">
            <a:extLst>
              <a:ext uri="{FF2B5EF4-FFF2-40B4-BE49-F238E27FC236}">
                <a16:creationId xmlns:a16="http://schemas.microsoft.com/office/drawing/2014/main" id="{9C309065-8699-B57E-235B-E03B10547F80}"/>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2" name="Tittel 1">
            <a:extLst>
              <a:ext uri="{FF2B5EF4-FFF2-40B4-BE49-F238E27FC236}">
                <a16:creationId xmlns:a16="http://schemas.microsoft.com/office/drawing/2014/main" id="{8358857E-DBED-25A6-CA97-704A8B80BB53}"/>
              </a:ext>
            </a:extLst>
          </p:cNvPr>
          <p:cNvSpPr>
            <a:spLocks noGrp="1"/>
          </p:cNvSpPr>
          <p:nvPr>
            <p:ph type="title"/>
          </p:nvPr>
        </p:nvSpPr>
        <p:spPr>
          <a:xfrm>
            <a:off x="483703" y="5613560"/>
            <a:ext cx="6931319" cy="752217"/>
          </a:xfrm>
        </p:spPr>
        <p:txBody>
          <a:bodyPr vert="horz" lIns="91440" tIns="45720" rIns="91440" bIns="45720" rtlCol="0" anchor="b">
            <a:normAutofit/>
          </a:bodyPr>
          <a:lstStyle/>
          <a:p>
            <a:r>
              <a:rPr lang="en-US" sz="3600" b="1" noProof="0" err="1">
                <a:solidFill>
                  <a:schemeClr val="tx1">
                    <a:lumMod val="85000"/>
                    <a:lumOff val="15000"/>
                  </a:schemeClr>
                </a:solidFill>
              </a:rPr>
              <a:t>Hva</a:t>
            </a:r>
            <a:r>
              <a:rPr lang="en-US" sz="3600" b="1" noProof="0">
                <a:solidFill>
                  <a:schemeClr val="tx1">
                    <a:lumMod val="85000"/>
                    <a:lumOff val="15000"/>
                  </a:schemeClr>
                </a:solidFill>
              </a:rPr>
              <a:t> er </a:t>
            </a:r>
            <a:r>
              <a:rPr lang="en-US" sz="3600" b="1" noProof="0" err="1">
                <a:solidFill>
                  <a:schemeClr val="tx1">
                    <a:lumMod val="85000"/>
                    <a:lumOff val="15000"/>
                  </a:schemeClr>
                </a:solidFill>
              </a:rPr>
              <a:t>beslutningskompetanse</a:t>
            </a:r>
            <a:r>
              <a:rPr lang="en-US" sz="3600" b="1" noProof="0">
                <a:solidFill>
                  <a:schemeClr val="tx1">
                    <a:lumMod val="85000"/>
                    <a:lumOff val="15000"/>
                  </a:schemeClr>
                </a:solidFill>
              </a:rPr>
              <a:t>?</a:t>
            </a:r>
          </a:p>
        </p:txBody>
      </p:sp>
      <p:sp>
        <p:nvSpPr>
          <p:cNvPr id="3" name="TekstSylinder 2">
            <a:extLst>
              <a:ext uri="{FF2B5EF4-FFF2-40B4-BE49-F238E27FC236}">
                <a16:creationId xmlns:a16="http://schemas.microsoft.com/office/drawing/2014/main" id="{BC62C93B-78B7-4177-66AE-FAA1558E786F}"/>
              </a:ext>
            </a:extLst>
          </p:cNvPr>
          <p:cNvSpPr txBox="1"/>
          <p:nvPr/>
        </p:nvSpPr>
        <p:spPr>
          <a:xfrm>
            <a:off x="8165179" y="5802514"/>
            <a:ext cx="3692996" cy="923330"/>
          </a:xfrm>
          <a:prstGeom prst="rect">
            <a:avLst/>
          </a:prstGeom>
          <a:noFill/>
        </p:spPr>
        <p:txBody>
          <a:bodyPr wrap="square">
            <a:spAutoFit/>
          </a:bodyPr>
          <a:lstStyle/>
          <a:p>
            <a:r>
              <a:rPr lang="nb-NO" b="1">
                <a:hlinkClick r:id="rId4">
                  <a:extLst>
                    <a:ext uri="{A12FA001-AC4F-418D-AE19-62706E023703}">
                      <ahyp:hlinkClr xmlns:ahyp="http://schemas.microsoft.com/office/drawing/2018/hyperlinkcolor" val="tx"/>
                    </a:ext>
                  </a:extLst>
                </a:hlinkClick>
              </a:rPr>
              <a:t>Film om beslutningskompetanse: </a:t>
            </a:r>
            <a:r>
              <a:rPr lang="nb-NO" b="1">
                <a:solidFill>
                  <a:schemeClr val="accent1"/>
                </a:solidFill>
                <a:hlinkClick r:id="rId4">
                  <a:extLst>
                    <a:ext uri="{A12FA001-AC4F-418D-AE19-62706E023703}">
                      <ahyp:hlinkClr xmlns:ahyp="http://schemas.microsoft.com/office/drawing/2018/hyperlinkcolor" val="tx"/>
                    </a:ext>
                  </a:extLst>
                </a:hlinkClick>
              </a:rPr>
              <a:t>https://youtu.be/_HNjCgXgDzM</a:t>
            </a:r>
            <a:endParaRPr lang="nb-NO" b="1">
              <a:solidFill>
                <a:schemeClr val="accent1"/>
              </a:solidFill>
            </a:endParaRPr>
          </a:p>
          <a:p>
            <a:endParaRPr lang="nb-NO"/>
          </a:p>
        </p:txBody>
      </p:sp>
    </p:spTree>
    <p:extLst>
      <p:ext uri="{BB962C8B-B14F-4D97-AF65-F5344CB8AC3E}">
        <p14:creationId xmlns:p14="http://schemas.microsoft.com/office/powerpoint/2010/main" val="2193865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C770D-4906-702F-874B-38794B5FE1CE}"/>
            </a:ext>
          </a:extLst>
        </p:cNvPr>
        <p:cNvGrpSpPr/>
        <p:nvPr/>
      </p:nvGrpSpPr>
      <p:grpSpPr>
        <a:xfrm>
          <a:off x="0" y="0"/>
          <a:ext cx="0" cy="0"/>
          <a:chOff x="0" y="0"/>
          <a:chExt cx="0" cy="0"/>
        </a:xfrm>
      </p:grpSpPr>
      <p:pic>
        <p:nvPicPr>
          <p:cNvPr id="9" name="Bilde 8">
            <a:extLst>
              <a:ext uri="{FF2B5EF4-FFF2-40B4-BE49-F238E27FC236}">
                <a16:creationId xmlns:a16="http://schemas.microsoft.com/office/drawing/2014/main" id="{7D63F69C-37D3-BCD2-9216-D1E53C734B63}"/>
              </a:ext>
            </a:extLst>
          </p:cNvPr>
          <p:cNvPicPr>
            <a:picLocks noChangeAspect="1"/>
          </p:cNvPicPr>
          <p:nvPr/>
        </p:nvPicPr>
        <p:blipFill>
          <a:blip r:embed="rId3" cstate="screen">
            <a:alphaModFix amt="35000"/>
            <a:extLst>
              <a:ext uri="{28A0092B-C50C-407E-A947-70E740481C1C}">
                <a14:useLocalDpi xmlns:a14="http://schemas.microsoft.com/office/drawing/2010/main" val="0"/>
              </a:ext>
            </a:extLst>
          </a:blip>
          <a:stretch>
            <a:fillRect/>
          </a:stretch>
        </p:blipFill>
        <p:spPr>
          <a:xfrm>
            <a:off x="0" y="1253175"/>
            <a:ext cx="12189900" cy="4401909"/>
          </a:xfrm>
          <a:prstGeom prst="rect">
            <a:avLst/>
          </a:prstGeom>
        </p:spPr>
      </p:pic>
      <p:sp>
        <p:nvSpPr>
          <p:cNvPr id="2" name="Tittel 1">
            <a:extLst>
              <a:ext uri="{FF2B5EF4-FFF2-40B4-BE49-F238E27FC236}">
                <a16:creationId xmlns:a16="http://schemas.microsoft.com/office/drawing/2014/main" id="{A708E676-F1C2-27E8-4627-F6A31B168C58}"/>
              </a:ext>
            </a:extLst>
          </p:cNvPr>
          <p:cNvSpPr>
            <a:spLocks noGrp="1"/>
          </p:cNvSpPr>
          <p:nvPr>
            <p:ph type="title"/>
          </p:nvPr>
        </p:nvSpPr>
        <p:spPr>
          <a:xfrm>
            <a:off x="1095842" y="2702759"/>
            <a:ext cx="8246490" cy="646330"/>
          </a:xfrm>
        </p:spPr>
        <p:txBody>
          <a:bodyPr anchor="b">
            <a:noAutofit/>
          </a:bodyPr>
          <a:lstStyle/>
          <a:p>
            <a:r>
              <a:rPr lang="nb-NO" sz="3600" b="1" noProof="0"/>
              <a:t>Når og hvem skal gjøre vurderingen?</a:t>
            </a:r>
          </a:p>
        </p:txBody>
      </p:sp>
      <p:sp>
        <p:nvSpPr>
          <p:cNvPr id="3" name="Plassholder for innhold 2">
            <a:extLst>
              <a:ext uri="{FF2B5EF4-FFF2-40B4-BE49-F238E27FC236}">
                <a16:creationId xmlns:a16="http://schemas.microsoft.com/office/drawing/2014/main" id="{CCAAFCD1-319E-9E44-4162-94DF7D08BF5E}"/>
              </a:ext>
            </a:extLst>
          </p:cNvPr>
          <p:cNvSpPr>
            <a:spLocks noGrp="1"/>
          </p:cNvSpPr>
          <p:nvPr>
            <p:ph idx="1"/>
          </p:nvPr>
        </p:nvSpPr>
        <p:spPr>
          <a:xfrm>
            <a:off x="1066268" y="3442971"/>
            <a:ext cx="6442364" cy="1008722"/>
          </a:xfrm>
        </p:spPr>
        <p:txBody>
          <a:bodyPr vert="horz" lIns="91440" tIns="45720" rIns="91440" bIns="45720" rtlCol="0" anchor="t">
            <a:noAutofit/>
          </a:bodyPr>
          <a:lstStyle/>
          <a:p>
            <a:pPr marL="0" indent="0">
              <a:buNone/>
            </a:pPr>
            <a:r>
              <a:rPr lang="nb-NO" sz="2400" noProof="0"/>
              <a:t>«Kan ikke bare legen gjøre det?»</a:t>
            </a:r>
          </a:p>
        </p:txBody>
      </p:sp>
      <p:sp>
        <p:nvSpPr>
          <p:cNvPr id="4" name="TextBox 3">
            <a:extLst>
              <a:ext uri="{FF2B5EF4-FFF2-40B4-BE49-F238E27FC236}">
                <a16:creationId xmlns:a16="http://schemas.microsoft.com/office/drawing/2014/main" id="{9705D705-2C46-B439-5DB7-FE43E90460BA}"/>
              </a:ext>
            </a:extLst>
          </p:cNvPr>
          <p:cNvSpPr txBox="1"/>
          <p:nvPr/>
        </p:nvSpPr>
        <p:spPr>
          <a:xfrm>
            <a:off x="1063762" y="6280813"/>
            <a:ext cx="877295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noProof="0">
                <a:hlinkClick r:id="rId4"/>
              </a:rPr>
              <a:t>Film 1 - Demens - Vurdering av samtykkekompetanse i psykisk helsevern</a:t>
            </a:r>
            <a:endParaRPr lang="nb-NO" noProof="0"/>
          </a:p>
          <a:p>
            <a:pPr algn="ctr"/>
            <a:endParaRPr lang="nb-NO" noProof="0"/>
          </a:p>
        </p:txBody>
      </p:sp>
    </p:spTree>
    <p:extLst>
      <p:ext uri="{BB962C8B-B14F-4D97-AF65-F5344CB8AC3E}">
        <p14:creationId xmlns:p14="http://schemas.microsoft.com/office/powerpoint/2010/main" val="3108617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C7554-D59E-CF15-7349-F5389B55073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15D9403-C9EC-7AC8-1A88-959C00D8CCBC}"/>
              </a:ext>
            </a:extLst>
          </p:cNvPr>
          <p:cNvSpPr>
            <a:spLocks noGrp="1"/>
          </p:cNvSpPr>
          <p:nvPr>
            <p:ph type="title"/>
          </p:nvPr>
        </p:nvSpPr>
        <p:spPr>
          <a:xfrm>
            <a:off x="1155516" y="1762464"/>
            <a:ext cx="9833548" cy="1008721"/>
          </a:xfrm>
        </p:spPr>
        <p:txBody>
          <a:bodyPr anchor="b">
            <a:normAutofit/>
          </a:bodyPr>
          <a:lstStyle/>
          <a:p>
            <a:r>
              <a:rPr lang="nb-NO" sz="3600" b="1" noProof="0"/>
              <a:t>FARV modellen</a:t>
            </a:r>
          </a:p>
        </p:txBody>
      </p:sp>
      <p:graphicFrame>
        <p:nvGraphicFramePr>
          <p:cNvPr id="3" name="Diagram 2">
            <a:extLst>
              <a:ext uri="{FF2B5EF4-FFF2-40B4-BE49-F238E27FC236}">
                <a16:creationId xmlns:a16="http://schemas.microsoft.com/office/drawing/2014/main" id="{65C3F887-C683-6BD1-0AF3-8A631B06AC80}"/>
              </a:ext>
            </a:extLst>
          </p:cNvPr>
          <p:cNvGraphicFramePr/>
          <p:nvPr>
            <p:extLst>
              <p:ext uri="{D42A27DB-BD31-4B8C-83A1-F6EECF244321}">
                <p14:modId xmlns:p14="http://schemas.microsoft.com/office/powerpoint/2010/main" val="797862290"/>
              </p:ext>
            </p:extLst>
          </p:nvPr>
        </p:nvGraphicFramePr>
        <p:xfrm>
          <a:off x="1164221" y="1862256"/>
          <a:ext cx="6198972" cy="3042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8" name="Rectangle 67">
            <a:extLst>
              <a:ext uri="{FF2B5EF4-FFF2-40B4-BE49-F238E27FC236}">
                <a16:creationId xmlns:a16="http://schemas.microsoft.com/office/drawing/2014/main" id="{2A57093E-15D9-241F-B144-D9EC35ADAE80}"/>
              </a:ext>
            </a:extLst>
          </p:cNvPr>
          <p:cNvSpPr/>
          <p:nvPr/>
        </p:nvSpPr>
        <p:spPr>
          <a:xfrm>
            <a:off x="1230466" y="4172947"/>
            <a:ext cx="1933832" cy="15219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noProof="0"/>
              <a:t>FORSTÅ</a:t>
            </a:r>
          </a:p>
        </p:txBody>
      </p:sp>
      <p:sp>
        <p:nvSpPr>
          <p:cNvPr id="80" name="Rectangle 79">
            <a:extLst>
              <a:ext uri="{FF2B5EF4-FFF2-40B4-BE49-F238E27FC236}">
                <a16:creationId xmlns:a16="http://schemas.microsoft.com/office/drawing/2014/main" id="{519CBE87-762C-A3EC-1BDA-F8D6869B7C2C}"/>
              </a:ext>
            </a:extLst>
          </p:cNvPr>
          <p:cNvSpPr/>
          <p:nvPr/>
        </p:nvSpPr>
        <p:spPr>
          <a:xfrm>
            <a:off x="3629734" y="4180061"/>
            <a:ext cx="1923534" cy="15219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noProof="0"/>
              <a:t>ANERKJENNE</a:t>
            </a:r>
          </a:p>
        </p:txBody>
      </p:sp>
      <p:sp>
        <p:nvSpPr>
          <p:cNvPr id="81" name="Rectangle 80">
            <a:extLst>
              <a:ext uri="{FF2B5EF4-FFF2-40B4-BE49-F238E27FC236}">
                <a16:creationId xmlns:a16="http://schemas.microsoft.com/office/drawing/2014/main" id="{97313AC1-293E-2D76-0801-734A308F45AE}"/>
              </a:ext>
            </a:extLst>
          </p:cNvPr>
          <p:cNvSpPr/>
          <p:nvPr/>
        </p:nvSpPr>
        <p:spPr>
          <a:xfrm>
            <a:off x="6018704" y="4180067"/>
            <a:ext cx="1923535" cy="15322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noProof="0"/>
              <a:t>RESONNERE</a:t>
            </a:r>
          </a:p>
        </p:txBody>
      </p:sp>
      <p:sp>
        <p:nvSpPr>
          <p:cNvPr id="82" name="Rectangle 81">
            <a:extLst>
              <a:ext uri="{FF2B5EF4-FFF2-40B4-BE49-F238E27FC236}">
                <a16:creationId xmlns:a16="http://schemas.microsoft.com/office/drawing/2014/main" id="{0BC4D7FC-97E5-AC97-BF9E-A469D94085BD}"/>
              </a:ext>
            </a:extLst>
          </p:cNvPr>
          <p:cNvSpPr/>
          <p:nvPr/>
        </p:nvSpPr>
        <p:spPr>
          <a:xfrm>
            <a:off x="8325301" y="4190359"/>
            <a:ext cx="1933831" cy="15322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noProof="0"/>
              <a:t>VELGE</a:t>
            </a:r>
          </a:p>
        </p:txBody>
      </p:sp>
      <p:sp>
        <p:nvSpPr>
          <p:cNvPr id="5" name="TekstSylinder 4">
            <a:extLst>
              <a:ext uri="{FF2B5EF4-FFF2-40B4-BE49-F238E27FC236}">
                <a16:creationId xmlns:a16="http://schemas.microsoft.com/office/drawing/2014/main" id="{02586421-155C-CA07-5D90-51AF12CDCF18}"/>
              </a:ext>
            </a:extLst>
          </p:cNvPr>
          <p:cNvSpPr txBox="1"/>
          <p:nvPr/>
        </p:nvSpPr>
        <p:spPr>
          <a:xfrm>
            <a:off x="5524240" y="6211669"/>
            <a:ext cx="6096000" cy="646331"/>
          </a:xfrm>
          <a:prstGeom prst="rect">
            <a:avLst/>
          </a:prstGeom>
          <a:noFill/>
        </p:spPr>
        <p:txBody>
          <a:bodyPr wrap="square">
            <a:spAutoFit/>
          </a:bodyPr>
          <a:lstStyle/>
          <a:p>
            <a:r>
              <a:rPr lang="nb-NO" b="1"/>
              <a:t>Film om FARV</a:t>
            </a:r>
            <a:r>
              <a:rPr lang="nb-NO"/>
              <a:t>: </a:t>
            </a:r>
            <a:r>
              <a:rPr lang="nb-NO" b="1">
                <a:solidFill>
                  <a:srgbClr val="467886"/>
                </a:solidFill>
                <a:hlinkClick r:id="rId8">
                  <a:extLst>
                    <a:ext uri="{A12FA001-AC4F-418D-AE19-62706E023703}">
                      <ahyp:hlinkClr xmlns:ahyp="http://schemas.microsoft.com/office/drawing/2018/hyperlinkcolor" val="tx"/>
                    </a:ext>
                  </a:extLst>
                </a:hlinkClick>
              </a:rPr>
              <a:t>https://youtu.be/</a:t>
            </a:r>
            <a:r>
              <a:rPr lang="nb-NO" b="1">
                <a:solidFill>
                  <a:schemeClr val="accent1"/>
                </a:solidFill>
                <a:hlinkClick r:id="rId8">
                  <a:extLst>
                    <a:ext uri="{A12FA001-AC4F-418D-AE19-62706E023703}">
                      <ahyp:hlinkClr xmlns:ahyp="http://schemas.microsoft.com/office/drawing/2018/hyperlinkcolor" val="tx"/>
                    </a:ext>
                  </a:extLst>
                </a:hlinkClick>
              </a:rPr>
              <a:t>mTnPtL5-JD4</a:t>
            </a:r>
            <a:endParaRPr lang="nb-NO" b="1">
              <a:solidFill>
                <a:schemeClr val="accent1"/>
              </a:solidFill>
            </a:endParaRPr>
          </a:p>
          <a:p>
            <a:endParaRPr lang="nb-NO"/>
          </a:p>
        </p:txBody>
      </p:sp>
    </p:spTree>
    <p:extLst>
      <p:ext uri="{BB962C8B-B14F-4D97-AF65-F5344CB8AC3E}">
        <p14:creationId xmlns:p14="http://schemas.microsoft.com/office/powerpoint/2010/main" val="2679545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E1588-0202-6CA2-630C-8162A3E3AF4B}"/>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BF9CA66-3D08-0414-3644-7E2D583FA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33" name="Rectangle 32">
            <a:extLst>
              <a:ext uri="{FF2B5EF4-FFF2-40B4-BE49-F238E27FC236}">
                <a16:creationId xmlns:a16="http://schemas.microsoft.com/office/drawing/2014/main" id="{8CE3AF78-2567-EFF8-1453-5136B390E5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graphicFrame>
        <p:nvGraphicFramePr>
          <p:cNvPr id="3" name="Diagram 2">
            <a:extLst>
              <a:ext uri="{FF2B5EF4-FFF2-40B4-BE49-F238E27FC236}">
                <a16:creationId xmlns:a16="http://schemas.microsoft.com/office/drawing/2014/main" id="{652BDAE1-E8E1-0975-6007-9DBD664E170D}"/>
              </a:ext>
            </a:extLst>
          </p:cNvPr>
          <p:cNvGraphicFramePr/>
          <p:nvPr>
            <p:extLst>
              <p:ext uri="{D42A27DB-BD31-4B8C-83A1-F6EECF244321}">
                <p14:modId xmlns:p14="http://schemas.microsoft.com/office/powerpoint/2010/main" val="4184515153"/>
              </p:ext>
            </p:extLst>
          </p:nvPr>
        </p:nvGraphicFramePr>
        <p:xfrm>
          <a:off x="6757776" y="4677342"/>
          <a:ext cx="5280738" cy="3242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Bilde 5">
            <a:extLst>
              <a:ext uri="{FF2B5EF4-FFF2-40B4-BE49-F238E27FC236}">
                <a16:creationId xmlns:a16="http://schemas.microsoft.com/office/drawing/2014/main" id="{073A5B79-566B-0928-8CDB-61922A81BBD1}"/>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3047" y="995693"/>
            <a:ext cx="7232947" cy="4821964"/>
          </a:xfrm>
          <a:prstGeom prst="rect">
            <a:avLst/>
          </a:prstGeom>
        </p:spPr>
      </p:pic>
      <p:sp>
        <p:nvSpPr>
          <p:cNvPr id="4" name="Tittel 1">
            <a:extLst>
              <a:ext uri="{FF2B5EF4-FFF2-40B4-BE49-F238E27FC236}">
                <a16:creationId xmlns:a16="http://schemas.microsoft.com/office/drawing/2014/main" id="{69522543-E6C5-DA43-80EB-65313B98575E}"/>
              </a:ext>
            </a:extLst>
          </p:cNvPr>
          <p:cNvSpPr>
            <a:spLocks noGrp="1"/>
          </p:cNvSpPr>
          <p:nvPr>
            <p:ph type="title"/>
          </p:nvPr>
        </p:nvSpPr>
        <p:spPr>
          <a:xfrm>
            <a:off x="7278629" y="1809136"/>
            <a:ext cx="4977795" cy="994347"/>
          </a:xfrm>
        </p:spPr>
        <p:txBody>
          <a:bodyPr anchor="b">
            <a:noAutofit/>
          </a:bodyPr>
          <a:lstStyle/>
          <a:p>
            <a:r>
              <a:rPr lang="nb-NO" sz="3600" b="1" noProof="0"/>
              <a:t>Vurder Kari sin beslutningskompetanse</a:t>
            </a:r>
          </a:p>
        </p:txBody>
      </p:sp>
      <p:sp>
        <p:nvSpPr>
          <p:cNvPr id="26" name="Content Placeholder 25">
            <a:extLst>
              <a:ext uri="{FF2B5EF4-FFF2-40B4-BE49-F238E27FC236}">
                <a16:creationId xmlns:a16="http://schemas.microsoft.com/office/drawing/2014/main" id="{E87F470C-37DC-7D4F-B37E-310D5FDD37AF}"/>
              </a:ext>
            </a:extLst>
          </p:cNvPr>
          <p:cNvSpPr>
            <a:spLocks noGrp="1"/>
          </p:cNvSpPr>
          <p:nvPr>
            <p:ph idx="1"/>
          </p:nvPr>
        </p:nvSpPr>
        <p:spPr>
          <a:xfrm>
            <a:off x="7332045" y="2982683"/>
            <a:ext cx="4668347" cy="2561775"/>
          </a:xfrm>
        </p:spPr>
        <p:txBody>
          <a:bodyPr>
            <a:noAutofit/>
          </a:bodyPr>
          <a:lstStyle/>
          <a:p>
            <a:r>
              <a:rPr lang="nb-NO" sz="2400" noProof="0"/>
              <a:t>Bor hjemme</a:t>
            </a:r>
          </a:p>
          <a:p>
            <a:r>
              <a:rPr lang="nb-NO" sz="2400" noProof="0"/>
              <a:t>Motstand mot å ta medisiner</a:t>
            </a:r>
          </a:p>
          <a:p>
            <a:r>
              <a:rPr lang="nb-NO" sz="2400" noProof="0"/>
              <a:t>Mener hun ikke trenger medisinene</a:t>
            </a:r>
          </a:p>
          <a:p>
            <a:r>
              <a:rPr lang="nb-NO" sz="2400" noProof="0"/>
              <a:t>Ingen somatisk årsak </a:t>
            </a:r>
          </a:p>
        </p:txBody>
      </p:sp>
    </p:spTree>
    <p:extLst>
      <p:ext uri="{BB962C8B-B14F-4D97-AF65-F5344CB8AC3E}">
        <p14:creationId xmlns:p14="http://schemas.microsoft.com/office/powerpoint/2010/main" val="867934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A09EE6-D91A-F2EB-466C-7AE114311794}"/>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e 5">
            <a:extLst>
              <a:ext uri="{FF2B5EF4-FFF2-40B4-BE49-F238E27FC236}">
                <a16:creationId xmlns:a16="http://schemas.microsoft.com/office/drawing/2014/main" id="{3C458134-EC55-7E11-11C1-427C27BB9C57}"/>
              </a:ext>
            </a:extLst>
          </p:cNvPr>
          <p:cNvPicPr>
            <a:picLocks noChangeAspect="1"/>
          </p:cNvPicPr>
          <p:nvPr/>
        </p:nvPicPr>
        <p:blipFill>
          <a:blip r:embed="rId3" cstate="screen">
            <a:extLst>
              <a:ext uri="{28A0092B-C50C-407E-A947-70E740481C1C}">
                <a14:useLocalDpi xmlns:a14="http://schemas.microsoft.com/office/drawing/2010/main" val="0"/>
              </a:ext>
            </a:extLst>
          </a:blip>
          <a:srcRect r="-1" b="-1"/>
          <a:stretch>
            <a:fillRect/>
          </a:stretch>
        </p:blipFill>
        <p:spPr>
          <a:xfrm>
            <a:off x="1" y="10"/>
            <a:ext cx="9669642" cy="6857990"/>
          </a:xfrm>
          <a:prstGeom prst="rect">
            <a:avLst/>
          </a:prstGeom>
        </p:spPr>
      </p:pic>
      <p:sp>
        <p:nvSpPr>
          <p:cNvPr id="40" name="Rectangle 3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ent Placeholder 25">
            <a:extLst>
              <a:ext uri="{FF2B5EF4-FFF2-40B4-BE49-F238E27FC236}">
                <a16:creationId xmlns:a16="http://schemas.microsoft.com/office/drawing/2014/main" id="{3921034B-A32D-D0DA-5617-B99CEA096D6C}"/>
              </a:ext>
            </a:extLst>
          </p:cNvPr>
          <p:cNvSpPr>
            <a:spLocks noGrp="1"/>
          </p:cNvSpPr>
          <p:nvPr>
            <p:ph idx="1"/>
          </p:nvPr>
        </p:nvSpPr>
        <p:spPr>
          <a:xfrm>
            <a:off x="7826573" y="2482328"/>
            <a:ext cx="4259337" cy="3742762"/>
          </a:xfrm>
        </p:spPr>
        <p:txBody>
          <a:bodyPr>
            <a:normAutofit/>
          </a:bodyPr>
          <a:lstStyle/>
          <a:p>
            <a:pPr marL="0" indent="0">
              <a:buNone/>
            </a:pPr>
            <a:r>
              <a:rPr lang="nb-NO" sz="3600" b="1" noProof="0">
                <a:latin typeface="+mj-lt"/>
              </a:rPr>
              <a:t>Hvilke tillitsskapende tiltak kan være aktuelle? </a:t>
            </a:r>
          </a:p>
          <a:p>
            <a:endParaRPr lang="nb-NO" sz="2000" noProof="0"/>
          </a:p>
        </p:txBody>
      </p:sp>
    </p:spTree>
    <p:extLst>
      <p:ext uri="{BB962C8B-B14F-4D97-AF65-F5344CB8AC3E}">
        <p14:creationId xmlns:p14="http://schemas.microsoft.com/office/powerpoint/2010/main" val="3408316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D8430-BADF-419C-7422-6284CE7E3BF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804C798-7A58-4B3B-E22B-0F51779F2817}"/>
              </a:ext>
            </a:extLst>
          </p:cNvPr>
          <p:cNvSpPr>
            <a:spLocks noGrp="1"/>
          </p:cNvSpPr>
          <p:nvPr>
            <p:ph type="title"/>
          </p:nvPr>
        </p:nvSpPr>
        <p:spPr>
          <a:xfrm>
            <a:off x="448942" y="1899100"/>
            <a:ext cx="6948057" cy="1325563"/>
          </a:xfrm>
        </p:spPr>
        <p:txBody>
          <a:bodyPr/>
          <a:lstStyle/>
          <a:p>
            <a:r>
              <a:rPr lang="nb-NO" sz="3600" b="1" noProof="0"/>
              <a:t>Dokumentasjon av vurdering av beslutningskompetanse</a:t>
            </a:r>
          </a:p>
        </p:txBody>
      </p:sp>
      <p:sp>
        <p:nvSpPr>
          <p:cNvPr id="5" name="TekstSylinder 4">
            <a:extLst>
              <a:ext uri="{FF2B5EF4-FFF2-40B4-BE49-F238E27FC236}">
                <a16:creationId xmlns:a16="http://schemas.microsoft.com/office/drawing/2014/main" id="{0A5D8C16-E257-0E48-A15F-373884F11AAE}"/>
              </a:ext>
            </a:extLst>
          </p:cNvPr>
          <p:cNvSpPr txBox="1"/>
          <p:nvPr/>
        </p:nvSpPr>
        <p:spPr>
          <a:xfrm>
            <a:off x="533400" y="3915396"/>
            <a:ext cx="11062854"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endParaRPr lang="nb-NO" noProof="0"/>
          </a:p>
        </p:txBody>
      </p:sp>
      <p:sp>
        <p:nvSpPr>
          <p:cNvPr id="6" name="TekstSylinder 5">
            <a:extLst>
              <a:ext uri="{FF2B5EF4-FFF2-40B4-BE49-F238E27FC236}">
                <a16:creationId xmlns:a16="http://schemas.microsoft.com/office/drawing/2014/main" id="{9906D60E-265E-E3A0-E798-33629C0C8F6D}"/>
              </a:ext>
            </a:extLst>
          </p:cNvPr>
          <p:cNvSpPr txBox="1"/>
          <p:nvPr/>
        </p:nvSpPr>
        <p:spPr>
          <a:xfrm>
            <a:off x="533399" y="4404883"/>
            <a:ext cx="11062853"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endParaRPr lang="nb-NO" noProof="0"/>
          </a:p>
        </p:txBody>
      </p:sp>
      <p:sp>
        <p:nvSpPr>
          <p:cNvPr id="7" name="TekstSylinder 6">
            <a:extLst>
              <a:ext uri="{FF2B5EF4-FFF2-40B4-BE49-F238E27FC236}">
                <a16:creationId xmlns:a16="http://schemas.microsoft.com/office/drawing/2014/main" id="{DBE54EB5-284F-F07B-85E6-CA6F167C0AA9}"/>
              </a:ext>
            </a:extLst>
          </p:cNvPr>
          <p:cNvSpPr txBox="1"/>
          <p:nvPr/>
        </p:nvSpPr>
        <p:spPr>
          <a:xfrm>
            <a:off x="533400" y="4881082"/>
            <a:ext cx="11062852" cy="64633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endParaRPr lang="nb-NO" noProof="0"/>
          </a:p>
          <a:p>
            <a:endParaRPr lang="nb-NO" noProof="0"/>
          </a:p>
        </p:txBody>
      </p:sp>
      <p:sp>
        <p:nvSpPr>
          <p:cNvPr id="8" name="TekstSylinder 7">
            <a:extLst>
              <a:ext uri="{FF2B5EF4-FFF2-40B4-BE49-F238E27FC236}">
                <a16:creationId xmlns:a16="http://schemas.microsoft.com/office/drawing/2014/main" id="{4EA67299-7970-9001-2E89-DFBC8A49439E}"/>
              </a:ext>
            </a:extLst>
          </p:cNvPr>
          <p:cNvSpPr txBox="1"/>
          <p:nvPr/>
        </p:nvSpPr>
        <p:spPr>
          <a:xfrm>
            <a:off x="533399" y="3410465"/>
            <a:ext cx="11062855"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endParaRPr lang="nb-NO" noProof="0"/>
          </a:p>
        </p:txBody>
      </p:sp>
    </p:spTree>
    <p:extLst>
      <p:ext uri="{BB962C8B-B14F-4D97-AF65-F5344CB8AC3E}">
        <p14:creationId xmlns:p14="http://schemas.microsoft.com/office/powerpoint/2010/main" val="167687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nodePh="1">
                                  <p:stCondLst>
                                    <p:cond delay="0"/>
                                  </p:stCondLst>
                                  <p:endCondLst>
                                    <p:cond evt="begin" delay="0">
                                      <p:tn val="9"/>
                                    </p:cond>
                                  </p:end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nodePh="1">
                                  <p:stCondLst>
                                    <p:cond delay="0"/>
                                  </p:stCondLst>
                                  <p:endCondLst>
                                    <p:cond evt="begin" delay="0">
                                      <p:tn val="13"/>
                                    </p:cond>
                                  </p:end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nodePh="1">
                                  <p:stCondLst>
                                    <p:cond delay="0"/>
                                  </p:stCondLst>
                                  <p:endCondLst>
                                    <p:cond evt="begin" delay="0">
                                      <p:tn val="17"/>
                                    </p:cond>
                                  </p:end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671E5-43C3-4EF9-2E8D-48F86F62F1F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3E416D2-D994-4F7A-8F62-B28B11BE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Bilde 3">
            <a:extLst>
              <a:ext uri="{FF2B5EF4-FFF2-40B4-BE49-F238E27FC236}">
                <a16:creationId xmlns:a16="http://schemas.microsoft.com/office/drawing/2014/main" id="{9F82D946-D45D-42E8-9B33-35C668BB064F}"/>
              </a:ext>
            </a:extLst>
          </p:cNvPr>
          <p:cNvPicPr>
            <a:picLocks noChangeAspect="1"/>
          </p:cNvPicPr>
          <p:nvPr/>
        </p:nvPicPr>
        <p:blipFill>
          <a:blip r:embed="rId3" cstate="screen">
            <a:extLst>
              <a:ext uri="{28A0092B-C50C-407E-A947-70E740481C1C}">
                <a14:useLocalDpi xmlns:a14="http://schemas.microsoft.com/office/drawing/2010/main" val="0"/>
              </a:ext>
            </a:extLst>
          </a:blip>
          <a:srcRect r="-1"/>
          <a:stretch>
            <a:fillRect/>
          </a:stretch>
        </p:blipFill>
        <p:spPr>
          <a:xfrm>
            <a:off x="1524" y="10"/>
            <a:ext cx="12188952" cy="6857990"/>
          </a:xfrm>
          <a:prstGeom prst="rect">
            <a:avLst/>
          </a:prstGeom>
        </p:spPr>
      </p:pic>
      <p:sp>
        <p:nvSpPr>
          <p:cNvPr id="11" name="Freeform: Shape 10">
            <a:extLst>
              <a:ext uri="{FF2B5EF4-FFF2-40B4-BE49-F238E27FC236}">
                <a16:creationId xmlns:a16="http://schemas.microsoft.com/office/drawing/2014/main" id="{FB27C166-470E-467E-9E9E-E235EEF3C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24691" y="0"/>
            <a:ext cx="7365784" cy="6858000"/>
          </a:xfrm>
          <a:custGeom>
            <a:avLst/>
            <a:gdLst>
              <a:gd name="connsiteX0" fmla="*/ 5742761 w 7365784"/>
              <a:gd name="connsiteY0" fmla="*/ 0 h 6858000"/>
              <a:gd name="connsiteX1" fmla="*/ 3076369 w 7365784"/>
              <a:gd name="connsiteY1" fmla="*/ 0 h 6858000"/>
              <a:gd name="connsiteX2" fmla="*/ 1949196 w 7365784"/>
              <a:gd name="connsiteY2" fmla="*/ 0 h 6858000"/>
              <a:gd name="connsiteX3" fmla="*/ 1583228 w 7365784"/>
              <a:gd name="connsiteY3" fmla="*/ 0 h 6858000"/>
              <a:gd name="connsiteX4" fmla="*/ 1457787 w 7365784"/>
              <a:gd name="connsiteY4" fmla="*/ 0 h 6858000"/>
              <a:gd name="connsiteX5" fmla="*/ 1445578 w 7365784"/>
              <a:gd name="connsiteY5" fmla="*/ 0 h 6858000"/>
              <a:gd name="connsiteX6" fmla="*/ 571708 w 7365784"/>
              <a:gd name="connsiteY6" fmla="*/ 0 h 6858000"/>
              <a:gd name="connsiteX7" fmla="*/ 237757 w 7365784"/>
              <a:gd name="connsiteY7" fmla="*/ 0 h 6858000"/>
              <a:gd name="connsiteX8" fmla="*/ 205161 w 7365784"/>
              <a:gd name="connsiteY8" fmla="*/ 0 h 6858000"/>
              <a:gd name="connsiteX9" fmla="*/ 0 w 7365784"/>
              <a:gd name="connsiteY9" fmla="*/ 0 h 6858000"/>
              <a:gd name="connsiteX10" fmla="*/ 0 w 7365784"/>
              <a:gd name="connsiteY10" fmla="*/ 6858000 h 6858000"/>
              <a:gd name="connsiteX11" fmla="*/ 205161 w 7365784"/>
              <a:gd name="connsiteY11" fmla="*/ 6858000 h 6858000"/>
              <a:gd name="connsiteX12" fmla="*/ 237757 w 7365784"/>
              <a:gd name="connsiteY12" fmla="*/ 6858000 h 6858000"/>
              <a:gd name="connsiteX13" fmla="*/ 571708 w 7365784"/>
              <a:gd name="connsiteY13" fmla="*/ 6858000 h 6858000"/>
              <a:gd name="connsiteX14" fmla="*/ 1274834 w 7365784"/>
              <a:gd name="connsiteY14" fmla="*/ 6858000 h 6858000"/>
              <a:gd name="connsiteX15" fmla="*/ 1445578 w 7365784"/>
              <a:gd name="connsiteY15" fmla="*/ 6858000 h 6858000"/>
              <a:gd name="connsiteX16" fmla="*/ 1457787 w 7365784"/>
              <a:gd name="connsiteY16" fmla="*/ 6858000 h 6858000"/>
              <a:gd name="connsiteX17" fmla="*/ 1949196 w 7365784"/>
              <a:gd name="connsiteY17" fmla="*/ 6858000 h 6858000"/>
              <a:gd name="connsiteX18" fmla="*/ 3076369 w 7365784"/>
              <a:gd name="connsiteY18" fmla="*/ 6858000 h 6858000"/>
              <a:gd name="connsiteX19" fmla="*/ 4863030 w 7365784"/>
              <a:gd name="connsiteY19" fmla="*/ 6858000 h 6858000"/>
              <a:gd name="connsiteX20" fmla="*/ 4974786 w 7365784"/>
              <a:gd name="connsiteY20" fmla="*/ 6780599 h 6858000"/>
              <a:gd name="connsiteX21" fmla="*/ 5491434 w 7365784"/>
              <a:gd name="connsiteY21" fmla="*/ 6374814 h 6858000"/>
              <a:gd name="connsiteX22" fmla="*/ 7365784 w 7365784"/>
              <a:gd name="connsiteY22" fmla="*/ 3621656 h 6858000"/>
              <a:gd name="connsiteX23" fmla="*/ 5764885 w 7365784"/>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65784" h="6858000">
                <a:moveTo>
                  <a:pt x="5742761" y="0"/>
                </a:moveTo>
                <a:lnTo>
                  <a:pt x="3076369" y="0"/>
                </a:lnTo>
                <a:lnTo>
                  <a:pt x="1949196" y="0"/>
                </a:lnTo>
                <a:lnTo>
                  <a:pt x="1583228" y="0"/>
                </a:lnTo>
                <a:lnTo>
                  <a:pt x="1457787" y="0"/>
                </a:lnTo>
                <a:lnTo>
                  <a:pt x="1445578" y="0"/>
                </a:lnTo>
                <a:lnTo>
                  <a:pt x="571708" y="0"/>
                </a:lnTo>
                <a:lnTo>
                  <a:pt x="237757" y="0"/>
                </a:lnTo>
                <a:lnTo>
                  <a:pt x="205161" y="0"/>
                </a:lnTo>
                <a:lnTo>
                  <a:pt x="0" y="0"/>
                </a:lnTo>
                <a:lnTo>
                  <a:pt x="0" y="6858000"/>
                </a:lnTo>
                <a:lnTo>
                  <a:pt x="205161" y="6858000"/>
                </a:lnTo>
                <a:lnTo>
                  <a:pt x="237757" y="6858000"/>
                </a:lnTo>
                <a:lnTo>
                  <a:pt x="571708" y="6858000"/>
                </a:lnTo>
                <a:lnTo>
                  <a:pt x="1274834" y="6858000"/>
                </a:lnTo>
                <a:lnTo>
                  <a:pt x="1445578" y="6858000"/>
                </a:lnTo>
                <a:lnTo>
                  <a:pt x="1457787" y="6858000"/>
                </a:lnTo>
                <a:lnTo>
                  <a:pt x="1949196" y="6858000"/>
                </a:lnTo>
                <a:lnTo>
                  <a:pt x="3076369" y="6858000"/>
                </a:lnTo>
                <a:lnTo>
                  <a:pt x="4863030" y="6858000"/>
                </a:lnTo>
                <a:lnTo>
                  <a:pt x="4974786" y="6780599"/>
                </a:lnTo>
                <a:cubicBezTo>
                  <a:pt x="5148604" y="6653108"/>
                  <a:pt x="5319231" y="6515397"/>
                  <a:pt x="5491434" y="6374814"/>
                </a:cubicBezTo>
                <a:cubicBezTo>
                  <a:pt x="6437059" y="5602839"/>
                  <a:pt x="7365784" y="4969131"/>
                  <a:pt x="7365784" y="3621656"/>
                </a:cubicBezTo>
                <a:cubicBezTo>
                  <a:pt x="7365784" y="2093192"/>
                  <a:pt x="6792048" y="754641"/>
                  <a:pt x="576488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13" name="Freeform: Shape 12">
            <a:extLst>
              <a:ext uri="{FF2B5EF4-FFF2-40B4-BE49-F238E27FC236}">
                <a16:creationId xmlns:a16="http://schemas.microsoft.com/office/drawing/2014/main" id="{673636C8-1392-483A-8A7A-CA259E806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3671" y="0"/>
            <a:ext cx="7208329" cy="6858000"/>
          </a:xfrm>
          <a:custGeom>
            <a:avLst/>
            <a:gdLst>
              <a:gd name="connsiteX0" fmla="*/ 5585306 w 7208329"/>
              <a:gd name="connsiteY0" fmla="*/ 0 h 6858000"/>
              <a:gd name="connsiteX1" fmla="*/ 2918914 w 7208329"/>
              <a:gd name="connsiteY1" fmla="*/ 0 h 6858000"/>
              <a:gd name="connsiteX2" fmla="*/ 1592911 w 7208329"/>
              <a:gd name="connsiteY2" fmla="*/ 0 h 6858000"/>
              <a:gd name="connsiteX3" fmla="*/ 1425773 w 7208329"/>
              <a:gd name="connsiteY3" fmla="*/ 0 h 6858000"/>
              <a:gd name="connsiteX4" fmla="*/ 1300332 w 7208329"/>
              <a:gd name="connsiteY4" fmla="*/ 0 h 6858000"/>
              <a:gd name="connsiteX5" fmla="*/ 1288123 w 7208329"/>
              <a:gd name="connsiteY5" fmla="*/ 0 h 6858000"/>
              <a:gd name="connsiteX6" fmla="*/ 414253 w 7208329"/>
              <a:gd name="connsiteY6" fmla="*/ 0 h 6858000"/>
              <a:gd name="connsiteX7" fmla="*/ 80302 w 7208329"/>
              <a:gd name="connsiteY7" fmla="*/ 0 h 6858000"/>
              <a:gd name="connsiteX8" fmla="*/ 47706 w 7208329"/>
              <a:gd name="connsiteY8" fmla="*/ 0 h 6858000"/>
              <a:gd name="connsiteX9" fmla="*/ 0 w 7208329"/>
              <a:gd name="connsiteY9" fmla="*/ 0 h 6858000"/>
              <a:gd name="connsiteX10" fmla="*/ 0 w 7208329"/>
              <a:gd name="connsiteY10" fmla="*/ 6858000 h 6858000"/>
              <a:gd name="connsiteX11" fmla="*/ 47706 w 7208329"/>
              <a:gd name="connsiteY11" fmla="*/ 6858000 h 6858000"/>
              <a:gd name="connsiteX12" fmla="*/ 80302 w 7208329"/>
              <a:gd name="connsiteY12" fmla="*/ 6858000 h 6858000"/>
              <a:gd name="connsiteX13" fmla="*/ 414253 w 7208329"/>
              <a:gd name="connsiteY13" fmla="*/ 6858000 h 6858000"/>
              <a:gd name="connsiteX14" fmla="*/ 1117379 w 7208329"/>
              <a:gd name="connsiteY14" fmla="*/ 6858000 h 6858000"/>
              <a:gd name="connsiteX15" fmla="*/ 1288123 w 7208329"/>
              <a:gd name="connsiteY15" fmla="*/ 6858000 h 6858000"/>
              <a:gd name="connsiteX16" fmla="*/ 1300332 w 7208329"/>
              <a:gd name="connsiteY16" fmla="*/ 6858000 h 6858000"/>
              <a:gd name="connsiteX17" fmla="*/ 1592911 w 7208329"/>
              <a:gd name="connsiteY17" fmla="*/ 6858000 h 6858000"/>
              <a:gd name="connsiteX18" fmla="*/ 2918914 w 7208329"/>
              <a:gd name="connsiteY18" fmla="*/ 6858000 h 6858000"/>
              <a:gd name="connsiteX19" fmla="*/ 4705575 w 7208329"/>
              <a:gd name="connsiteY19" fmla="*/ 6858000 h 6858000"/>
              <a:gd name="connsiteX20" fmla="*/ 4817331 w 7208329"/>
              <a:gd name="connsiteY20" fmla="*/ 6780599 h 6858000"/>
              <a:gd name="connsiteX21" fmla="*/ 5333979 w 7208329"/>
              <a:gd name="connsiteY21" fmla="*/ 6374814 h 6858000"/>
              <a:gd name="connsiteX22" fmla="*/ 7208329 w 7208329"/>
              <a:gd name="connsiteY22" fmla="*/ 3621656 h 6858000"/>
              <a:gd name="connsiteX23" fmla="*/ 5607430 w 7208329"/>
              <a:gd name="connsiteY23"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08329" h="6858000">
                <a:moveTo>
                  <a:pt x="5585306" y="0"/>
                </a:moveTo>
                <a:lnTo>
                  <a:pt x="2918914" y="0"/>
                </a:lnTo>
                <a:lnTo>
                  <a:pt x="1592911" y="0"/>
                </a:lnTo>
                <a:lnTo>
                  <a:pt x="1425773" y="0"/>
                </a:lnTo>
                <a:lnTo>
                  <a:pt x="1300332" y="0"/>
                </a:lnTo>
                <a:lnTo>
                  <a:pt x="1288123" y="0"/>
                </a:lnTo>
                <a:lnTo>
                  <a:pt x="414253" y="0"/>
                </a:lnTo>
                <a:lnTo>
                  <a:pt x="80302" y="0"/>
                </a:lnTo>
                <a:lnTo>
                  <a:pt x="47706" y="0"/>
                </a:lnTo>
                <a:lnTo>
                  <a:pt x="0" y="0"/>
                </a:lnTo>
                <a:lnTo>
                  <a:pt x="0" y="6858000"/>
                </a:lnTo>
                <a:lnTo>
                  <a:pt x="47706" y="6858000"/>
                </a:lnTo>
                <a:lnTo>
                  <a:pt x="80302" y="6858000"/>
                </a:lnTo>
                <a:lnTo>
                  <a:pt x="414253" y="6858000"/>
                </a:lnTo>
                <a:lnTo>
                  <a:pt x="1117379" y="6858000"/>
                </a:lnTo>
                <a:lnTo>
                  <a:pt x="1288123" y="6858000"/>
                </a:lnTo>
                <a:lnTo>
                  <a:pt x="1300332" y="6858000"/>
                </a:lnTo>
                <a:lnTo>
                  <a:pt x="1592911" y="6858000"/>
                </a:lnTo>
                <a:lnTo>
                  <a:pt x="2918914" y="6858000"/>
                </a:lnTo>
                <a:lnTo>
                  <a:pt x="4705575" y="6858000"/>
                </a:lnTo>
                <a:lnTo>
                  <a:pt x="4817331" y="6780599"/>
                </a:lnTo>
                <a:cubicBezTo>
                  <a:pt x="4991149" y="6653108"/>
                  <a:pt x="5161776" y="6515397"/>
                  <a:pt x="5333979" y="6374814"/>
                </a:cubicBezTo>
                <a:cubicBezTo>
                  <a:pt x="6279604" y="5602839"/>
                  <a:pt x="7208329" y="4969131"/>
                  <a:pt x="7208329" y="3621656"/>
                </a:cubicBezTo>
                <a:cubicBezTo>
                  <a:pt x="7208329" y="2093192"/>
                  <a:pt x="6634593" y="754641"/>
                  <a:pt x="5607430"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15" name="Freeform: Shape 14">
            <a:extLst>
              <a:ext uri="{FF2B5EF4-FFF2-40B4-BE49-F238E27FC236}">
                <a16:creationId xmlns:a16="http://schemas.microsoft.com/office/drawing/2014/main" id="{7539A79B-DFBA-4781-B0DE-4044B072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1139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Meiryo"/>
              <a:ea typeface="+mn-ea"/>
              <a:cs typeface="+mn-cs"/>
            </a:endParaRPr>
          </a:p>
        </p:txBody>
      </p:sp>
      <p:sp>
        <p:nvSpPr>
          <p:cNvPr id="2" name="Tittel 1">
            <a:extLst>
              <a:ext uri="{FF2B5EF4-FFF2-40B4-BE49-F238E27FC236}">
                <a16:creationId xmlns:a16="http://schemas.microsoft.com/office/drawing/2014/main" id="{216C159F-E368-3F7D-FF71-5BC0BC7AB5CF}"/>
              </a:ext>
            </a:extLst>
          </p:cNvPr>
          <p:cNvSpPr>
            <a:spLocks noGrp="1"/>
          </p:cNvSpPr>
          <p:nvPr>
            <p:ph type="title"/>
          </p:nvPr>
        </p:nvSpPr>
        <p:spPr>
          <a:xfrm>
            <a:off x="6362727" y="1532005"/>
            <a:ext cx="5568285" cy="2809475"/>
          </a:xfrm>
        </p:spPr>
        <p:txBody>
          <a:bodyPr vert="horz" lIns="91440" tIns="45720" rIns="91440" bIns="45720" rtlCol="0" anchor="b">
            <a:normAutofit/>
          </a:bodyPr>
          <a:lstStyle/>
          <a:p>
            <a:r>
              <a:rPr lang="nb-NO" sz="4800" b="1" noProof="0"/>
              <a:t>Når kan tvang brukes?</a:t>
            </a:r>
          </a:p>
        </p:txBody>
      </p:sp>
    </p:spTree>
    <p:extLst>
      <p:ext uri="{BB962C8B-B14F-4D97-AF65-F5344CB8AC3E}">
        <p14:creationId xmlns:p14="http://schemas.microsoft.com/office/powerpoint/2010/main" val="3063786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D775F6-78C4-3E3E-8162-63938F1F643F}"/>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e 5" descr="Spoonful for kapsler">
            <a:extLst>
              <a:ext uri="{FF2B5EF4-FFF2-40B4-BE49-F238E27FC236}">
                <a16:creationId xmlns:a16="http://schemas.microsoft.com/office/drawing/2014/main" id="{8A9251BE-22AF-CFD0-720D-426126F363E9}"/>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FE473DA-BD23-4F54-2EDB-96F3E9239E7B}"/>
              </a:ext>
            </a:extLst>
          </p:cNvPr>
          <p:cNvSpPr>
            <a:spLocks noGrp="1"/>
          </p:cNvSpPr>
          <p:nvPr>
            <p:ph type="title"/>
          </p:nvPr>
        </p:nvSpPr>
        <p:spPr>
          <a:xfrm>
            <a:off x="838197" y="2479044"/>
            <a:ext cx="3822189" cy="1899912"/>
          </a:xfrm>
        </p:spPr>
        <p:txBody>
          <a:bodyPr>
            <a:normAutofit/>
          </a:bodyPr>
          <a:lstStyle/>
          <a:p>
            <a:r>
              <a:rPr lang="nb-NO" sz="4000" b="1" noProof="0">
                <a:latin typeface="+mn-lt"/>
              </a:rPr>
              <a:t>Hva er tvang?</a:t>
            </a:r>
          </a:p>
        </p:txBody>
      </p:sp>
      <p:sp>
        <p:nvSpPr>
          <p:cNvPr id="3" name="Plassholder for innhold 2">
            <a:extLst>
              <a:ext uri="{FF2B5EF4-FFF2-40B4-BE49-F238E27FC236}">
                <a16:creationId xmlns:a16="http://schemas.microsoft.com/office/drawing/2014/main" id="{840B7866-B269-AADB-FC51-164CBC673D7A}"/>
              </a:ext>
            </a:extLst>
          </p:cNvPr>
          <p:cNvSpPr>
            <a:spLocks noGrp="1"/>
          </p:cNvSpPr>
          <p:nvPr>
            <p:ph idx="1"/>
          </p:nvPr>
        </p:nvSpPr>
        <p:spPr>
          <a:xfrm>
            <a:off x="838200" y="2434201"/>
            <a:ext cx="3822189" cy="3742762"/>
          </a:xfrm>
        </p:spPr>
        <p:txBody>
          <a:bodyPr>
            <a:normAutofit/>
          </a:bodyPr>
          <a:lstStyle/>
          <a:p>
            <a:endParaRPr lang="nb-NO" sz="2000" noProof="0"/>
          </a:p>
          <a:p>
            <a:pPr marL="0" lvl="0" indent="0">
              <a:buNone/>
            </a:pPr>
            <a:endParaRPr lang="nb-NO" sz="2000" noProof="0"/>
          </a:p>
          <a:p>
            <a:pPr marL="0" lvl="0" indent="0">
              <a:buNone/>
            </a:pPr>
            <a:endParaRPr lang="nb-NO" sz="2000" noProof="0"/>
          </a:p>
        </p:txBody>
      </p:sp>
    </p:spTree>
    <p:extLst>
      <p:ext uri="{BB962C8B-B14F-4D97-AF65-F5344CB8AC3E}">
        <p14:creationId xmlns:p14="http://schemas.microsoft.com/office/powerpoint/2010/main" val="2632652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28035A-718F-B59F-06CE-83E47BA9C0A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e 5">
            <a:extLst>
              <a:ext uri="{FF2B5EF4-FFF2-40B4-BE49-F238E27FC236}">
                <a16:creationId xmlns:a16="http://schemas.microsoft.com/office/drawing/2014/main" id="{24FCC3EB-D222-6CF9-DE09-6D1934F9058E}"/>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8775C69-987A-78F6-7FEC-5C16A2C41DB7}"/>
              </a:ext>
            </a:extLst>
          </p:cNvPr>
          <p:cNvSpPr>
            <a:spLocks noGrp="1"/>
          </p:cNvSpPr>
          <p:nvPr>
            <p:ph type="title"/>
          </p:nvPr>
        </p:nvSpPr>
        <p:spPr>
          <a:xfrm>
            <a:off x="809171" y="2144545"/>
            <a:ext cx="3822189" cy="1899912"/>
          </a:xfrm>
        </p:spPr>
        <p:txBody>
          <a:bodyPr>
            <a:normAutofit/>
          </a:bodyPr>
          <a:lstStyle/>
          <a:p>
            <a:r>
              <a:rPr lang="nb-NO" sz="3600" b="1" noProof="0">
                <a:latin typeface="+mn-lt"/>
              </a:rPr>
              <a:t>Vilkår for helsehjelp med tvang</a:t>
            </a:r>
          </a:p>
        </p:txBody>
      </p:sp>
      <p:sp>
        <p:nvSpPr>
          <p:cNvPr id="5" name="TekstSylinder 4">
            <a:extLst>
              <a:ext uri="{FF2B5EF4-FFF2-40B4-BE49-F238E27FC236}">
                <a16:creationId xmlns:a16="http://schemas.microsoft.com/office/drawing/2014/main" id="{558DD1DC-384E-1B29-8D74-53365809DCF0}"/>
              </a:ext>
            </a:extLst>
          </p:cNvPr>
          <p:cNvSpPr txBox="1"/>
          <p:nvPr/>
        </p:nvSpPr>
        <p:spPr>
          <a:xfrm>
            <a:off x="1001678" y="6189002"/>
            <a:ext cx="9429624" cy="600164"/>
          </a:xfrm>
          <a:prstGeom prst="rect">
            <a:avLst/>
          </a:prstGeom>
          <a:noFill/>
        </p:spPr>
        <p:txBody>
          <a:bodyPr wrap="square" rtlCol="0">
            <a:spAutoFit/>
          </a:bodyPr>
          <a:lstStyle/>
          <a:p>
            <a:pPr>
              <a:spcAft>
                <a:spcPts val="600"/>
              </a:spcAft>
            </a:pPr>
            <a:r>
              <a:rPr lang="nb-NO" sz="1400" i="1" noProof="0"/>
              <a:t>Pasient- og brukerrettighetsloven §4A-3</a:t>
            </a:r>
          </a:p>
          <a:p>
            <a:pPr>
              <a:spcAft>
                <a:spcPts val="600"/>
              </a:spcAft>
            </a:pPr>
            <a:endParaRPr lang="nb-NO" sz="1400" i="1" noProof="0"/>
          </a:p>
        </p:txBody>
      </p:sp>
    </p:spTree>
    <p:extLst>
      <p:ext uri="{BB962C8B-B14F-4D97-AF65-F5344CB8AC3E}">
        <p14:creationId xmlns:p14="http://schemas.microsoft.com/office/powerpoint/2010/main" val="3915130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8EC9B7DD-559A-1067-3E52-2B56D1392F9C}"/>
              </a:ext>
            </a:extLst>
          </p:cNvPr>
          <p:cNvSpPr/>
          <p:nvPr/>
        </p:nvSpPr>
        <p:spPr>
          <a:xfrm>
            <a:off x="1110393" y="5149935"/>
            <a:ext cx="4985607" cy="980503"/>
          </a:xfrm>
          <a:prstGeom prst="rect">
            <a:avLst/>
          </a:prstGeom>
          <a:noFill/>
          <a:ln w="3175"/>
        </p:spPr>
        <p:style>
          <a:lnRef idx="2">
            <a:schemeClr val="dk1"/>
          </a:lnRef>
          <a:fillRef idx="1">
            <a:schemeClr val="lt1"/>
          </a:fillRef>
          <a:effectRef idx="0">
            <a:schemeClr val="dk1"/>
          </a:effectRef>
          <a:fontRef idx="minor">
            <a:schemeClr val="dk1"/>
          </a:fontRef>
        </p:style>
        <p:txBody>
          <a:bodyPr rtlCol="0" anchor="ctr"/>
          <a:lstStyle/>
          <a:p>
            <a:pPr algn="ctr"/>
            <a:endParaRPr lang="nb-NO" noProof="0"/>
          </a:p>
        </p:txBody>
      </p:sp>
      <p:sp>
        <p:nvSpPr>
          <p:cNvPr id="13" name="Rektangel 12">
            <a:extLst>
              <a:ext uri="{FF2B5EF4-FFF2-40B4-BE49-F238E27FC236}">
                <a16:creationId xmlns:a16="http://schemas.microsoft.com/office/drawing/2014/main" id="{7B9F498E-8A9D-F18C-F80C-C67BAC3BF906}"/>
              </a:ext>
            </a:extLst>
          </p:cNvPr>
          <p:cNvSpPr/>
          <p:nvPr/>
        </p:nvSpPr>
        <p:spPr>
          <a:xfrm>
            <a:off x="1110393" y="3564745"/>
            <a:ext cx="4985607" cy="927332"/>
          </a:xfrm>
          <a:prstGeom prst="rect">
            <a:avLst/>
          </a:prstGeom>
          <a:noFill/>
          <a:ln w="3175"/>
        </p:spPr>
        <p:style>
          <a:lnRef idx="2">
            <a:schemeClr val="dk1"/>
          </a:lnRef>
          <a:fillRef idx="1">
            <a:schemeClr val="lt1"/>
          </a:fillRef>
          <a:effectRef idx="0">
            <a:schemeClr val="dk1"/>
          </a:effectRef>
          <a:fontRef idx="minor">
            <a:schemeClr val="dk1"/>
          </a:fontRef>
        </p:style>
        <p:txBody>
          <a:bodyPr rtlCol="0" anchor="ctr"/>
          <a:lstStyle/>
          <a:p>
            <a:pPr algn="ctr"/>
            <a:endParaRPr lang="nb-NO" noProof="0"/>
          </a:p>
        </p:txBody>
      </p:sp>
      <p:sp>
        <p:nvSpPr>
          <p:cNvPr id="12" name="Rektangel 11">
            <a:extLst>
              <a:ext uri="{FF2B5EF4-FFF2-40B4-BE49-F238E27FC236}">
                <a16:creationId xmlns:a16="http://schemas.microsoft.com/office/drawing/2014/main" id="{3AAE07AA-4281-806E-40C1-5543AF3FB021}"/>
              </a:ext>
            </a:extLst>
          </p:cNvPr>
          <p:cNvSpPr/>
          <p:nvPr/>
        </p:nvSpPr>
        <p:spPr>
          <a:xfrm>
            <a:off x="1056254" y="2269392"/>
            <a:ext cx="4985607" cy="637495"/>
          </a:xfrm>
          <a:prstGeom prst="rect">
            <a:avLst/>
          </a:prstGeom>
          <a:noFill/>
          <a:ln w="3175"/>
        </p:spPr>
        <p:style>
          <a:lnRef idx="2">
            <a:schemeClr val="dk1"/>
          </a:lnRef>
          <a:fillRef idx="1">
            <a:schemeClr val="lt1"/>
          </a:fillRef>
          <a:effectRef idx="0">
            <a:schemeClr val="dk1"/>
          </a:effectRef>
          <a:fontRef idx="minor">
            <a:schemeClr val="dk1"/>
          </a:fontRef>
        </p:style>
        <p:txBody>
          <a:bodyPr rtlCol="0" anchor="ctr"/>
          <a:lstStyle/>
          <a:p>
            <a:pPr algn="ctr"/>
            <a:endParaRPr lang="nb-NO" noProof="0"/>
          </a:p>
        </p:txBody>
      </p:sp>
      <p:sp>
        <p:nvSpPr>
          <p:cNvPr id="7" name="Rektangel: avrundede hjørner 6">
            <a:extLst>
              <a:ext uri="{FF2B5EF4-FFF2-40B4-BE49-F238E27FC236}">
                <a16:creationId xmlns:a16="http://schemas.microsoft.com/office/drawing/2014/main" id="{1482BCA1-3B4F-8BC3-F081-FE1ED711327F}"/>
              </a:ext>
            </a:extLst>
          </p:cNvPr>
          <p:cNvSpPr/>
          <p:nvPr/>
        </p:nvSpPr>
        <p:spPr>
          <a:xfrm>
            <a:off x="1548845" y="1830388"/>
            <a:ext cx="4191553" cy="81021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EDD74B84-08A5-64C8-3C2F-257F02CE6D54}"/>
              </a:ext>
            </a:extLst>
          </p:cNvPr>
          <p:cNvSpPr>
            <a:spLocks noGrp="1"/>
          </p:cNvSpPr>
          <p:nvPr>
            <p:ph type="title"/>
          </p:nvPr>
        </p:nvSpPr>
        <p:spPr>
          <a:xfrm>
            <a:off x="954654" y="579650"/>
            <a:ext cx="6565900" cy="1325563"/>
          </a:xfrm>
        </p:spPr>
        <p:txBody>
          <a:bodyPr>
            <a:normAutofit/>
          </a:bodyPr>
          <a:lstStyle/>
          <a:p>
            <a:r>
              <a:rPr lang="nb-NO" sz="3600" b="1" noProof="0">
                <a:latin typeface="+mn-lt"/>
              </a:rPr>
              <a:t>Formålet med loven</a:t>
            </a:r>
          </a:p>
        </p:txBody>
      </p:sp>
      <p:sp>
        <p:nvSpPr>
          <p:cNvPr id="3" name="TekstSylinder 2">
            <a:extLst>
              <a:ext uri="{FF2B5EF4-FFF2-40B4-BE49-F238E27FC236}">
                <a16:creationId xmlns:a16="http://schemas.microsoft.com/office/drawing/2014/main" id="{4A1C6A14-8C97-FC6E-742D-AE3568BE7E1F}"/>
              </a:ext>
            </a:extLst>
          </p:cNvPr>
          <p:cNvSpPr txBox="1"/>
          <p:nvPr/>
        </p:nvSpPr>
        <p:spPr>
          <a:xfrm>
            <a:off x="1683498" y="2053492"/>
            <a:ext cx="3712401" cy="400110"/>
          </a:xfrm>
          <a:prstGeom prst="rect">
            <a:avLst/>
          </a:prstGeom>
          <a:noFill/>
        </p:spPr>
        <p:txBody>
          <a:bodyPr wrap="square" rtlCol="0">
            <a:spAutoFit/>
          </a:bodyPr>
          <a:lstStyle/>
          <a:p>
            <a:r>
              <a:rPr lang="nb-NO" sz="2000" b="1" noProof="0">
                <a:solidFill>
                  <a:schemeClr val="bg1"/>
                </a:solidFill>
              </a:rPr>
              <a:t>Å yte nødvendig helsehjelp</a:t>
            </a:r>
          </a:p>
        </p:txBody>
      </p:sp>
      <p:sp>
        <p:nvSpPr>
          <p:cNvPr id="8" name="Rektangel: avrundede hjørner 7">
            <a:extLst>
              <a:ext uri="{FF2B5EF4-FFF2-40B4-BE49-F238E27FC236}">
                <a16:creationId xmlns:a16="http://schemas.microsoft.com/office/drawing/2014/main" id="{2DB0CC58-CA6A-0B62-73F4-EE1C80E591DD}"/>
              </a:ext>
            </a:extLst>
          </p:cNvPr>
          <p:cNvSpPr/>
          <p:nvPr/>
        </p:nvSpPr>
        <p:spPr>
          <a:xfrm>
            <a:off x="1548845" y="3128156"/>
            <a:ext cx="4191554" cy="81021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TekstSylinder 8">
            <a:extLst>
              <a:ext uri="{FF2B5EF4-FFF2-40B4-BE49-F238E27FC236}">
                <a16:creationId xmlns:a16="http://schemas.microsoft.com/office/drawing/2014/main" id="{18B05DA2-94D5-49EC-47BC-634F08720BD4}"/>
              </a:ext>
            </a:extLst>
          </p:cNvPr>
          <p:cNvSpPr txBox="1"/>
          <p:nvPr/>
        </p:nvSpPr>
        <p:spPr>
          <a:xfrm>
            <a:off x="1683497" y="3321792"/>
            <a:ext cx="3712401" cy="400110"/>
          </a:xfrm>
          <a:prstGeom prst="rect">
            <a:avLst/>
          </a:prstGeom>
          <a:noFill/>
        </p:spPr>
        <p:txBody>
          <a:bodyPr wrap="square" rtlCol="0">
            <a:spAutoFit/>
          </a:bodyPr>
          <a:lstStyle/>
          <a:p>
            <a:r>
              <a:rPr lang="nb-NO" sz="2000" b="1" noProof="0">
                <a:solidFill>
                  <a:schemeClr val="bg1"/>
                </a:solidFill>
              </a:rPr>
              <a:t>..og redusere bruken av tvang</a:t>
            </a:r>
          </a:p>
        </p:txBody>
      </p:sp>
      <p:sp>
        <p:nvSpPr>
          <p:cNvPr id="10" name="Rektangel: avrundede hjørner 9">
            <a:extLst>
              <a:ext uri="{FF2B5EF4-FFF2-40B4-BE49-F238E27FC236}">
                <a16:creationId xmlns:a16="http://schemas.microsoft.com/office/drawing/2014/main" id="{900FA11C-61EF-ED14-75AF-0DF285562892}"/>
              </a:ext>
            </a:extLst>
          </p:cNvPr>
          <p:cNvSpPr/>
          <p:nvPr/>
        </p:nvSpPr>
        <p:spPr>
          <a:xfrm>
            <a:off x="1573200" y="4713256"/>
            <a:ext cx="4167199" cy="81021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1" name="TekstSylinder 10">
            <a:extLst>
              <a:ext uri="{FF2B5EF4-FFF2-40B4-BE49-F238E27FC236}">
                <a16:creationId xmlns:a16="http://schemas.microsoft.com/office/drawing/2014/main" id="{E05B4169-DD96-D17D-ABDA-60EC0DDD7E46}"/>
              </a:ext>
            </a:extLst>
          </p:cNvPr>
          <p:cNvSpPr txBox="1"/>
          <p:nvPr/>
        </p:nvSpPr>
        <p:spPr>
          <a:xfrm>
            <a:off x="1683494" y="4924832"/>
            <a:ext cx="4358367" cy="400110"/>
          </a:xfrm>
          <a:prstGeom prst="rect">
            <a:avLst/>
          </a:prstGeom>
          <a:noFill/>
        </p:spPr>
        <p:txBody>
          <a:bodyPr wrap="square" rtlCol="0">
            <a:spAutoFit/>
          </a:bodyPr>
          <a:lstStyle/>
          <a:p>
            <a:r>
              <a:rPr lang="nb-NO" sz="2000" b="1" noProof="0">
                <a:solidFill>
                  <a:schemeClr val="bg1"/>
                </a:solidFill>
              </a:rPr>
              <a:t>for å hindre vesentlig helseskade</a:t>
            </a:r>
          </a:p>
        </p:txBody>
      </p:sp>
      <p:pic>
        <p:nvPicPr>
          <p:cNvPr id="5" name="Bilde 4">
            <a:extLst>
              <a:ext uri="{FF2B5EF4-FFF2-40B4-BE49-F238E27FC236}">
                <a16:creationId xmlns:a16="http://schemas.microsoft.com/office/drawing/2014/main" id="{92397BA1-9D9E-4ACD-EDEB-E2AF232591B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314309" y="0"/>
            <a:ext cx="4142601" cy="6858000"/>
          </a:xfrm>
          <a:prstGeom prst="rect">
            <a:avLst/>
          </a:prstGeom>
        </p:spPr>
      </p:pic>
    </p:spTree>
    <p:extLst>
      <p:ext uri="{BB962C8B-B14F-4D97-AF65-F5344CB8AC3E}">
        <p14:creationId xmlns:p14="http://schemas.microsoft.com/office/powerpoint/2010/main" val="3432864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F4BFF7-4518-38E8-3C1A-3F6E6E8BF1D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pic>
        <p:nvPicPr>
          <p:cNvPr id="5" name="Bilde 4" descr="Person som holder hånd">
            <a:extLst>
              <a:ext uri="{FF2B5EF4-FFF2-40B4-BE49-F238E27FC236}">
                <a16:creationId xmlns:a16="http://schemas.microsoft.com/office/drawing/2014/main" id="{3066BBBE-512A-BA9C-8BC1-9846F0033E39}"/>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2519309" y="14267"/>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34B5EEB6-4AE1-5833-037F-A3EB89B5EA5A}"/>
              </a:ext>
            </a:extLst>
          </p:cNvPr>
          <p:cNvSpPr>
            <a:spLocks noGrp="1"/>
          </p:cNvSpPr>
          <p:nvPr>
            <p:ph type="title"/>
          </p:nvPr>
        </p:nvSpPr>
        <p:spPr>
          <a:xfrm>
            <a:off x="710758" y="1311552"/>
            <a:ext cx="6302829" cy="1899912"/>
          </a:xfrm>
        </p:spPr>
        <p:txBody>
          <a:bodyPr>
            <a:normAutofit/>
          </a:bodyPr>
          <a:lstStyle/>
          <a:p>
            <a:r>
              <a:rPr lang="nb-NO" sz="3600" b="1" noProof="0">
                <a:latin typeface="+mn-lt"/>
              </a:rPr>
              <a:t>Avveining ved bruk av tvang </a:t>
            </a:r>
          </a:p>
        </p:txBody>
      </p:sp>
      <p:sp>
        <p:nvSpPr>
          <p:cNvPr id="3" name="Plassholder for innhold 2">
            <a:extLst>
              <a:ext uri="{FF2B5EF4-FFF2-40B4-BE49-F238E27FC236}">
                <a16:creationId xmlns:a16="http://schemas.microsoft.com/office/drawing/2014/main" id="{E680EDB8-BFB8-E56A-4224-411C64B0E559}"/>
              </a:ext>
            </a:extLst>
          </p:cNvPr>
          <p:cNvSpPr>
            <a:spLocks noGrp="1"/>
          </p:cNvSpPr>
          <p:nvPr>
            <p:ph idx="1"/>
          </p:nvPr>
        </p:nvSpPr>
        <p:spPr>
          <a:xfrm>
            <a:off x="871258" y="5715188"/>
            <a:ext cx="6796315" cy="724505"/>
          </a:xfrm>
        </p:spPr>
        <p:txBody>
          <a:bodyPr>
            <a:normAutofit/>
          </a:bodyPr>
          <a:lstStyle/>
          <a:p>
            <a:pPr marL="0" indent="0">
              <a:buNone/>
            </a:pPr>
            <a:r>
              <a:rPr lang="nb-NO" sz="2200" noProof="0"/>
              <a:t>Målet er alltid ➡️ </a:t>
            </a:r>
            <a:r>
              <a:rPr lang="nb-NO" sz="2200" b="1" noProof="0"/>
              <a:t>å unngå tvang hvis mulig</a:t>
            </a:r>
            <a:endParaRPr lang="nb-NO" sz="2200" noProof="0"/>
          </a:p>
          <a:p>
            <a:endParaRPr lang="nb-NO" sz="1400" noProof="0"/>
          </a:p>
          <a:p>
            <a:pPr marL="0" lvl="0" indent="0">
              <a:buNone/>
            </a:pPr>
            <a:endParaRPr lang="nb-NO" sz="1400" noProof="0"/>
          </a:p>
        </p:txBody>
      </p:sp>
      <p:pic>
        <p:nvPicPr>
          <p:cNvPr id="8" name="Grafikk 7" descr="Justitias vekt kontur">
            <a:extLst>
              <a:ext uri="{FF2B5EF4-FFF2-40B4-BE49-F238E27FC236}">
                <a16:creationId xmlns:a16="http://schemas.microsoft.com/office/drawing/2014/main" id="{842DF52B-D6C2-9BA9-54BE-012B66AE88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40214" y="2672226"/>
            <a:ext cx="2542056" cy="2542056"/>
          </a:xfrm>
          <a:prstGeom prst="rect">
            <a:avLst/>
          </a:prstGeom>
        </p:spPr>
      </p:pic>
      <p:sp>
        <p:nvSpPr>
          <p:cNvPr id="9" name="TekstSylinder 8">
            <a:extLst>
              <a:ext uri="{FF2B5EF4-FFF2-40B4-BE49-F238E27FC236}">
                <a16:creationId xmlns:a16="http://schemas.microsoft.com/office/drawing/2014/main" id="{39734A56-E0E3-C017-E6D6-5E17B2D43B5B}"/>
              </a:ext>
            </a:extLst>
          </p:cNvPr>
          <p:cNvSpPr txBox="1"/>
          <p:nvPr/>
        </p:nvSpPr>
        <p:spPr>
          <a:xfrm>
            <a:off x="1108630" y="3908843"/>
            <a:ext cx="1902941" cy="461665"/>
          </a:xfrm>
          <a:prstGeom prst="rect">
            <a:avLst/>
          </a:prstGeom>
          <a:noFill/>
        </p:spPr>
        <p:txBody>
          <a:bodyPr wrap="square" rtlCol="0">
            <a:spAutoFit/>
          </a:bodyPr>
          <a:lstStyle/>
          <a:p>
            <a:r>
              <a:rPr lang="nb-NO" sz="2400" b="1"/>
              <a:t>Inngripen</a:t>
            </a:r>
            <a:r>
              <a:rPr lang="nb-NO"/>
              <a:t> </a:t>
            </a:r>
          </a:p>
        </p:txBody>
      </p:sp>
      <p:sp>
        <p:nvSpPr>
          <p:cNvPr id="11" name="TekstSylinder 10">
            <a:extLst>
              <a:ext uri="{FF2B5EF4-FFF2-40B4-BE49-F238E27FC236}">
                <a16:creationId xmlns:a16="http://schemas.microsoft.com/office/drawing/2014/main" id="{6F785820-23A3-7276-E1F9-AB58ACA6B93F}"/>
              </a:ext>
            </a:extLst>
          </p:cNvPr>
          <p:cNvSpPr txBox="1"/>
          <p:nvPr/>
        </p:nvSpPr>
        <p:spPr>
          <a:xfrm>
            <a:off x="5136350" y="3900105"/>
            <a:ext cx="1902941" cy="461665"/>
          </a:xfrm>
          <a:prstGeom prst="rect">
            <a:avLst/>
          </a:prstGeom>
          <a:noFill/>
        </p:spPr>
        <p:txBody>
          <a:bodyPr wrap="square" rtlCol="0">
            <a:spAutoFit/>
          </a:bodyPr>
          <a:lstStyle/>
          <a:p>
            <a:r>
              <a:rPr lang="nb-NO" sz="2400" b="1"/>
              <a:t>Nytte</a:t>
            </a:r>
            <a:r>
              <a:rPr lang="nb-NO"/>
              <a:t> </a:t>
            </a:r>
          </a:p>
        </p:txBody>
      </p:sp>
    </p:spTree>
    <p:extLst>
      <p:ext uri="{BB962C8B-B14F-4D97-AF65-F5344CB8AC3E}">
        <p14:creationId xmlns:p14="http://schemas.microsoft.com/office/powerpoint/2010/main" val="1640260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0814D7-D7D3-1962-457E-A97417CE5368}"/>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Bilde 15">
            <a:extLst>
              <a:ext uri="{FF2B5EF4-FFF2-40B4-BE49-F238E27FC236}">
                <a16:creationId xmlns:a16="http://schemas.microsoft.com/office/drawing/2014/main" id="{DFD76955-30D3-FD2B-C916-C62626401D00}"/>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1" y="10"/>
            <a:ext cx="9669642"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tel 1">
            <a:extLst>
              <a:ext uri="{FF2B5EF4-FFF2-40B4-BE49-F238E27FC236}">
                <a16:creationId xmlns:a16="http://schemas.microsoft.com/office/drawing/2014/main" id="{225B2FB4-D287-7E6D-93D3-3F11AA47A15A}"/>
              </a:ext>
            </a:extLst>
          </p:cNvPr>
          <p:cNvSpPr txBox="1">
            <a:spLocks/>
          </p:cNvSpPr>
          <p:nvPr/>
        </p:nvSpPr>
        <p:spPr>
          <a:xfrm>
            <a:off x="8568781" y="2122325"/>
            <a:ext cx="3822189" cy="8424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600" b="1" err="1">
                <a:latin typeface="+mn-lt"/>
              </a:rPr>
              <a:t>Gråsoner</a:t>
            </a:r>
            <a:endParaRPr lang="en-US" sz="3600" b="1">
              <a:latin typeface="+mn-lt"/>
            </a:endParaRPr>
          </a:p>
        </p:txBody>
      </p:sp>
      <p:sp>
        <p:nvSpPr>
          <p:cNvPr id="10" name="Plassholder for innhold 2">
            <a:extLst>
              <a:ext uri="{FF2B5EF4-FFF2-40B4-BE49-F238E27FC236}">
                <a16:creationId xmlns:a16="http://schemas.microsoft.com/office/drawing/2014/main" id="{4706F8BC-4B86-4CDA-FDF9-0E28285970D0}"/>
              </a:ext>
            </a:extLst>
          </p:cNvPr>
          <p:cNvSpPr>
            <a:spLocks noGrp="1"/>
          </p:cNvSpPr>
          <p:nvPr>
            <p:ph idx="1"/>
          </p:nvPr>
        </p:nvSpPr>
        <p:spPr>
          <a:xfrm>
            <a:off x="8554267" y="2983583"/>
            <a:ext cx="3329052" cy="1647493"/>
          </a:xfrm>
        </p:spPr>
        <p:txBody>
          <a:bodyPr vert="horz" lIns="91440" tIns="45720" rIns="91440" bIns="45720" rtlCol="0">
            <a:normAutofit/>
          </a:bodyPr>
          <a:lstStyle/>
          <a:p>
            <a:r>
              <a:rPr lang="en-US" sz="2400" noProof="0"/>
              <a:t>Ikke </a:t>
            </a:r>
            <a:r>
              <a:rPr lang="en-US" sz="2400" noProof="0" err="1"/>
              <a:t>presise</a:t>
            </a:r>
            <a:r>
              <a:rPr lang="en-US" sz="2400" noProof="0"/>
              <a:t> </a:t>
            </a:r>
            <a:r>
              <a:rPr lang="en-US" sz="2400" noProof="0" err="1"/>
              <a:t>grenser</a:t>
            </a:r>
            <a:endParaRPr lang="en-US" sz="2400" noProof="0"/>
          </a:p>
          <a:p>
            <a:r>
              <a:rPr lang="en-US" sz="2400" noProof="0"/>
              <a:t>Krever </a:t>
            </a:r>
            <a:r>
              <a:rPr lang="en-US" sz="2400" noProof="0" err="1"/>
              <a:t>individuelle</a:t>
            </a:r>
            <a:r>
              <a:rPr lang="en-US" sz="2400" noProof="0"/>
              <a:t> </a:t>
            </a:r>
            <a:r>
              <a:rPr lang="en-US" sz="2400" noProof="0" err="1"/>
              <a:t>vurderinger</a:t>
            </a:r>
            <a:endParaRPr lang="en-US" sz="2400" noProof="0"/>
          </a:p>
          <a:p>
            <a:pPr marL="0" lvl="0"/>
            <a:endParaRPr lang="en-US" sz="2000" noProof="0"/>
          </a:p>
        </p:txBody>
      </p:sp>
    </p:spTree>
    <p:extLst>
      <p:ext uri="{BB962C8B-B14F-4D97-AF65-F5344CB8AC3E}">
        <p14:creationId xmlns:p14="http://schemas.microsoft.com/office/powerpoint/2010/main" val="3461014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D6C0C-72AE-16D7-1335-AF3E689D4721}"/>
            </a:ext>
          </a:extLst>
        </p:cNvPr>
        <p:cNvGrpSpPr/>
        <p:nvPr/>
      </p:nvGrpSpPr>
      <p:grpSpPr>
        <a:xfrm>
          <a:off x="0" y="0"/>
          <a:ext cx="0" cy="0"/>
          <a:chOff x="0" y="0"/>
          <a:chExt cx="0" cy="0"/>
        </a:xfrm>
      </p:grpSpPr>
      <p:pic>
        <p:nvPicPr>
          <p:cNvPr id="15" name="Bilde 14">
            <a:extLst>
              <a:ext uri="{FF2B5EF4-FFF2-40B4-BE49-F238E27FC236}">
                <a16:creationId xmlns:a16="http://schemas.microsoft.com/office/drawing/2014/main" id="{71E90D98-7C11-C202-1FB9-7D6AE962667D}"/>
              </a:ext>
            </a:extLst>
          </p:cNvPr>
          <p:cNvPicPr>
            <a:picLocks noChangeAspect="1"/>
          </p:cNvPicPr>
          <p:nvPr/>
        </p:nvPicPr>
        <p:blipFill>
          <a:blip r:embed="rId3" cstate="screen">
            <a:extLst>
              <a:ext uri="{28A0092B-C50C-407E-A947-70E740481C1C}">
                <a14:useLocalDpi xmlns:a14="http://schemas.microsoft.com/office/drawing/2010/main" val="0"/>
              </a:ext>
            </a:extLst>
          </a:blip>
          <a:srcRect b="-2"/>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233" name="Diagram 232">
            <a:extLst>
              <a:ext uri="{FF2B5EF4-FFF2-40B4-BE49-F238E27FC236}">
                <a16:creationId xmlns:a16="http://schemas.microsoft.com/office/drawing/2014/main" id="{685F1029-5F43-BE31-8A94-6C49507EA295}"/>
              </a:ext>
            </a:extLst>
          </p:cNvPr>
          <p:cNvGraphicFramePr/>
          <p:nvPr>
            <p:extLst>
              <p:ext uri="{D42A27DB-BD31-4B8C-83A1-F6EECF244321}">
                <p14:modId xmlns:p14="http://schemas.microsoft.com/office/powerpoint/2010/main" val="3958633476"/>
              </p:ext>
            </p:extLst>
          </p:nvPr>
        </p:nvGraphicFramePr>
        <p:xfrm>
          <a:off x="6417734" y="2406795"/>
          <a:ext cx="5291663" cy="37528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Plassholder for innhold 2">
            <a:extLst>
              <a:ext uri="{FF2B5EF4-FFF2-40B4-BE49-F238E27FC236}">
                <a16:creationId xmlns:a16="http://schemas.microsoft.com/office/drawing/2014/main" id="{88CDC42B-DA4C-B545-1B7C-E383F3C6F7FB}"/>
              </a:ext>
            </a:extLst>
          </p:cNvPr>
          <p:cNvSpPr>
            <a:spLocks noGrp="1"/>
          </p:cNvSpPr>
          <p:nvPr>
            <p:ph idx="1"/>
          </p:nvPr>
        </p:nvSpPr>
        <p:spPr>
          <a:xfrm>
            <a:off x="6303598" y="1188856"/>
            <a:ext cx="3822189" cy="611645"/>
          </a:xfrm>
        </p:spPr>
        <p:txBody>
          <a:bodyPr vert="horz" lIns="91440" tIns="45720" rIns="91440" bIns="45720" rtlCol="0">
            <a:noAutofit/>
          </a:bodyPr>
          <a:lstStyle/>
          <a:p>
            <a:pPr marL="0" indent="0">
              <a:buNone/>
            </a:pPr>
            <a:r>
              <a:rPr lang="nb-NO" sz="3600" b="1" noProof="0"/>
              <a:t>Er det grunnlag for tvang?</a:t>
            </a:r>
          </a:p>
        </p:txBody>
      </p:sp>
    </p:spTree>
    <p:extLst>
      <p:ext uri="{BB962C8B-B14F-4D97-AF65-F5344CB8AC3E}">
        <p14:creationId xmlns:p14="http://schemas.microsoft.com/office/powerpoint/2010/main" val="4292351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F5C19F-EB44-8DDE-9582-E42FE84B754C}"/>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e 5" descr="Person som sitter og skriver">
            <a:extLst>
              <a:ext uri="{FF2B5EF4-FFF2-40B4-BE49-F238E27FC236}">
                <a16:creationId xmlns:a16="http://schemas.microsoft.com/office/drawing/2014/main" id="{86276432-EB3F-25D8-17B1-3341CF7CAB9B}"/>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4687D09-D4E9-CA7C-0E32-81B3FC9CF842}"/>
              </a:ext>
            </a:extLst>
          </p:cNvPr>
          <p:cNvSpPr>
            <a:spLocks noGrp="1"/>
          </p:cNvSpPr>
          <p:nvPr>
            <p:ph type="title"/>
          </p:nvPr>
        </p:nvSpPr>
        <p:spPr>
          <a:xfrm>
            <a:off x="9203045" y="2943002"/>
            <a:ext cx="2070126" cy="692815"/>
          </a:xfrm>
          <a:noFill/>
        </p:spPr>
        <p:txBody>
          <a:bodyPr vert="horz" lIns="91440" tIns="45720" rIns="91440" bIns="45720" rtlCol="0" anchor="b">
            <a:normAutofit/>
          </a:bodyPr>
          <a:lstStyle/>
          <a:p>
            <a:r>
              <a:rPr lang="en-US" sz="3600" b="1" noProof="0" err="1">
                <a:latin typeface="+mn-lt"/>
              </a:rPr>
              <a:t>Vedtak</a:t>
            </a:r>
            <a:endParaRPr lang="en-US" sz="3600" b="1" noProof="0">
              <a:latin typeface="+mn-lt"/>
            </a:endParaRPr>
          </a:p>
        </p:txBody>
      </p:sp>
    </p:spTree>
    <p:extLst>
      <p:ext uri="{BB962C8B-B14F-4D97-AF65-F5344CB8AC3E}">
        <p14:creationId xmlns:p14="http://schemas.microsoft.com/office/powerpoint/2010/main" val="4070389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20E988-BCC4-9C7B-AD90-B616B1F9225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65004AD-8D82-B55B-0703-85D44B27C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6C8D4B61-128A-4BEB-3CC6-F1BC75A959FF}"/>
              </a:ext>
            </a:extLst>
          </p:cNvPr>
          <p:cNvSpPr>
            <a:spLocks noGrp="1"/>
          </p:cNvSpPr>
          <p:nvPr>
            <p:ph type="title"/>
          </p:nvPr>
        </p:nvSpPr>
        <p:spPr>
          <a:xfrm>
            <a:off x="770999" y="358851"/>
            <a:ext cx="6002110" cy="1495425"/>
          </a:xfrm>
        </p:spPr>
        <p:txBody>
          <a:bodyPr>
            <a:normAutofit/>
          </a:bodyPr>
          <a:lstStyle/>
          <a:p>
            <a:r>
              <a:rPr lang="nb-NO" sz="3600" b="1"/>
              <a:t>Varslings- og lokaliseringsteknologi</a:t>
            </a:r>
            <a:endParaRPr lang="nb-NO" sz="3600" b="1" noProof="0"/>
          </a:p>
        </p:txBody>
      </p:sp>
      <p:sp>
        <p:nvSpPr>
          <p:cNvPr id="7" name="Rectangle 1">
            <a:extLst>
              <a:ext uri="{FF2B5EF4-FFF2-40B4-BE49-F238E27FC236}">
                <a16:creationId xmlns:a16="http://schemas.microsoft.com/office/drawing/2014/main" id="{447DBA07-E56A-D4ED-2CBF-702727959400}"/>
              </a:ext>
            </a:extLst>
          </p:cNvPr>
          <p:cNvSpPr txBox="1">
            <a:spLocks noChangeArrowheads="1"/>
          </p:cNvSpPr>
          <p:nvPr/>
        </p:nvSpPr>
        <p:spPr bwMode="auto">
          <a:xfrm>
            <a:off x="770999" y="2081537"/>
            <a:ext cx="6002110" cy="372903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spcBef>
                <a:spcPct val="0"/>
              </a:spcBef>
              <a:spcAft>
                <a:spcPts val="600"/>
              </a:spcAft>
            </a:pPr>
            <a:endParaRPr lang="nb-NO" sz="2400" b="1"/>
          </a:p>
        </p:txBody>
      </p:sp>
      <p:sp>
        <p:nvSpPr>
          <p:cNvPr id="6" name="TekstSylinder 5">
            <a:extLst>
              <a:ext uri="{FF2B5EF4-FFF2-40B4-BE49-F238E27FC236}">
                <a16:creationId xmlns:a16="http://schemas.microsoft.com/office/drawing/2014/main" id="{C8719734-497D-CAB2-B42F-094D87315D59}"/>
              </a:ext>
            </a:extLst>
          </p:cNvPr>
          <p:cNvSpPr txBox="1"/>
          <p:nvPr/>
        </p:nvSpPr>
        <p:spPr>
          <a:xfrm>
            <a:off x="774049" y="1885103"/>
            <a:ext cx="6098874" cy="461665"/>
          </a:xfrm>
          <a:prstGeom prst="rect">
            <a:avLst/>
          </a:prstGeom>
          <a:noFill/>
        </p:spPr>
        <p:txBody>
          <a:bodyPr wrap="square">
            <a:spAutoFit/>
          </a:bodyPr>
          <a:lstStyle/>
          <a:p>
            <a:r>
              <a:rPr lang="nb-NO" sz="2400" b="1"/>
              <a:t>§ 4-6a </a:t>
            </a:r>
          </a:p>
        </p:txBody>
      </p:sp>
      <p:sp>
        <p:nvSpPr>
          <p:cNvPr id="9" name="Plassholder for tekst 4">
            <a:extLst>
              <a:ext uri="{FF2B5EF4-FFF2-40B4-BE49-F238E27FC236}">
                <a16:creationId xmlns:a16="http://schemas.microsoft.com/office/drawing/2014/main" id="{90CD0F8A-294E-AD56-4919-9FF725FF4BCC}"/>
              </a:ext>
            </a:extLst>
          </p:cNvPr>
          <p:cNvSpPr txBox="1">
            <a:spLocks/>
          </p:cNvSpPr>
          <p:nvPr/>
        </p:nvSpPr>
        <p:spPr>
          <a:xfrm>
            <a:off x="7364725" y="1949421"/>
            <a:ext cx="4041775" cy="479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400" b="1"/>
              <a:t>§ 4A </a:t>
            </a:r>
          </a:p>
        </p:txBody>
      </p:sp>
      <p:sp>
        <p:nvSpPr>
          <p:cNvPr id="10" name="Plassholder for innhold 5">
            <a:extLst>
              <a:ext uri="{FF2B5EF4-FFF2-40B4-BE49-F238E27FC236}">
                <a16:creationId xmlns:a16="http://schemas.microsoft.com/office/drawing/2014/main" id="{268E8B92-35CC-EDE4-3A0F-3628DC199F6D}"/>
              </a:ext>
            </a:extLst>
          </p:cNvPr>
          <p:cNvSpPr txBox="1">
            <a:spLocks/>
          </p:cNvSpPr>
          <p:nvPr/>
        </p:nvSpPr>
        <p:spPr>
          <a:xfrm>
            <a:off x="7385984" y="2533627"/>
            <a:ext cx="4041775" cy="296346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t>Ved motstand</a:t>
            </a:r>
            <a:endParaRPr lang="en-US"/>
          </a:p>
          <a:p>
            <a:r>
              <a:rPr lang="nb-NO" sz="2000"/>
              <a:t>Sendes statsforvalter</a:t>
            </a:r>
          </a:p>
        </p:txBody>
      </p:sp>
      <p:graphicFrame>
        <p:nvGraphicFramePr>
          <p:cNvPr id="13" name="Rectangle 1">
            <a:extLst>
              <a:ext uri="{FF2B5EF4-FFF2-40B4-BE49-F238E27FC236}">
                <a16:creationId xmlns:a16="http://schemas.microsoft.com/office/drawing/2014/main" id="{232332DD-EEAA-C0F1-29BE-9807E49EE6BD}"/>
              </a:ext>
            </a:extLst>
          </p:cNvPr>
          <p:cNvGraphicFramePr/>
          <p:nvPr>
            <p:extLst>
              <p:ext uri="{D42A27DB-BD31-4B8C-83A1-F6EECF244321}">
                <p14:modId xmlns:p14="http://schemas.microsoft.com/office/powerpoint/2010/main" val="2450985706"/>
              </p:ext>
            </p:extLst>
          </p:nvPr>
        </p:nvGraphicFramePr>
        <p:xfrm>
          <a:off x="770999" y="2615666"/>
          <a:ext cx="6002110" cy="31930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4769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35C85F-9E5A-B7AA-BE73-D43F15539758}"/>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pic>
        <p:nvPicPr>
          <p:cNvPr id="6" name="Bilde 5" descr="Gavel hviler på blokk">
            <a:extLst>
              <a:ext uri="{FF2B5EF4-FFF2-40B4-BE49-F238E27FC236}">
                <a16:creationId xmlns:a16="http://schemas.microsoft.com/office/drawing/2014/main" id="{C7E6B1E4-CB5A-94B2-F9C8-DFA666FB4617}"/>
              </a:ext>
            </a:extLst>
          </p:cNvPr>
          <p:cNvPicPr>
            <a:picLocks noChangeAspect="1"/>
          </p:cNvPicPr>
          <p:nvPr/>
        </p:nvPicPr>
        <p:blipFill>
          <a:blip r:embed="rId3" cstate="screen">
            <a:alphaModFix amt="85000"/>
            <a:extLst>
              <a:ext uri="{28A0092B-C50C-407E-A947-70E740481C1C}">
                <a14:useLocalDpi xmlns:a14="http://schemas.microsoft.com/office/drawing/2010/main" val="0"/>
              </a:ext>
            </a:extLst>
          </a:blip>
          <a:srcRect r="-1" b="-1"/>
          <a:stretch>
            <a:fillRect/>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F1DDF852-DDBD-0D26-FE98-C69918C08320}"/>
              </a:ext>
            </a:extLst>
          </p:cNvPr>
          <p:cNvSpPr>
            <a:spLocks noGrp="1"/>
          </p:cNvSpPr>
          <p:nvPr>
            <p:ph type="title"/>
          </p:nvPr>
        </p:nvSpPr>
        <p:spPr>
          <a:xfrm>
            <a:off x="585515" y="1373923"/>
            <a:ext cx="4452991" cy="1592724"/>
          </a:xfrm>
        </p:spPr>
        <p:txBody>
          <a:bodyPr>
            <a:normAutofit/>
          </a:bodyPr>
          <a:lstStyle/>
          <a:p>
            <a:r>
              <a:rPr lang="nb-NO" sz="3600" b="1" noProof="0">
                <a:latin typeface="+mn-lt"/>
              </a:rPr>
              <a:t>Unntak, når gjelder ikke kap. 4a</a:t>
            </a:r>
          </a:p>
        </p:txBody>
      </p:sp>
      <p:sp>
        <p:nvSpPr>
          <p:cNvPr id="3" name="Plassholder for innhold 2">
            <a:extLst>
              <a:ext uri="{FF2B5EF4-FFF2-40B4-BE49-F238E27FC236}">
                <a16:creationId xmlns:a16="http://schemas.microsoft.com/office/drawing/2014/main" id="{DFE5265B-CB60-6EE6-AC5C-E67BBD87E414}"/>
              </a:ext>
            </a:extLst>
          </p:cNvPr>
          <p:cNvSpPr>
            <a:spLocks noGrp="1"/>
          </p:cNvSpPr>
          <p:nvPr>
            <p:ph idx="1"/>
          </p:nvPr>
        </p:nvSpPr>
        <p:spPr>
          <a:xfrm>
            <a:off x="585518" y="2928546"/>
            <a:ext cx="5230492" cy="3167453"/>
          </a:xfrm>
        </p:spPr>
        <p:txBody>
          <a:bodyPr>
            <a:noAutofit/>
          </a:bodyPr>
          <a:lstStyle/>
          <a:p>
            <a:r>
              <a:rPr lang="nb-NO" sz="2400" noProof="0"/>
              <a:t>Lov om psykisk helsevern</a:t>
            </a:r>
          </a:p>
          <a:p>
            <a:r>
              <a:rPr lang="nb-NO" sz="2400" noProof="0"/>
              <a:t>Kap.9 i helse- og omsorgstjenesteloven</a:t>
            </a:r>
          </a:p>
          <a:p>
            <a:r>
              <a:rPr lang="nb-NO" sz="2400" noProof="0"/>
              <a:t>Kap.10 i helse- og omsorgstjenesteloven</a:t>
            </a:r>
          </a:p>
          <a:p>
            <a:r>
              <a:rPr lang="nb-NO" sz="2400"/>
              <a:t>Helsepersonelloven §7 (nødrett / øyeblikkelig hjelp)</a:t>
            </a:r>
          </a:p>
        </p:txBody>
      </p:sp>
    </p:spTree>
    <p:extLst>
      <p:ext uri="{BB962C8B-B14F-4D97-AF65-F5344CB8AC3E}">
        <p14:creationId xmlns:p14="http://schemas.microsoft.com/office/powerpoint/2010/main" val="3928029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14B6C7-2B82-9E20-44EB-9B2BFDA93B1E}"/>
            </a:ext>
          </a:extLst>
        </p:cNvPr>
        <p:cNvGrpSpPr/>
        <p:nvPr/>
      </p:nvGrpSpPr>
      <p:grpSpPr>
        <a:xfrm>
          <a:off x="0" y="0"/>
          <a:ext cx="0" cy="0"/>
          <a:chOff x="0" y="0"/>
          <a:chExt cx="0" cy="0"/>
        </a:xfrm>
      </p:grpSpPr>
      <p:sp useBgFill="1">
        <p:nvSpPr>
          <p:cNvPr id="27"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e 5" descr="Et bilde som inneholder Menneskeansikt, person, klær, rynke&#10;&#10;KI-generert innhold kan være feil.">
            <a:extLst>
              <a:ext uri="{FF2B5EF4-FFF2-40B4-BE49-F238E27FC236}">
                <a16:creationId xmlns:a16="http://schemas.microsoft.com/office/drawing/2014/main" id="{377C8505-D02F-FAF2-03B6-4CE02D8D44F1}"/>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1" y="10"/>
            <a:ext cx="9669642" cy="6857990"/>
          </a:xfrm>
          <a:prstGeom prst="rect">
            <a:avLst/>
          </a:prstGeom>
        </p:spPr>
      </p:pic>
      <p:sp>
        <p:nvSpPr>
          <p:cNvPr id="28"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lassholder for innhold 2">
            <a:extLst>
              <a:ext uri="{FF2B5EF4-FFF2-40B4-BE49-F238E27FC236}">
                <a16:creationId xmlns:a16="http://schemas.microsoft.com/office/drawing/2014/main" id="{42B95C4C-F6FF-4F2B-7743-85B0FB784002}"/>
              </a:ext>
            </a:extLst>
          </p:cNvPr>
          <p:cNvSpPr>
            <a:spLocks noGrp="1"/>
          </p:cNvSpPr>
          <p:nvPr>
            <p:ph idx="1"/>
          </p:nvPr>
        </p:nvSpPr>
        <p:spPr>
          <a:xfrm>
            <a:off x="6751677" y="2726923"/>
            <a:ext cx="5433237" cy="1148971"/>
          </a:xfrm>
        </p:spPr>
        <p:txBody>
          <a:bodyPr>
            <a:normAutofit/>
          </a:bodyPr>
          <a:lstStyle/>
          <a:p>
            <a:pPr marL="0" indent="0">
              <a:buNone/>
            </a:pPr>
            <a:r>
              <a:rPr lang="nb-NO" sz="2400" noProof="0"/>
              <a:t>Bak alle lover og regler finnes et menneske som ønsker å bli </a:t>
            </a:r>
            <a:r>
              <a:rPr lang="nb-NO" sz="2400" b="1" noProof="0"/>
              <a:t>sett, hørt </a:t>
            </a:r>
            <a:r>
              <a:rPr lang="nb-NO" sz="2400" noProof="0"/>
              <a:t>og </a:t>
            </a:r>
            <a:r>
              <a:rPr lang="nb-NO" sz="2400" b="1" noProof="0"/>
              <a:t>ivaretatt</a:t>
            </a:r>
            <a:r>
              <a:rPr lang="nb-NO" sz="2400" noProof="0"/>
              <a:t> med </a:t>
            </a:r>
            <a:r>
              <a:rPr lang="nb-NO" sz="2400" b="1" noProof="0"/>
              <a:t>respekt</a:t>
            </a:r>
            <a:r>
              <a:rPr lang="nb-NO" sz="2400" noProof="0"/>
              <a:t> og</a:t>
            </a:r>
            <a:r>
              <a:rPr lang="nb-NO" sz="2400" b="1" noProof="0"/>
              <a:t> omsorg</a:t>
            </a:r>
            <a:r>
              <a:rPr lang="nb-NO" sz="2400" noProof="0"/>
              <a:t>.</a:t>
            </a:r>
          </a:p>
        </p:txBody>
      </p:sp>
    </p:spTree>
    <p:extLst>
      <p:ext uri="{BB962C8B-B14F-4D97-AF65-F5344CB8AC3E}">
        <p14:creationId xmlns:p14="http://schemas.microsoft.com/office/powerpoint/2010/main" val="10051172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05701-4A9D-49D0-6ACF-43B0D7DA4BE9}"/>
            </a:ext>
          </a:extLst>
        </p:cNvPr>
        <p:cNvGrpSpPr/>
        <p:nvPr/>
      </p:nvGrpSpPr>
      <p:grpSpPr>
        <a:xfrm>
          <a:off x="0" y="0"/>
          <a:ext cx="0" cy="0"/>
          <a:chOff x="0" y="0"/>
          <a:chExt cx="0" cy="0"/>
        </a:xfrm>
      </p:grpSpPr>
      <p:pic>
        <p:nvPicPr>
          <p:cNvPr id="7" name="Bilde 6" descr="Personer som jobber med dette">
            <a:extLst>
              <a:ext uri="{FF2B5EF4-FFF2-40B4-BE49-F238E27FC236}">
                <a16:creationId xmlns:a16="http://schemas.microsoft.com/office/drawing/2014/main" id="{B2F99D82-6ACA-35CA-46F2-63997630DAE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340859" y="1506159"/>
            <a:ext cx="5851141" cy="3828361"/>
          </a:xfrm>
          <a:prstGeom prst="rect">
            <a:avLst/>
          </a:prstGeom>
        </p:spPr>
      </p:pic>
      <p:sp>
        <p:nvSpPr>
          <p:cNvPr id="2" name="Tittel 1">
            <a:extLst>
              <a:ext uri="{FF2B5EF4-FFF2-40B4-BE49-F238E27FC236}">
                <a16:creationId xmlns:a16="http://schemas.microsoft.com/office/drawing/2014/main" id="{38BC19C1-293A-13C4-3247-3B2F8FD3126E}"/>
              </a:ext>
            </a:extLst>
          </p:cNvPr>
          <p:cNvSpPr>
            <a:spLocks noGrp="1"/>
          </p:cNvSpPr>
          <p:nvPr>
            <p:ph type="title"/>
          </p:nvPr>
        </p:nvSpPr>
        <p:spPr>
          <a:xfrm>
            <a:off x="443691" y="248247"/>
            <a:ext cx="1934025" cy="732530"/>
          </a:xfrm>
        </p:spPr>
        <p:txBody>
          <a:bodyPr anchor="b">
            <a:normAutofit/>
          </a:bodyPr>
          <a:lstStyle/>
          <a:p>
            <a:r>
              <a:rPr lang="nb-NO" sz="3600" b="1" noProof="0"/>
              <a:t>Idébank:</a:t>
            </a:r>
          </a:p>
        </p:txBody>
      </p:sp>
      <p:sp>
        <p:nvSpPr>
          <p:cNvPr id="3" name="Plassholder for innhold 2">
            <a:extLst>
              <a:ext uri="{FF2B5EF4-FFF2-40B4-BE49-F238E27FC236}">
                <a16:creationId xmlns:a16="http://schemas.microsoft.com/office/drawing/2014/main" id="{53A7D547-5F95-DAB3-E588-5A26B05DFFF6}"/>
              </a:ext>
            </a:extLst>
          </p:cNvPr>
          <p:cNvSpPr>
            <a:spLocks noGrp="1"/>
          </p:cNvSpPr>
          <p:nvPr>
            <p:ph idx="1"/>
          </p:nvPr>
        </p:nvSpPr>
        <p:spPr>
          <a:xfrm>
            <a:off x="443693" y="1437629"/>
            <a:ext cx="5939352" cy="4695333"/>
          </a:xfrm>
        </p:spPr>
        <p:txBody>
          <a:bodyPr vert="horz" lIns="91440" tIns="45720" rIns="91440" bIns="45720" rtlCol="0" anchor="t">
            <a:normAutofit/>
          </a:bodyPr>
          <a:lstStyle/>
          <a:p>
            <a:pPr marL="0" indent="0">
              <a:buNone/>
            </a:pPr>
            <a:r>
              <a:rPr lang="nb-NO" sz="1400" b="1" noProof="0"/>
              <a:t>Verktøy for å lede grupper og prosesser: </a:t>
            </a:r>
            <a:r>
              <a:rPr lang="nb-NO" sz="1400" noProof="0">
                <a:hlinkClick r:id="rId4"/>
              </a:rPr>
              <a:t>https://www.prosessverktoy.no/</a:t>
            </a:r>
            <a:endParaRPr lang="nb-NO" sz="1400" b="1" noProof="0"/>
          </a:p>
          <a:p>
            <a:pPr marL="0" indent="0">
              <a:buNone/>
            </a:pPr>
            <a:r>
              <a:rPr lang="nb-NO" sz="1400" b="1" noProof="0"/>
              <a:t>1. Oppstart:</a:t>
            </a:r>
          </a:p>
          <a:p>
            <a:pPr marL="457200" indent="-457200"/>
            <a:r>
              <a:rPr lang="nb-NO" sz="1400" b="1" noProof="0"/>
              <a:t>Runde: </a:t>
            </a:r>
            <a:r>
              <a:rPr lang="nb-NO" sz="1400" noProof="0"/>
              <a:t>hvem er du, hvor kommer du fra, hvorfor er du her.</a:t>
            </a:r>
          </a:p>
          <a:p>
            <a:pPr marL="457200" indent="-457200"/>
            <a:r>
              <a:rPr lang="nb-NO" sz="1400" b="1" noProof="0"/>
              <a:t>Forhandlingsrekke: </a:t>
            </a:r>
            <a:r>
              <a:rPr lang="nb-NO" sz="1400" noProof="0">
                <a:hlinkClick r:id="rId5"/>
              </a:rPr>
              <a:t>https://www.prosessverktoy.no/verktoy/forhandlingsrekke</a:t>
            </a:r>
            <a:endParaRPr lang="nb-NO" sz="1400" noProof="0"/>
          </a:p>
          <a:p>
            <a:pPr marL="457200" indent="-457200"/>
            <a:r>
              <a:rPr lang="nb-NO" sz="1400" b="1" noProof="0"/>
              <a:t>Peke mot nord: </a:t>
            </a:r>
            <a:r>
              <a:rPr lang="nb-NO" sz="1400" noProof="0">
                <a:hlinkClick r:id="rId6"/>
              </a:rPr>
              <a:t>https://www.prosessverktoy.no/verktoy/peke-mot-nord</a:t>
            </a:r>
            <a:endParaRPr lang="nb-NO" sz="1400" noProof="0"/>
          </a:p>
          <a:p>
            <a:pPr marL="457200" indent="-457200"/>
            <a:r>
              <a:rPr lang="nb-NO" sz="1400" b="1" noProof="0"/>
              <a:t>3 gode ting: </a:t>
            </a:r>
            <a:r>
              <a:rPr lang="nb-NO" sz="1400" noProof="0">
                <a:hlinkClick r:id="rId7"/>
              </a:rPr>
              <a:t>https://www.prosessverktoy.no/verktoy/tre-gode-ting</a:t>
            </a:r>
            <a:endParaRPr lang="nb-NO" sz="1400" noProof="0"/>
          </a:p>
          <a:p>
            <a:pPr marL="457200" indent="-457200"/>
            <a:r>
              <a:rPr lang="nb-NO" sz="1400" b="1" noProof="0"/>
              <a:t>Koble seg på</a:t>
            </a:r>
            <a:r>
              <a:rPr lang="nb-NO" sz="1400" noProof="0"/>
              <a:t>: </a:t>
            </a:r>
            <a:r>
              <a:rPr lang="nb-NO" sz="1400" noProof="0">
                <a:hlinkClick r:id="rId4"/>
              </a:rPr>
              <a:t>https://www.prosessverktoy.no/</a:t>
            </a:r>
            <a:endParaRPr lang="nb-NO" sz="1400" noProof="0"/>
          </a:p>
          <a:p>
            <a:pPr marL="914400" lvl="1" indent="-457200"/>
            <a:endParaRPr lang="nb-NO" sz="1400" noProof="0"/>
          </a:p>
          <a:p>
            <a:pPr marL="0" indent="0">
              <a:buNone/>
            </a:pPr>
            <a:r>
              <a:rPr lang="nb-NO" sz="1400" b="1" noProof="0"/>
              <a:t>2. Underveis: </a:t>
            </a:r>
          </a:p>
          <a:p>
            <a:r>
              <a:rPr lang="nb-NO" sz="1400" b="1" noProof="0"/>
              <a:t>Refleksjoner: </a:t>
            </a:r>
            <a:r>
              <a:rPr lang="nb-NO" sz="1400" noProof="0"/>
              <a:t>benytt Kari </a:t>
            </a:r>
            <a:r>
              <a:rPr lang="nb-NO" sz="1400" noProof="0" err="1"/>
              <a:t>caset</a:t>
            </a:r>
            <a:r>
              <a:rPr lang="nb-NO" sz="1400" noProof="0"/>
              <a:t>, eller lignende case aktivt</a:t>
            </a:r>
          </a:p>
          <a:p>
            <a:r>
              <a:rPr lang="nb-NO" sz="1400" noProof="0"/>
              <a:t>Start gjerne </a:t>
            </a:r>
            <a:r>
              <a:rPr lang="nb-NO" sz="1400" b="1" noProof="0"/>
              <a:t>ett nytt tema med case </a:t>
            </a:r>
            <a:r>
              <a:rPr lang="nb-NO" sz="1400" noProof="0"/>
              <a:t>for «koble de på» tema</a:t>
            </a:r>
          </a:p>
          <a:p>
            <a:r>
              <a:rPr lang="nb-NO" sz="1400" noProof="0"/>
              <a:t>Bruk metodikken</a:t>
            </a:r>
            <a:r>
              <a:rPr lang="nb-NO" sz="1400" b="1" noProof="0"/>
              <a:t> IGP</a:t>
            </a:r>
            <a:r>
              <a:rPr lang="nb-NO" sz="1400" noProof="0"/>
              <a:t> aktivt: </a:t>
            </a:r>
            <a:r>
              <a:rPr lang="nb-NO" sz="1400" noProof="0">
                <a:hlinkClick r:id="rId8"/>
              </a:rPr>
              <a:t>https://www.prosessverktoy.no/verktoy/i-g-p-individuell-gruppe-plenum</a:t>
            </a:r>
            <a:endParaRPr lang="nb-NO" sz="1400" noProof="0"/>
          </a:p>
          <a:p>
            <a:pPr marL="0" indent="0">
              <a:buNone/>
            </a:pPr>
            <a:endParaRPr lang="nb-NO" sz="2000" noProof="0"/>
          </a:p>
          <a:p>
            <a:pPr marL="0" indent="0">
              <a:buNone/>
            </a:pPr>
            <a:endParaRPr lang="nb-NO" sz="2000" noProof="0"/>
          </a:p>
          <a:p>
            <a:pPr marL="0" indent="0">
              <a:buNone/>
            </a:pPr>
            <a:endParaRPr lang="nb-NO" sz="2000" noProof="0"/>
          </a:p>
          <a:p>
            <a:endParaRPr lang="nb-NO" sz="2000" b="1" noProof="0"/>
          </a:p>
          <a:p>
            <a:pPr marL="0" indent="0">
              <a:buNone/>
            </a:pPr>
            <a:endParaRPr lang="nb-NO" sz="2000" noProof="0"/>
          </a:p>
        </p:txBody>
      </p:sp>
      <p:sp>
        <p:nvSpPr>
          <p:cNvPr id="4" name="Plassholder for innhold 2">
            <a:extLst>
              <a:ext uri="{FF2B5EF4-FFF2-40B4-BE49-F238E27FC236}">
                <a16:creationId xmlns:a16="http://schemas.microsoft.com/office/drawing/2014/main" id="{87E24FD4-F1EA-087A-F56F-C256B294B9AB}"/>
              </a:ext>
            </a:extLst>
          </p:cNvPr>
          <p:cNvSpPr txBox="1">
            <a:spLocks/>
          </p:cNvSpPr>
          <p:nvPr/>
        </p:nvSpPr>
        <p:spPr>
          <a:xfrm>
            <a:off x="6383044" y="998860"/>
            <a:ext cx="4873841" cy="5249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endParaRPr lang="nb-NO" sz="2400" b="1" noProof="0"/>
          </a:p>
          <a:p>
            <a:pPr marL="0" indent="0">
              <a:buFont typeface="Arial" panose="020B0604020202020204" pitchFamily="34" charset="0"/>
              <a:buNone/>
            </a:pPr>
            <a:endParaRPr lang="nb-NO" sz="2400" noProof="0"/>
          </a:p>
        </p:txBody>
      </p:sp>
      <p:sp>
        <p:nvSpPr>
          <p:cNvPr id="5" name="TekstSylinder 4">
            <a:extLst>
              <a:ext uri="{FF2B5EF4-FFF2-40B4-BE49-F238E27FC236}">
                <a16:creationId xmlns:a16="http://schemas.microsoft.com/office/drawing/2014/main" id="{356A63AA-BF79-415B-8B6C-E7E9095B2804}"/>
              </a:ext>
            </a:extLst>
          </p:cNvPr>
          <p:cNvSpPr txBox="1"/>
          <p:nvPr/>
        </p:nvSpPr>
        <p:spPr>
          <a:xfrm>
            <a:off x="443691" y="915024"/>
            <a:ext cx="9658776" cy="307777"/>
          </a:xfrm>
          <a:prstGeom prst="rect">
            <a:avLst/>
          </a:prstGeom>
          <a:noFill/>
        </p:spPr>
        <p:txBody>
          <a:bodyPr wrap="square" rtlCol="0">
            <a:spAutoFit/>
          </a:bodyPr>
          <a:lstStyle/>
          <a:p>
            <a:r>
              <a:rPr lang="nb-NO" sz="1400" i="1" noProof="0"/>
              <a:t>Her finner du ulike verktøy til undervisningen, velg den metodikken du syns passer best med tanke på tid og målgruppe.</a:t>
            </a:r>
          </a:p>
        </p:txBody>
      </p:sp>
    </p:spTree>
    <p:extLst>
      <p:ext uri="{BB962C8B-B14F-4D97-AF65-F5344CB8AC3E}">
        <p14:creationId xmlns:p14="http://schemas.microsoft.com/office/powerpoint/2010/main" val="195288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96016-247C-7D54-4FD0-CA6531F379AC}"/>
            </a:ext>
          </a:extLst>
        </p:cNvPr>
        <p:cNvGrpSpPr/>
        <p:nvPr/>
      </p:nvGrpSpPr>
      <p:grpSpPr>
        <a:xfrm>
          <a:off x="0" y="0"/>
          <a:ext cx="0" cy="0"/>
          <a:chOff x="0" y="0"/>
          <a:chExt cx="0" cy="0"/>
        </a:xfrm>
      </p:grpSpPr>
      <p:pic>
        <p:nvPicPr>
          <p:cNvPr id="7" name="Bilde 6" descr="Personer som jobber med dette">
            <a:extLst>
              <a:ext uri="{FF2B5EF4-FFF2-40B4-BE49-F238E27FC236}">
                <a16:creationId xmlns:a16="http://schemas.microsoft.com/office/drawing/2014/main" id="{CEA5000B-03A9-D90E-0939-44633BEDA70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340859" y="1506159"/>
            <a:ext cx="5851141" cy="3828361"/>
          </a:xfrm>
          <a:prstGeom prst="rect">
            <a:avLst/>
          </a:prstGeom>
        </p:spPr>
      </p:pic>
      <p:sp>
        <p:nvSpPr>
          <p:cNvPr id="2" name="Tittel 1">
            <a:extLst>
              <a:ext uri="{FF2B5EF4-FFF2-40B4-BE49-F238E27FC236}">
                <a16:creationId xmlns:a16="http://schemas.microsoft.com/office/drawing/2014/main" id="{33E8DFD4-BDBC-F5D3-8D9A-8AECF37667FD}"/>
              </a:ext>
            </a:extLst>
          </p:cNvPr>
          <p:cNvSpPr>
            <a:spLocks noGrp="1"/>
          </p:cNvSpPr>
          <p:nvPr>
            <p:ph type="title"/>
          </p:nvPr>
        </p:nvSpPr>
        <p:spPr>
          <a:xfrm>
            <a:off x="443691" y="248247"/>
            <a:ext cx="1934025" cy="732530"/>
          </a:xfrm>
        </p:spPr>
        <p:txBody>
          <a:bodyPr anchor="b">
            <a:normAutofit/>
          </a:bodyPr>
          <a:lstStyle/>
          <a:p>
            <a:r>
              <a:rPr lang="nb-NO" sz="3600" b="1" noProof="0"/>
              <a:t>Idébank:</a:t>
            </a:r>
          </a:p>
        </p:txBody>
      </p:sp>
      <p:sp>
        <p:nvSpPr>
          <p:cNvPr id="3" name="Plassholder for innhold 2">
            <a:extLst>
              <a:ext uri="{FF2B5EF4-FFF2-40B4-BE49-F238E27FC236}">
                <a16:creationId xmlns:a16="http://schemas.microsoft.com/office/drawing/2014/main" id="{3121885C-CC0A-3713-845C-BB2B8481BEF6}"/>
              </a:ext>
            </a:extLst>
          </p:cNvPr>
          <p:cNvSpPr>
            <a:spLocks noGrp="1"/>
          </p:cNvSpPr>
          <p:nvPr>
            <p:ph idx="1"/>
          </p:nvPr>
        </p:nvSpPr>
        <p:spPr>
          <a:xfrm>
            <a:off x="443693" y="1498748"/>
            <a:ext cx="5939352" cy="4692734"/>
          </a:xfrm>
        </p:spPr>
        <p:txBody>
          <a:bodyPr vert="horz" lIns="91440" tIns="45720" rIns="91440" bIns="45720" rtlCol="0" anchor="t">
            <a:normAutofit fontScale="77500" lnSpcReduction="20000"/>
          </a:bodyPr>
          <a:lstStyle/>
          <a:p>
            <a:pPr marL="0" indent="0">
              <a:buNone/>
            </a:pPr>
            <a:r>
              <a:rPr lang="nb-NO" sz="1800" b="1" noProof="0"/>
              <a:t>Verktøy for å lede grupper og prosesser: </a:t>
            </a:r>
            <a:r>
              <a:rPr lang="nb-NO" sz="1800" noProof="0">
                <a:hlinkClick r:id="rId4"/>
              </a:rPr>
              <a:t>https://www.prosessverktoy.no/</a:t>
            </a:r>
            <a:endParaRPr lang="nb-NO" sz="1800" b="1" noProof="0"/>
          </a:p>
          <a:p>
            <a:pPr marL="0" indent="0">
              <a:buNone/>
            </a:pPr>
            <a:endParaRPr lang="nb-NO" sz="1800" noProof="0"/>
          </a:p>
          <a:p>
            <a:pPr marL="0" indent="0">
              <a:buNone/>
            </a:pPr>
            <a:r>
              <a:rPr lang="nb-NO" sz="1800" b="1" noProof="0"/>
              <a:t>3. Avslutningsvis: </a:t>
            </a:r>
            <a:endParaRPr lang="nb-NO" sz="1800" noProof="0"/>
          </a:p>
          <a:p>
            <a:pPr marL="285750" indent="-285750"/>
            <a:r>
              <a:rPr lang="nb-NO" sz="1800" b="1" noProof="0"/>
              <a:t>Tre gode ting</a:t>
            </a:r>
          </a:p>
          <a:p>
            <a:pPr marL="742950" lvl="1" indent="-285750">
              <a:buFont typeface="Courier New" panose="02070309020205020404" pitchFamily="49" charset="0"/>
              <a:buChar char="o"/>
            </a:pPr>
            <a:r>
              <a:rPr lang="nb-NO" sz="1800" noProof="0"/>
              <a:t>Alle skriver ned tre ting de tar med seg fra undervisningen </a:t>
            </a:r>
          </a:p>
          <a:p>
            <a:pPr marL="742950" lvl="1" indent="-285750">
              <a:buFont typeface="Courier New" panose="02070309020205020404" pitchFamily="49" charset="0"/>
              <a:buChar char="o"/>
            </a:pPr>
            <a:r>
              <a:rPr lang="nb-NO" sz="1800" noProof="0"/>
              <a:t>Del i plenum eller små grupper </a:t>
            </a:r>
          </a:p>
          <a:p>
            <a:pPr marL="742950" lvl="1" indent="-285750">
              <a:buFont typeface="Courier New" panose="02070309020205020404" pitchFamily="49" charset="0"/>
              <a:buChar char="o"/>
            </a:pPr>
            <a:r>
              <a:rPr lang="nb-NO" sz="1800" noProof="0"/>
              <a:t>Verktøy: </a:t>
            </a:r>
            <a:r>
              <a:rPr lang="nb-NO" sz="1800" noProof="0">
                <a:hlinkClick r:id="rId5"/>
              </a:rPr>
              <a:t>3 gode ting</a:t>
            </a:r>
            <a:r>
              <a:rPr lang="nb-NO" sz="1800" noProof="0"/>
              <a:t> </a:t>
            </a:r>
          </a:p>
          <a:p>
            <a:pPr marL="742950" lvl="1" indent="-285750">
              <a:buFont typeface="Courier New" panose="02070309020205020404" pitchFamily="49" charset="0"/>
              <a:buChar char="o"/>
            </a:pPr>
            <a:endParaRPr lang="nb-NO" sz="1800" noProof="0"/>
          </a:p>
          <a:p>
            <a:pPr marL="285750" indent="-285750"/>
            <a:r>
              <a:rPr lang="nb-NO" sz="1800" b="1" noProof="0"/>
              <a:t>Runde med refleksjonsspørsmål</a:t>
            </a:r>
          </a:p>
          <a:p>
            <a:pPr marL="742950" lvl="1" indent="-285750">
              <a:buFont typeface="Courier New" panose="02070309020205020404" pitchFamily="49" charset="0"/>
              <a:buChar char="o"/>
            </a:pPr>
            <a:r>
              <a:rPr lang="nb-NO" sz="1800" noProof="0"/>
              <a:t>«Hva tar jeg med meg til min praksis?» </a:t>
            </a:r>
          </a:p>
          <a:p>
            <a:pPr marL="742950" lvl="1" indent="-285750">
              <a:buFont typeface="Courier New" panose="02070309020205020404" pitchFamily="49" charset="0"/>
              <a:buChar char="o"/>
            </a:pPr>
            <a:r>
              <a:rPr lang="nb-NO" sz="1800" noProof="0"/>
              <a:t>«Hva har jeg lært om respekt og selvbestemmelse?» </a:t>
            </a:r>
          </a:p>
          <a:p>
            <a:pPr marL="742950" lvl="1" indent="-285750">
              <a:buFont typeface="Courier New" panose="02070309020205020404" pitchFamily="49" charset="0"/>
              <a:buChar char="o"/>
            </a:pPr>
            <a:r>
              <a:rPr lang="nb-NO" sz="1800" noProof="0"/>
              <a:t>«Hvordan kan jeg bruke VIPS og 4A i mitt arbeid?» </a:t>
            </a:r>
          </a:p>
          <a:p>
            <a:pPr marL="742950" lvl="1" indent="-285750">
              <a:buFont typeface="Courier New" panose="02070309020205020404" pitchFamily="49" charset="0"/>
              <a:buChar char="o"/>
            </a:pPr>
            <a:endParaRPr lang="nb-NO" sz="1800" noProof="0"/>
          </a:p>
          <a:p>
            <a:pPr marL="285750" indent="-285750"/>
            <a:r>
              <a:rPr lang="nb-NO" sz="1800" b="1" noProof="0"/>
              <a:t>Visuell oppsummering / sjekkliste</a:t>
            </a:r>
          </a:p>
          <a:p>
            <a:pPr marL="742950" lvl="1" indent="-285750">
              <a:buFont typeface="Courier New" panose="02070309020205020404" pitchFamily="49" charset="0"/>
              <a:buChar char="o"/>
            </a:pPr>
            <a:r>
              <a:rPr lang="nb-NO" sz="1800" noProof="0"/>
              <a:t>Lag en slide eller plakat med: </a:t>
            </a:r>
          </a:p>
          <a:p>
            <a:pPr marL="1200150" lvl="2" indent="-285750">
              <a:buFont typeface="Courier New" panose="02070309020205020404" pitchFamily="49" charset="0"/>
              <a:buChar char="o"/>
            </a:pPr>
            <a:r>
              <a:rPr lang="nb-NO" sz="1700" noProof="0"/>
              <a:t>Vilkår for tvang (kap. 4 A) </a:t>
            </a:r>
          </a:p>
          <a:p>
            <a:pPr marL="1200150" lvl="2" indent="-285750">
              <a:buFont typeface="Courier New" panose="02070309020205020404" pitchFamily="49" charset="0"/>
              <a:buChar char="o"/>
            </a:pPr>
            <a:r>
              <a:rPr lang="nb-NO" sz="1700" noProof="0"/>
              <a:t>Tillitsskapende tiltak </a:t>
            </a:r>
          </a:p>
          <a:p>
            <a:pPr marL="1200150" lvl="2" indent="-285750">
              <a:buFont typeface="Courier New" panose="02070309020205020404" pitchFamily="49" charset="0"/>
              <a:buChar char="o"/>
            </a:pPr>
            <a:r>
              <a:rPr lang="nb-NO" sz="1700" noProof="0"/>
              <a:t>Beslutningskompetanse </a:t>
            </a:r>
          </a:p>
          <a:p>
            <a:pPr marL="1200150" lvl="2" indent="-285750">
              <a:buFont typeface="Courier New" panose="02070309020205020404" pitchFamily="49" charset="0"/>
              <a:buChar char="o"/>
            </a:pPr>
            <a:r>
              <a:rPr lang="nb-NO" sz="1700" noProof="0"/>
              <a:t>VIPS-modellen </a:t>
            </a:r>
          </a:p>
          <a:p>
            <a:pPr marL="0" indent="0">
              <a:buNone/>
            </a:pPr>
            <a:endParaRPr lang="nb-NO" sz="2000" noProof="0"/>
          </a:p>
          <a:p>
            <a:pPr marL="0" indent="0">
              <a:buNone/>
            </a:pPr>
            <a:endParaRPr lang="nb-NO" sz="2000" noProof="0"/>
          </a:p>
          <a:p>
            <a:pPr marL="0" indent="0">
              <a:buNone/>
            </a:pPr>
            <a:endParaRPr lang="nb-NO" sz="2000" noProof="0"/>
          </a:p>
          <a:p>
            <a:endParaRPr lang="nb-NO" sz="2000" b="1" noProof="0"/>
          </a:p>
          <a:p>
            <a:pPr marL="0" indent="0">
              <a:buNone/>
            </a:pPr>
            <a:endParaRPr lang="nb-NO" sz="2000" noProof="0"/>
          </a:p>
        </p:txBody>
      </p:sp>
      <p:sp>
        <p:nvSpPr>
          <p:cNvPr id="4" name="Plassholder for innhold 2">
            <a:extLst>
              <a:ext uri="{FF2B5EF4-FFF2-40B4-BE49-F238E27FC236}">
                <a16:creationId xmlns:a16="http://schemas.microsoft.com/office/drawing/2014/main" id="{875345B1-4994-1CF3-26A9-02B79C70099C}"/>
              </a:ext>
            </a:extLst>
          </p:cNvPr>
          <p:cNvSpPr txBox="1">
            <a:spLocks/>
          </p:cNvSpPr>
          <p:nvPr/>
        </p:nvSpPr>
        <p:spPr>
          <a:xfrm>
            <a:off x="6383044" y="998860"/>
            <a:ext cx="4873841" cy="5249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endParaRPr lang="nb-NO" sz="2400" b="1" noProof="0"/>
          </a:p>
          <a:p>
            <a:pPr marL="0" indent="0">
              <a:buFont typeface="Arial" panose="020B0604020202020204" pitchFamily="34" charset="0"/>
              <a:buNone/>
            </a:pPr>
            <a:endParaRPr lang="nb-NO" sz="2400" noProof="0"/>
          </a:p>
        </p:txBody>
      </p:sp>
      <p:sp>
        <p:nvSpPr>
          <p:cNvPr id="5" name="TekstSylinder 4">
            <a:extLst>
              <a:ext uri="{FF2B5EF4-FFF2-40B4-BE49-F238E27FC236}">
                <a16:creationId xmlns:a16="http://schemas.microsoft.com/office/drawing/2014/main" id="{7222586B-9397-38A1-9C7C-DB8BBA4C6A55}"/>
              </a:ext>
            </a:extLst>
          </p:cNvPr>
          <p:cNvSpPr txBox="1"/>
          <p:nvPr/>
        </p:nvSpPr>
        <p:spPr>
          <a:xfrm>
            <a:off x="443691" y="915024"/>
            <a:ext cx="10154536" cy="307777"/>
          </a:xfrm>
          <a:prstGeom prst="rect">
            <a:avLst/>
          </a:prstGeom>
          <a:noFill/>
        </p:spPr>
        <p:txBody>
          <a:bodyPr wrap="square" rtlCol="0">
            <a:spAutoFit/>
          </a:bodyPr>
          <a:lstStyle/>
          <a:p>
            <a:r>
              <a:rPr lang="nb-NO" sz="1400" i="1" noProof="0"/>
              <a:t>Her finner du ulike verktøy til undervisningen, velg den metodikken du syns passer best med tanke på tid og målgruppe.</a:t>
            </a:r>
          </a:p>
        </p:txBody>
      </p:sp>
    </p:spTree>
    <p:extLst>
      <p:ext uri="{BB962C8B-B14F-4D97-AF65-F5344CB8AC3E}">
        <p14:creationId xmlns:p14="http://schemas.microsoft.com/office/powerpoint/2010/main" val="26392979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05ABF4-D481-6774-9350-B4AEF076C990}"/>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Bilde 2">
            <a:extLst>
              <a:ext uri="{FF2B5EF4-FFF2-40B4-BE49-F238E27FC236}">
                <a16:creationId xmlns:a16="http://schemas.microsoft.com/office/drawing/2014/main" id="{29697332-2F5F-4098-3C48-0715713A1B5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1282"/>
            <a:ext cx="12191980" cy="6856718"/>
          </a:xfrm>
          <a:prstGeom prst="rect">
            <a:avLst/>
          </a:prstGeom>
        </p:spPr>
      </p:pic>
    </p:spTree>
    <p:extLst>
      <p:ext uri="{BB962C8B-B14F-4D97-AF65-F5344CB8AC3E}">
        <p14:creationId xmlns:p14="http://schemas.microsoft.com/office/powerpoint/2010/main" val="3498975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80A7DC-872D-9D02-0ADE-66D364BFD51F}"/>
            </a:ext>
          </a:extLst>
        </p:cNvPr>
        <p:cNvGrpSpPr/>
        <p:nvPr/>
      </p:nvGrpSpPr>
      <p:grpSpPr>
        <a:xfrm>
          <a:off x="0" y="0"/>
          <a:ext cx="0" cy="0"/>
          <a:chOff x="0" y="0"/>
          <a:chExt cx="0" cy="0"/>
        </a:xfrm>
      </p:grpSpPr>
      <p:sp>
        <p:nvSpPr>
          <p:cNvPr id="54" name="Rectangle 5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Bilde 2">
            <a:extLst>
              <a:ext uri="{FF2B5EF4-FFF2-40B4-BE49-F238E27FC236}">
                <a16:creationId xmlns:a16="http://schemas.microsoft.com/office/drawing/2014/main" id="{B77FBE2D-2243-614A-C44D-1442311F79E0}"/>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20" y="1282"/>
            <a:ext cx="12191980" cy="6856718"/>
          </a:xfrm>
          <a:prstGeom prst="rect">
            <a:avLst/>
          </a:prstGeom>
        </p:spPr>
      </p:pic>
    </p:spTree>
    <p:extLst>
      <p:ext uri="{BB962C8B-B14F-4D97-AF65-F5344CB8AC3E}">
        <p14:creationId xmlns:p14="http://schemas.microsoft.com/office/powerpoint/2010/main" val="2557013233"/>
      </p:ext>
    </p:extLst>
  </p:cSld>
  <p:clrMapOvr>
    <a:masterClrMapping/>
  </p:clrMapOvr>
  <p:extLst>
    <p:ext uri="{6950BFC3-D8DA-4A85-94F7-54DA5524770B}">
      <p188:commentRel xmlns:p188="http://schemas.microsoft.com/office/powerpoint/2018/8/main" r:id="rId3"/>
    </p:ext>
  </p:extLs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51D5FE-3157-F8C9-A9FC-5BA9ECFEF825}"/>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a:extLst>
              <a:ext uri="{FF2B5EF4-FFF2-40B4-BE49-F238E27FC236}">
                <a16:creationId xmlns:a16="http://schemas.microsoft.com/office/drawing/2014/main" id="{3CBE9AAE-5698-1E90-8C69-BD0C7566554B}"/>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1" y="10"/>
            <a:ext cx="9669642" cy="6857990"/>
          </a:xfrm>
          <a:prstGeom prst="rect">
            <a:avLst/>
          </a:prstGeom>
        </p:spPr>
      </p:pic>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12BAAAE-29FE-1A39-4995-9AB2A1EE23E0}"/>
              </a:ext>
            </a:extLst>
          </p:cNvPr>
          <p:cNvSpPr>
            <a:spLocks noGrp="1"/>
          </p:cNvSpPr>
          <p:nvPr>
            <p:ph type="title"/>
          </p:nvPr>
        </p:nvSpPr>
        <p:spPr>
          <a:xfrm>
            <a:off x="7760072" y="2479044"/>
            <a:ext cx="3822189" cy="1899912"/>
          </a:xfrm>
        </p:spPr>
        <p:txBody>
          <a:bodyPr>
            <a:normAutofit/>
          </a:bodyPr>
          <a:lstStyle/>
          <a:p>
            <a:r>
              <a:rPr lang="nb-NO" sz="3600" b="1" noProof="0">
                <a:latin typeface="+mn-lt"/>
              </a:rPr>
              <a:t>Hva ville du gjort i denne situasjonen? </a:t>
            </a:r>
          </a:p>
        </p:txBody>
      </p:sp>
    </p:spTree>
    <p:extLst>
      <p:ext uri="{BB962C8B-B14F-4D97-AF65-F5344CB8AC3E}">
        <p14:creationId xmlns:p14="http://schemas.microsoft.com/office/powerpoint/2010/main" val="3504260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798B1A-3C66-F6DE-7564-24B86710F9E1}"/>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Bilde 2">
            <a:extLst>
              <a:ext uri="{FF2B5EF4-FFF2-40B4-BE49-F238E27FC236}">
                <a16:creationId xmlns:a16="http://schemas.microsoft.com/office/drawing/2014/main" id="{A7744AE0-0132-20C9-7667-EDBC6655C5C4}"/>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1282"/>
            <a:ext cx="12191980" cy="6856718"/>
          </a:xfrm>
          <a:prstGeom prst="rect">
            <a:avLst/>
          </a:prstGeom>
        </p:spPr>
      </p:pic>
    </p:spTree>
    <p:extLst>
      <p:ext uri="{BB962C8B-B14F-4D97-AF65-F5344CB8AC3E}">
        <p14:creationId xmlns:p14="http://schemas.microsoft.com/office/powerpoint/2010/main" val="1552976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CBE79E-3B11-A399-9B79-0998DB742434}"/>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a:extLst>
              <a:ext uri="{FF2B5EF4-FFF2-40B4-BE49-F238E27FC236}">
                <a16:creationId xmlns:a16="http://schemas.microsoft.com/office/drawing/2014/main" id="{9E76559B-17F8-98B4-5B92-53BCFB8C53CA}"/>
              </a:ext>
            </a:extLst>
          </p:cNvPr>
          <p:cNvPicPr>
            <a:picLocks noChangeAspect="1"/>
          </p:cNvPicPr>
          <p:nvPr/>
        </p:nvPicPr>
        <p:blipFill>
          <a:blip r:embed="rId3" cstate="screen">
            <a:extLst>
              <a:ext uri="{28A0092B-C50C-407E-A947-70E740481C1C}">
                <a14:useLocalDpi xmlns:a14="http://schemas.microsoft.com/office/drawing/2010/main" val="0"/>
              </a:ext>
            </a:extLst>
          </a:blip>
          <a:srcRect r="-1" b="-1"/>
          <a:stretch>
            <a:fillRect/>
          </a:stretch>
        </p:blipFill>
        <p:spPr>
          <a:xfrm>
            <a:off x="1" y="10"/>
            <a:ext cx="9669642" cy="6857990"/>
          </a:xfrm>
          <a:prstGeom prst="rect">
            <a:avLst/>
          </a:prstGeom>
        </p:spPr>
      </p:pic>
      <p:sp>
        <p:nvSpPr>
          <p:cNvPr id="40" name="Rectangle 3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tel 1">
            <a:extLst>
              <a:ext uri="{FF2B5EF4-FFF2-40B4-BE49-F238E27FC236}">
                <a16:creationId xmlns:a16="http://schemas.microsoft.com/office/drawing/2014/main" id="{6502726D-431B-9E6B-05FD-FCB87BDE237E}"/>
              </a:ext>
            </a:extLst>
          </p:cNvPr>
          <p:cNvSpPr>
            <a:spLocks noGrp="1"/>
          </p:cNvSpPr>
          <p:nvPr>
            <p:ph type="title"/>
          </p:nvPr>
        </p:nvSpPr>
        <p:spPr>
          <a:xfrm>
            <a:off x="6721499" y="4269241"/>
            <a:ext cx="5154538" cy="1248276"/>
          </a:xfrm>
          <a:noFill/>
        </p:spPr>
        <p:txBody>
          <a:bodyPr vert="horz" lIns="91440" tIns="45720" rIns="91440" bIns="45720" rtlCol="0" anchor="b">
            <a:normAutofit/>
          </a:bodyPr>
          <a:lstStyle/>
          <a:p>
            <a:r>
              <a:rPr lang="en-US" sz="3600" b="1"/>
              <a:t>Vurder </a:t>
            </a:r>
            <a:r>
              <a:rPr lang="en-US" sz="3600" b="1" err="1"/>
              <a:t>hans</a:t>
            </a:r>
            <a:r>
              <a:rPr lang="en-US" sz="3600" b="1"/>
              <a:t> </a:t>
            </a:r>
            <a:r>
              <a:rPr lang="en-US" sz="3600" b="1" noProof="0"/>
              <a:t> </a:t>
            </a:r>
            <a:r>
              <a:rPr lang="en-US" sz="3600" b="1" noProof="0" err="1"/>
              <a:t>beslutningskompetanse</a:t>
            </a:r>
            <a:r>
              <a:rPr lang="en-US" sz="3600" b="1" noProof="0"/>
              <a:t>?</a:t>
            </a:r>
          </a:p>
        </p:txBody>
      </p:sp>
      <p:graphicFrame>
        <p:nvGraphicFramePr>
          <p:cNvPr id="3" name="Diagram 2">
            <a:extLst>
              <a:ext uri="{FF2B5EF4-FFF2-40B4-BE49-F238E27FC236}">
                <a16:creationId xmlns:a16="http://schemas.microsoft.com/office/drawing/2014/main" id="{A687CB07-28C3-AF7D-E29F-7E1C044CEAC1}"/>
              </a:ext>
            </a:extLst>
          </p:cNvPr>
          <p:cNvGraphicFramePr/>
          <p:nvPr>
            <p:extLst>
              <p:ext uri="{D42A27DB-BD31-4B8C-83A1-F6EECF244321}">
                <p14:modId xmlns:p14="http://schemas.microsoft.com/office/powerpoint/2010/main" val="3296325430"/>
              </p:ext>
            </p:extLst>
          </p:nvPr>
        </p:nvGraphicFramePr>
        <p:xfrm>
          <a:off x="6724545" y="4612189"/>
          <a:ext cx="5280738" cy="3242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785973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67B267-14C7-2D2F-BBAF-B772BE199BCD}"/>
            </a:ext>
          </a:extLst>
        </p:cNvPr>
        <p:cNvGrpSpPr/>
        <p:nvPr/>
      </p:nvGrpSpPr>
      <p:grpSpPr>
        <a:xfrm>
          <a:off x="0" y="0"/>
          <a:ext cx="0" cy="0"/>
          <a:chOff x="0" y="0"/>
          <a:chExt cx="0" cy="0"/>
        </a:xfrm>
      </p:grpSpPr>
      <p:sp>
        <p:nvSpPr>
          <p:cNvPr id="40" name="Rectangle 3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Bilde 7">
            <a:extLst>
              <a:ext uri="{FF2B5EF4-FFF2-40B4-BE49-F238E27FC236}">
                <a16:creationId xmlns:a16="http://schemas.microsoft.com/office/drawing/2014/main" id="{53201BFF-17B3-978F-CECF-77B8487A9B8F}"/>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196850" y="173518"/>
            <a:ext cx="11798300" cy="6512763"/>
          </a:xfrm>
          <a:prstGeom prst="rect">
            <a:avLst/>
          </a:prstGeom>
        </p:spPr>
      </p:pic>
    </p:spTree>
    <p:extLst>
      <p:ext uri="{BB962C8B-B14F-4D97-AF65-F5344CB8AC3E}">
        <p14:creationId xmlns:p14="http://schemas.microsoft.com/office/powerpoint/2010/main" val="11812978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62033-1730-923B-9827-96BFB2B186C0}"/>
            </a:ext>
          </a:extLst>
        </p:cNvPr>
        <p:cNvGrpSpPr/>
        <p:nvPr/>
      </p:nvGrpSpPr>
      <p:grpSpPr>
        <a:xfrm>
          <a:off x="0" y="0"/>
          <a:ext cx="0" cy="0"/>
          <a:chOff x="0" y="0"/>
          <a:chExt cx="0" cy="0"/>
        </a:xfrm>
      </p:grpSpPr>
      <p:pic>
        <p:nvPicPr>
          <p:cNvPr id="3" name="Bilde 2">
            <a:extLst>
              <a:ext uri="{FF2B5EF4-FFF2-40B4-BE49-F238E27FC236}">
                <a16:creationId xmlns:a16="http://schemas.microsoft.com/office/drawing/2014/main" id="{9F1B8DF0-FCF4-DFBD-E4B5-AB1889B95D6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1880680"/>
            <a:ext cx="6938682" cy="4625788"/>
          </a:xfrm>
          <a:prstGeom prst="rect">
            <a:avLst/>
          </a:prstGeom>
        </p:spPr>
      </p:pic>
      <p:graphicFrame>
        <p:nvGraphicFramePr>
          <p:cNvPr id="233" name="Diagram 232">
            <a:extLst>
              <a:ext uri="{FF2B5EF4-FFF2-40B4-BE49-F238E27FC236}">
                <a16:creationId xmlns:a16="http://schemas.microsoft.com/office/drawing/2014/main" id="{C78B4C75-15A0-CF45-FEA3-3F1C452AB890}"/>
              </a:ext>
            </a:extLst>
          </p:cNvPr>
          <p:cNvGraphicFramePr/>
          <p:nvPr/>
        </p:nvGraphicFramePr>
        <p:xfrm>
          <a:off x="6417734" y="2406795"/>
          <a:ext cx="5291663" cy="37528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Plassholder for innhold 2">
            <a:extLst>
              <a:ext uri="{FF2B5EF4-FFF2-40B4-BE49-F238E27FC236}">
                <a16:creationId xmlns:a16="http://schemas.microsoft.com/office/drawing/2014/main" id="{CAC17C60-EAAB-1FD0-44BA-C96A45FC9372}"/>
              </a:ext>
            </a:extLst>
          </p:cNvPr>
          <p:cNvSpPr>
            <a:spLocks noGrp="1"/>
          </p:cNvSpPr>
          <p:nvPr>
            <p:ph idx="1"/>
          </p:nvPr>
        </p:nvSpPr>
        <p:spPr>
          <a:xfrm>
            <a:off x="275635" y="1161577"/>
            <a:ext cx="5559113" cy="1438205"/>
          </a:xfrm>
        </p:spPr>
        <p:txBody>
          <a:bodyPr vert="horz" lIns="91440" tIns="45720" rIns="91440" bIns="45720" rtlCol="0">
            <a:noAutofit/>
          </a:bodyPr>
          <a:lstStyle/>
          <a:p>
            <a:pPr marL="0" indent="0">
              <a:buNone/>
            </a:pPr>
            <a:r>
              <a:rPr lang="nb-NO" sz="3600" b="1" noProof="0">
                <a:latin typeface="+mj-lt"/>
              </a:rPr>
              <a:t>Er det grunnlag for tvang?</a:t>
            </a:r>
          </a:p>
        </p:txBody>
      </p:sp>
    </p:spTree>
    <p:extLst>
      <p:ext uri="{BB962C8B-B14F-4D97-AF65-F5344CB8AC3E}">
        <p14:creationId xmlns:p14="http://schemas.microsoft.com/office/powerpoint/2010/main" val="12046503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5AEFD1-F36A-7297-F2FE-C29CB42381EF}"/>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de 2">
            <a:extLst>
              <a:ext uri="{FF2B5EF4-FFF2-40B4-BE49-F238E27FC236}">
                <a16:creationId xmlns:a16="http://schemas.microsoft.com/office/drawing/2014/main" id="{8E890CB7-5814-E341-A49D-FFB145A81D33}"/>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1"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lassholder for innhold 2">
            <a:extLst>
              <a:ext uri="{FF2B5EF4-FFF2-40B4-BE49-F238E27FC236}">
                <a16:creationId xmlns:a16="http://schemas.microsoft.com/office/drawing/2014/main" id="{56546EC4-754C-CBB3-FAC6-7CE24A38CF7B}"/>
              </a:ext>
            </a:extLst>
          </p:cNvPr>
          <p:cNvSpPr>
            <a:spLocks noGrp="1"/>
          </p:cNvSpPr>
          <p:nvPr>
            <p:ph idx="1"/>
          </p:nvPr>
        </p:nvSpPr>
        <p:spPr>
          <a:xfrm>
            <a:off x="8658508" y="2661328"/>
            <a:ext cx="3196770" cy="2224885"/>
          </a:xfrm>
        </p:spPr>
        <p:txBody>
          <a:bodyPr>
            <a:normAutofit lnSpcReduction="10000"/>
          </a:bodyPr>
          <a:lstStyle/>
          <a:p>
            <a:pPr marL="0" indent="0">
              <a:buNone/>
            </a:pPr>
            <a:r>
              <a:rPr lang="nb-NO" sz="2400" noProof="0"/>
              <a:t>Bak alle lover og regler finnes et menneske som ønsker å bli </a:t>
            </a:r>
            <a:r>
              <a:rPr lang="nb-NO" sz="2400" b="1" noProof="0"/>
              <a:t>sett, hørt </a:t>
            </a:r>
            <a:r>
              <a:rPr lang="nb-NO" sz="2400" noProof="0"/>
              <a:t>og </a:t>
            </a:r>
            <a:r>
              <a:rPr lang="nb-NO" sz="2400" b="1" noProof="0"/>
              <a:t>ivaretatt</a:t>
            </a:r>
            <a:r>
              <a:rPr lang="nb-NO" sz="2400" noProof="0"/>
              <a:t> med </a:t>
            </a:r>
            <a:r>
              <a:rPr lang="nb-NO" sz="2400" b="1" noProof="0"/>
              <a:t>respekt</a:t>
            </a:r>
            <a:r>
              <a:rPr lang="nb-NO" sz="2400" noProof="0"/>
              <a:t> og</a:t>
            </a:r>
            <a:r>
              <a:rPr lang="nb-NO" sz="2400" b="1" noProof="0"/>
              <a:t> omsorg</a:t>
            </a:r>
            <a:r>
              <a:rPr lang="nb-NO" sz="2000" b="1" noProof="0"/>
              <a:t>.</a:t>
            </a:r>
            <a:r>
              <a:rPr lang="nb-NO" sz="3600" b="1" noProof="0">
                <a:latin typeface="Bradley Hand ITC" panose="03070402050302030203" pitchFamily="66" charset="0"/>
              </a:rPr>
              <a:t>		       </a:t>
            </a:r>
            <a:r>
              <a:rPr lang="nb-NO" sz="3600" b="1">
                <a:latin typeface="Kunstler Script" panose="030304020206070D0D06" pitchFamily="66" charset="0"/>
              </a:rPr>
              <a:t> </a:t>
            </a:r>
            <a:endParaRPr lang="nb-NO" sz="3600" b="1" noProof="0">
              <a:latin typeface="Bradley Hand ITC" panose="03070402050302030203" pitchFamily="66" charset="0"/>
            </a:endParaRPr>
          </a:p>
        </p:txBody>
      </p:sp>
    </p:spTree>
    <p:extLst>
      <p:ext uri="{BB962C8B-B14F-4D97-AF65-F5344CB8AC3E}">
        <p14:creationId xmlns:p14="http://schemas.microsoft.com/office/powerpoint/2010/main" val="1836465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769F49-F3A2-36BE-007B-5DF2AA8D1056}"/>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Bilde 3">
            <a:extLst>
              <a:ext uri="{FF2B5EF4-FFF2-40B4-BE49-F238E27FC236}">
                <a16:creationId xmlns:a16="http://schemas.microsoft.com/office/drawing/2014/main" id="{84B7CDE4-A531-93F9-B5D7-7473307F54F7}"/>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1282"/>
            <a:ext cx="12191980" cy="6856718"/>
          </a:xfrm>
          <a:prstGeom prst="rect">
            <a:avLst/>
          </a:prstGeom>
        </p:spPr>
      </p:pic>
    </p:spTree>
    <p:extLst>
      <p:ext uri="{BB962C8B-B14F-4D97-AF65-F5344CB8AC3E}">
        <p14:creationId xmlns:p14="http://schemas.microsoft.com/office/powerpoint/2010/main" val="977533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7298EC-665E-2665-47DC-330DAE643FB1}"/>
            </a:ext>
          </a:extLst>
        </p:cNvPr>
        <p:cNvGrpSpPr/>
        <p:nvPr/>
      </p:nvGrpSpPr>
      <p:grpSpPr>
        <a:xfrm>
          <a:off x="0" y="0"/>
          <a:ext cx="0" cy="0"/>
          <a:chOff x="0" y="0"/>
          <a:chExt cx="0" cy="0"/>
        </a:xfrm>
      </p:grpSpPr>
      <p:sp>
        <p:nvSpPr>
          <p:cNvPr id="61" name="Rectangle 6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Bilde 3">
            <a:extLst>
              <a:ext uri="{FF2B5EF4-FFF2-40B4-BE49-F238E27FC236}">
                <a16:creationId xmlns:a16="http://schemas.microsoft.com/office/drawing/2014/main" id="{94796D1D-201C-A3E2-6D1A-7D9C0920F978}"/>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1282"/>
            <a:ext cx="12191980" cy="6856718"/>
          </a:xfrm>
          <a:prstGeom prst="rect">
            <a:avLst/>
          </a:prstGeom>
        </p:spPr>
      </p:pic>
    </p:spTree>
    <p:extLst>
      <p:ext uri="{BB962C8B-B14F-4D97-AF65-F5344CB8AC3E}">
        <p14:creationId xmlns:p14="http://schemas.microsoft.com/office/powerpoint/2010/main" val="12334526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BEC266-3A66-9105-4C1A-8DB6D32B892B}"/>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e 5">
            <a:extLst>
              <a:ext uri="{FF2B5EF4-FFF2-40B4-BE49-F238E27FC236}">
                <a16:creationId xmlns:a16="http://schemas.microsoft.com/office/drawing/2014/main" id="{1D299E71-A32A-DFE4-CE0F-340CDECE43E5}"/>
              </a:ext>
            </a:extLst>
          </p:cNvPr>
          <p:cNvPicPr>
            <a:picLocks noChangeAspect="1"/>
          </p:cNvPicPr>
          <p:nvPr/>
        </p:nvPicPr>
        <p:blipFill>
          <a:blip r:embed="rId3" cstate="screen">
            <a:extLst>
              <a:ext uri="{28A0092B-C50C-407E-A947-70E740481C1C}">
                <a14:useLocalDpi xmlns:a14="http://schemas.microsoft.com/office/drawing/2010/main" val="0"/>
              </a:ext>
            </a:extLst>
          </a:blip>
          <a:srcRect r="-1" b="-1"/>
          <a:stretch>
            <a:fillRect/>
          </a:stretch>
        </p:blipFill>
        <p:spPr>
          <a:xfrm>
            <a:off x="1" y="10"/>
            <a:ext cx="9669642" cy="6857990"/>
          </a:xfrm>
          <a:prstGeom prst="rect">
            <a:avLst/>
          </a:prstGeom>
        </p:spPr>
      </p:pic>
      <p:sp>
        <p:nvSpPr>
          <p:cNvPr id="29" name="Rectangle 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FEE8EE5-6B45-88E8-F950-755F0779FB0D}"/>
              </a:ext>
            </a:extLst>
          </p:cNvPr>
          <p:cNvSpPr>
            <a:spLocks noGrp="1"/>
          </p:cNvSpPr>
          <p:nvPr>
            <p:ph type="title"/>
          </p:nvPr>
        </p:nvSpPr>
        <p:spPr>
          <a:xfrm>
            <a:off x="8381015" y="1352096"/>
            <a:ext cx="3254829" cy="1899912"/>
          </a:xfrm>
        </p:spPr>
        <p:txBody>
          <a:bodyPr>
            <a:normAutofit/>
          </a:bodyPr>
          <a:lstStyle/>
          <a:p>
            <a:r>
              <a:rPr lang="nb-NO" sz="3600" b="1" noProof="0"/>
              <a:t>Hva ville du gjort i denne situasjonen? </a:t>
            </a:r>
          </a:p>
        </p:txBody>
      </p:sp>
      <p:sp>
        <p:nvSpPr>
          <p:cNvPr id="5" name="Rectangle 2">
            <a:extLst>
              <a:ext uri="{FF2B5EF4-FFF2-40B4-BE49-F238E27FC236}">
                <a16:creationId xmlns:a16="http://schemas.microsoft.com/office/drawing/2014/main" id="{FA50D7B5-A835-F71A-5895-E5C286EC746B}"/>
              </a:ext>
            </a:extLst>
          </p:cNvPr>
          <p:cNvSpPr>
            <a:spLocks noGrp="1" noChangeArrowheads="1"/>
          </p:cNvSpPr>
          <p:nvPr>
            <p:ph idx="1"/>
          </p:nvPr>
        </p:nvSpPr>
        <p:spPr bwMode="auto">
          <a:xfrm>
            <a:off x="8345712" y="3327401"/>
            <a:ext cx="3254828" cy="27479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spcBef>
                <a:spcPct val="0"/>
              </a:spcBef>
              <a:spcAft>
                <a:spcPts val="600"/>
              </a:spcAft>
            </a:pPr>
            <a:r>
              <a:rPr lang="nb-NO" sz="2400"/>
              <a:t>Ahmed</a:t>
            </a:r>
            <a:r>
              <a:rPr kumimoji="0" lang="nb-NO" sz="2400" b="0" i="0" u="none" strike="noStrike" cap="none" normalizeH="0" baseline="0" noProof="0">
                <a:ln>
                  <a:noFill/>
                </a:ln>
                <a:effectLst/>
              </a:rPr>
              <a:t> drikker inntil 2 l brus daglig</a:t>
            </a:r>
          </a:p>
          <a:p>
            <a:pPr eaLnBrk="0" fontAlgn="base" hangingPunct="0">
              <a:spcBef>
                <a:spcPct val="0"/>
              </a:spcBef>
              <a:spcAft>
                <a:spcPts val="600"/>
              </a:spcAft>
            </a:pPr>
            <a:r>
              <a:rPr kumimoji="0" lang="nb-NO" sz="2400" b="0" i="0" u="none" strike="noStrike" cap="none" normalizeH="0" baseline="0" noProof="0">
                <a:ln>
                  <a:noFill/>
                </a:ln>
                <a:effectLst/>
              </a:rPr>
              <a:t>Gir utrykk for smerter i tennene</a:t>
            </a:r>
          </a:p>
          <a:p>
            <a:pPr eaLnBrk="0" fontAlgn="base" hangingPunct="0">
              <a:spcBef>
                <a:spcPct val="0"/>
              </a:spcBef>
              <a:spcAft>
                <a:spcPts val="600"/>
              </a:spcAft>
            </a:pPr>
            <a:r>
              <a:rPr kumimoji="0" lang="nb-NO" sz="2400" b="0" i="0" u="none" strike="noStrike" cap="none" normalizeH="0" baseline="0" noProof="0">
                <a:ln>
                  <a:noFill/>
                </a:ln>
                <a:effectLst/>
              </a:rPr>
              <a:t>Vil ikke pusse tenner</a:t>
            </a:r>
          </a:p>
          <a:p>
            <a:pPr marL="0" marR="0" lvl="0" indent="0" defTabSz="914400" rtl="0" eaLnBrk="0" fontAlgn="base" latinLnBrk="0" hangingPunct="0">
              <a:spcBef>
                <a:spcPct val="0"/>
              </a:spcBef>
              <a:spcAft>
                <a:spcPts val="600"/>
              </a:spcAft>
              <a:buClrTx/>
              <a:buSzTx/>
              <a:buNone/>
              <a:tabLst/>
            </a:pPr>
            <a:endParaRPr kumimoji="0" lang="nb-NO" sz="2000" b="0" i="0" u="none" strike="noStrike" cap="none" normalizeH="0" baseline="0" noProof="0">
              <a:ln>
                <a:noFill/>
              </a:ln>
              <a:effectLst/>
            </a:endParaRPr>
          </a:p>
        </p:txBody>
      </p:sp>
    </p:spTree>
    <p:extLst>
      <p:ext uri="{BB962C8B-B14F-4D97-AF65-F5344CB8AC3E}">
        <p14:creationId xmlns:p14="http://schemas.microsoft.com/office/powerpoint/2010/main" val="24521105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22A05F-A43D-70DE-7411-AAD3DE07B9D2}"/>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Bilde 3">
            <a:extLst>
              <a:ext uri="{FF2B5EF4-FFF2-40B4-BE49-F238E27FC236}">
                <a16:creationId xmlns:a16="http://schemas.microsoft.com/office/drawing/2014/main" id="{EAE77EB4-7487-48DA-51F2-F854137F4481}"/>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196850" y="173518"/>
            <a:ext cx="11798300" cy="6512763"/>
          </a:xfrm>
          <a:prstGeom prst="rect">
            <a:avLst/>
          </a:prstGeom>
        </p:spPr>
      </p:pic>
    </p:spTree>
    <p:extLst>
      <p:ext uri="{BB962C8B-B14F-4D97-AF65-F5344CB8AC3E}">
        <p14:creationId xmlns:p14="http://schemas.microsoft.com/office/powerpoint/2010/main" val="22781654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271B5D-6DDE-0AD9-8956-2875BB53F3CA}"/>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e 5">
            <a:extLst>
              <a:ext uri="{FF2B5EF4-FFF2-40B4-BE49-F238E27FC236}">
                <a16:creationId xmlns:a16="http://schemas.microsoft.com/office/drawing/2014/main" id="{4A1EEED0-465F-5BF8-EABC-499E6A87696F}"/>
              </a:ext>
            </a:extLst>
          </p:cNvPr>
          <p:cNvPicPr>
            <a:picLocks noChangeAspect="1"/>
          </p:cNvPicPr>
          <p:nvPr/>
        </p:nvPicPr>
        <p:blipFill>
          <a:blip r:embed="rId3" cstate="screen">
            <a:extLst>
              <a:ext uri="{28A0092B-C50C-407E-A947-70E740481C1C}">
                <a14:useLocalDpi xmlns:a14="http://schemas.microsoft.com/office/drawing/2010/main" val="0"/>
              </a:ext>
            </a:extLst>
          </a:blip>
          <a:srcRect b="-1"/>
          <a:stretch>
            <a:fillRect/>
          </a:stretch>
        </p:blipFill>
        <p:spPr>
          <a:xfrm>
            <a:off x="1" y="10"/>
            <a:ext cx="9669642" cy="6857990"/>
          </a:xfrm>
          <a:prstGeom prst="rect">
            <a:avLst/>
          </a:prstGeom>
        </p:spPr>
      </p:pic>
      <p:sp>
        <p:nvSpPr>
          <p:cNvPr id="40" name="Rectangle 3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tel 1">
            <a:extLst>
              <a:ext uri="{FF2B5EF4-FFF2-40B4-BE49-F238E27FC236}">
                <a16:creationId xmlns:a16="http://schemas.microsoft.com/office/drawing/2014/main" id="{6A0D7906-2ED1-F8FD-E93F-5DD976D13BD6}"/>
              </a:ext>
            </a:extLst>
          </p:cNvPr>
          <p:cNvSpPr>
            <a:spLocks noGrp="1"/>
          </p:cNvSpPr>
          <p:nvPr>
            <p:ph type="title"/>
          </p:nvPr>
        </p:nvSpPr>
        <p:spPr>
          <a:xfrm>
            <a:off x="6656175" y="3668840"/>
            <a:ext cx="5280738" cy="1688760"/>
          </a:xfrm>
          <a:noFill/>
        </p:spPr>
        <p:txBody>
          <a:bodyPr vert="horz" lIns="91440" tIns="45720" rIns="91440" bIns="45720" rtlCol="0" anchor="b">
            <a:normAutofit/>
          </a:bodyPr>
          <a:lstStyle/>
          <a:p>
            <a:r>
              <a:rPr lang="en-US" sz="3600" b="1" err="1"/>
              <a:t>Vurder</a:t>
            </a:r>
            <a:r>
              <a:rPr lang="en-US" sz="3600" b="1"/>
              <a:t> </a:t>
            </a:r>
            <a:r>
              <a:rPr lang="en-US" sz="3600" b="1" err="1"/>
              <a:t>hans</a:t>
            </a:r>
            <a:r>
              <a:rPr lang="en-US" sz="3600" b="1"/>
              <a:t> </a:t>
            </a:r>
            <a:r>
              <a:rPr lang="en-US" sz="3600" b="1" noProof="0"/>
              <a:t> </a:t>
            </a:r>
            <a:r>
              <a:rPr lang="en-US" sz="3600" b="1" noProof="0" err="1"/>
              <a:t>beslutningskompetanse</a:t>
            </a:r>
            <a:r>
              <a:rPr lang="en-US" sz="3600" b="1" noProof="0"/>
              <a:t>?</a:t>
            </a:r>
          </a:p>
        </p:txBody>
      </p:sp>
      <p:graphicFrame>
        <p:nvGraphicFramePr>
          <p:cNvPr id="3" name="Diagram 2">
            <a:extLst>
              <a:ext uri="{FF2B5EF4-FFF2-40B4-BE49-F238E27FC236}">
                <a16:creationId xmlns:a16="http://schemas.microsoft.com/office/drawing/2014/main" id="{3E8655E2-DCA2-861B-4E34-E68F386DF731}"/>
              </a:ext>
            </a:extLst>
          </p:cNvPr>
          <p:cNvGraphicFramePr/>
          <p:nvPr>
            <p:extLst>
              <p:ext uri="{D42A27DB-BD31-4B8C-83A1-F6EECF244321}">
                <p14:modId xmlns:p14="http://schemas.microsoft.com/office/powerpoint/2010/main" val="2806041126"/>
              </p:ext>
            </p:extLst>
          </p:nvPr>
        </p:nvGraphicFramePr>
        <p:xfrm>
          <a:off x="6627146" y="4599773"/>
          <a:ext cx="5280738" cy="3242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351763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9038AC-A81C-8E7B-9837-00C2F4D6AEF1}"/>
            </a:ext>
          </a:extLst>
        </p:cNvPr>
        <p:cNvGrpSpPr/>
        <p:nvPr/>
      </p:nvGrpSpPr>
      <p:grpSpPr>
        <a:xfrm>
          <a:off x="0" y="0"/>
          <a:ext cx="0" cy="0"/>
          <a:chOff x="0" y="0"/>
          <a:chExt cx="0" cy="0"/>
        </a:xfrm>
      </p:grpSpPr>
      <p:sp>
        <p:nvSpPr>
          <p:cNvPr id="47" name="Rectangle 4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Bilde 2">
            <a:extLst>
              <a:ext uri="{FF2B5EF4-FFF2-40B4-BE49-F238E27FC236}">
                <a16:creationId xmlns:a16="http://schemas.microsoft.com/office/drawing/2014/main" id="{182F9FED-6271-B9EF-7E1D-974A7C9E8872}"/>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0" y="1282"/>
            <a:ext cx="12191980" cy="6856718"/>
          </a:xfrm>
          <a:prstGeom prst="rect">
            <a:avLst/>
          </a:prstGeom>
        </p:spPr>
      </p:pic>
    </p:spTree>
    <p:extLst>
      <p:ext uri="{BB962C8B-B14F-4D97-AF65-F5344CB8AC3E}">
        <p14:creationId xmlns:p14="http://schemas.microsoft.com/office/powerpoint/2010/main" val="16306043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2DB4B-1C8D-1A6C-3491-AF610BC24CCA}"/>
            </a:ext>
          </a:extLst>
        </p:cNvPr>
        <p:cNvGrpSpPr/>
        <p:nvPr/>
      </p:nvGrpSpPr>
      <p:grpSpPr>
        <a:xfrm>
          <a:off x="0" y="0"/>
          <a:ext cx="0" cy="0"/>
          <a:chOff x="0" y="0"/>
          <a:chExt cx="0" cy="0"/>
        </a:xfrm>
      </p:grpSpPr>
      <p:pic>
        <p:nvPicPr>
          <p:cNvPr id="4" name="Bilde 3">
            <a:extLst>
              <a:ext uri="{FF2B5EF4-FFF2-40B4-BE49-F238E27FC236}">
                <a16:creationId xmlns:a16="http://schemas.microsoft.com/office/drawing/2014/main" id="{8CECA5AC-19CA-5D5C-1197-081AE2C569F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1886857"/>
            <a:ext cx="7456715" cy="4971143"/>
          </a:xfrm>
          <a:prstGeom prst="rect">
            <a:avLst/>
          </a:prstGeom>
        </p:spPr>
      </p:pic>
      <p:graphicFrame>
        <p:nvGraphicFramePr>
          <p:cNvPr id="233" name="Diagram 232">
            <a:extLst>
              <a:ext uri="{FF2B5EF4-FFF2-40B4-BE49-F238E27FC236}">
                <a16:creationId xmlns:a16="http://schemas.microsoft.com/office/drawing/2014/main" id="{D01CA3C5-3989-78C7-1A39-D0EFBCE21694}"/>
              </a:ext>
            </a:extLst>
          </p:cNvPr>
          <p:cNvGraphicFramePr/>
          <p:nvPr/>
        </p:nvGraphicFramePr>
        <p:xfrm>
          <a:off x="6417734" y="2406795"/>
          <a:ext cx="5291663" cy="37528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Plassholder for innhold 2">
            <a:extLst>
              <a:ext uri="{FF2B5EF4-FFF2-40B4-BE49-F238E27FC236}">
                <a16:creationId xmlns:a16="http://schemas.microsoft.com/office/drawing/2014/main" id="{E00BA861-FB9B-1488-79B9-388073347B41}"/>
              </a:ext>
            </a:extLst>
          </p:cNvPr>
          <p:cNvSpPr>
            <a:spLocks noGrp="1"/>
          </p:cNvSpPr>
          <p:nvPr>
            <p:ph idx="1"/>
          </p:nvPr>
        </p:nvSpPr>
        <p:spPr>
          <a:xfrm>
            <a:off x="215154" y="1167754"/>
            <a:ext cx="5559113" cy="1438205"/>
          </a:xfrm>
        </p:spPr>
        <p:txBody>
          <a:bodyPr vert="horz" lIns="91440" tIns="45720" rIns="91440" bIns="45720" rtlCol="0">
            <a:noAutofit/>
          </a:bodyPr>
          <a:lstStyle/>
          <a:p>
            <a:pPr marL="0" indent="0">
              <a:buNone/>
            </a:pPr>
            <a:r>
              <a:rPr lang="nb-NO" sz="3600" b="1" noProof="0">
                <a:latin typeface="+mj-lt"/>
              </a:rPr>
              <a:t>Er det grunnlag for tvang?</a:t>
            </a:r>
          </a:p>
        </p:txBody>
      </p:sp>
    </p:spTree>
    <p:extLst>
      <p:ext uri="{BB962C8B-B14F-4D97-AF65-F5344CB8AC3E}">
        <p14:creationId xmlns:p14="http://schemas.microsoft.com/office/powerpoint/2010/main" val="14327656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F0555A-7E9D-1130-CE0A-500AAE214525}"/>
            </a:ext>
          </a:extLst>
        </p:cNvPr>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a:extLst>
              <a:ext uri="{FF2B5EF4-FFF2-40B4-BE49-F238E27FC236}">
                <a16:creationId xmlns:a16="http://schemas.microsoft.com/office/drawing/2014/main" id="{305BD429-4CA5-5761-8BD4-7D27D12553CE}"/>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522356" y="10"/>
            <a:ext cx="9669642" cy="6857990"/>
          </a:xfrm>
          <a:prstGeom prst="rect">
            <a:avLst/>
          </a:prstGeom>
        </p:spPr>
      </p:pic>
      <p:sp>
        <p:nvSpPr>
          <p:cNvPr id="53" name="Rectangle 5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lassholder for innhold 2">
            <a:extLst>
              <a:ext uri="{FF2B5EF4-FFF2-40B4-BE49-F238E27FC236}">
                <a16:creationId xmlns:a16="http://schemas.microsoft.com/office/drawing/2014/main" id="{62F335DB-D980-BFBE-DE31-F03AA02EB330}"/>
              </a:ext>
            </a:extLst>
          </p:cNvPr>
          <p:cNvSpPr>
            <a:spLocks noGrp="1"/>
          </p:cNvSpPr>
          <p:nvPr>
            <p:ph idx="1"/>
          </p:nvPr>
        </p:nvSpPr>
        <p:spPr>
          <a:xfrm>
            <a:off x="609737" y="2535801"/>
            <a:ext cx="3822189" cy="2065228"/>
          </a:xfrm>
        </p:spPr>
        <p:txBody>
          <a:bodyPr>
            <a:noAutofit/>
          </a:bodyPr>
          <a:lstStyle/>
          <a:p>
            <a:pPr marL="0" indent="0">
              <a:buNone/>
            </a:pPr>
            <a:r>
              <a:rPr lang="nb-NO" sz="2400" noProof="0"/>
              <a:t>Bak alle lover og regler finnes et menneske som ønsker å bli </a:t>
            </a:r>
            <a:r>
              <a:rPr lang="nb-NO" sz="2400" b="1" noProof="0"/>
              <a:t>sett, hørt </a:t>
            </a:r>
            <a:r>
              <a:rPr lang="nb-NO" sz="2400" noProof="0"/>
              <a:t>og </a:t>
            </a:r>
            <a:r>
              <a:rPr lang="nb-NO" sz="2400" b="1" noProof="0"/>
              <a:t>ivaretatt</a:t>
            </a:r>
            <a:r>
              <a:rPr lang="nb-NO" sz="2400" noProof="0"/>
              <a:t> med </a:t>
            </a:r>
            <a:r>
              <a:rPr lang="nb-NO" sz="2400" b="1" noProof="0"/>
              <a:t>respekt</a:t>
            </a:r>
            <a:r>
              <a:rPr lang="nb-NO" sz="2400" noProof="0"/>
              <a:t> og</a:t>
            </a:r>
            <a:r>
              <a:rPr lang="nb-NO" sz="2400" b="1" noProof="0"/>
              <a:t> omsorg.		    	</a:t>
            </a:r>
          </a:p>
        </p:txBody>
      </p:sp>
    </p:spTree>
    <p:extLst>
      <p:ext uri="{BB962C8B-B14F-4D97-AF65-F5344CB8AC3E}">
        <p14:creationId xmlns:p14="http://schemas.microsoft.com/office/powerpoint/2010/main" val="16188946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FB3DA-3A45-20EF-828E-F9D570BC3A2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6C10856-98F4-553E-0D0E-FDE00AAF7147}"/>
              </a:ext>
            </a:extLst>
          </p:cNvPr>
          <p:cNvSpPr>
            <a:spLocks noGrp="1"/>
          </p:cNvSpPr>
          <p:nvPr>
            <p:ph type="title"/>
          </p:nvPr>
        </p:nvSpPr>
        <p:spPr>
          <a:xfrm>
            <a:off x="403826" y="171908"/>
            <a:ext cx="3541455" cy="732530"/>
          </a:xfrm>
        </p:spPr>
        <p:txBody>
          <a:bodyPr anchor="b">
            <a:noAutofit/>
          </a:bodyPr>
          <a:lstStyle/>
          <a:p>
            <a:r>
              <a:rPr lang="nb-NO" sz="4000" b="1" noProof="0"/>
              <a:t>Kildeliste</a:t>
            </a:r>
          </a:p>
        </p:txBody>
      </p:sp>
      <p:sp>
        <p:nvSpPr>
          <p:cNvPr id="3" name="Plassholder for innhold 2">
            <a:extLst>
              <a:ext uri="{FF2B5EF4-FFF2-40B4-BE49-F238E27FC236}">
                <a16:creationId xmlns:a16="http://schemas.microsoft.com/office/drawing/2014/main" id="{DE08F012-C0A9-CB0C-756C-9C56B62D070D}"/>
              </a:ext>
            </a:extLst>
          </p:cNvPr>
          <p:cNvSpPr>
            <a:spLocks noGrp="1"/>
          </p:cNvSpPr>
          <p:nvPr>
            <p:ph idx="1"/>
          </p:nvPr>
        </p:nvSpPr>
        <p:spPr>
          <a:xfrm>
            <a:off x="443693" y="1498748"/>
            <a:ext cx="5939352" cy="4692734"/>
          </a:xfrm>
        </p:spPr>
        <p:txBody>
          <a:bodyPr vert="horz" lIns="91440" tIns="45720" rIns="91440" bIns="45720" rtlCol="0" anchor="t">
            <a:normAutofit/>
          </a:bodyPr>
          <a:lstStyle/>
          <a:p>
            <a:pPr marL="0" indent="0">
              <a:buNone/>
            </a:pPr>
            <a:endParaRPr lang="nb-NO" sz="2000" noProof="0"/>
          </a:p>
          <a:p>
            <a:pPr marL="0" indent="0">
              <a:buNone/>
            </a:pPr>
            <a:endParaRPr lang="nb-NO" sz="2000" noProof="0"/>
          </a:p>
          <a:p>
            <a:pPr marL="0" indent="0">
              <a:buNone/>
            </a:pPr>
            <a:endParaRPr lang="nb-NO" sz="2000" noProof="0"/>
          </a:p>
          <a:p>
            <a:endParaRPr lang="nb-NO" sz="2000" b="1" noProof="0"/>
          </a:p>
          <a:p>
            <a:pPr marL="0" indent="0">
              <a:buNone/>
            </a:pPr>
            <a:endParaRPr lang="nb-NO" sz="2000" noProof="0"/>
          </a:p>
        </p:txBody>
      </p:sp>
      <p:sp>
        <p:nvSpPr>
          <p:cNvPr id="4" name="Plassholder for innhold 2">
            <a:extLst>
              <a:ext uri="{FF2B5EF4-FFF2-40B4-BE49-F238E27FC236}">
                <a16:creationId xmlns:a16="http://schemas.microsoft.com/office/drawing/2014/main" id="{365594FA-EC84-72E1-9C17-50C7E17B3B6C}"/>
              </a:ext>
            </a:extLst>
          </p:cNvPr>
          <p:cNvSpPr txBox="1">
            <a:spLocks/>
          </p:cNvSpPr>
          <p:nvPr/>
        </p:nvSpPr>
        <p:spPr>
          <a:xfrm>
            <a:off x="6383044" y="998860"/>
            <a:ext cx="4873841" cy="5249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endParaRPr lang="nb-NO" sz="2400" b="1" noProof="0"/>
          </a:p>
          <a:p>
            <a:pPr marL="0" indent="0">
              <a:buFont typeface="Arial" panose="020B0604020202020204" pitchFamily="34" charset="0"/>
              <a:buNone/>
            </a:pPr>
            <a:endParaRPr lang="nb-NO" sz="2400" noProof="0"/>
          </a:p>
        </p:txBody>
      </p:sp>
      <p:sp>
        <p:nvSpPr>
          <p:cNvPr id="9" name="TekstSylinder 8">
            <a:extLst>
              <a:ext uri="{FF2B5EF4-FFF2-40B4-BE49-F238E27FC236}">
                <a16:creationId xmlns:a16="http://schemas.microsoft.com/office/drawing/2014/main" id="{C6228956-758E-13C0-0F42-FFFDCE5FEC04}"/>
              </a:ext>
            </a:extLst>
          </p:cNvPr>
          <p:cNvSpPr txBox="1"/>
          <p:nvPr/>
        </p:nvSpPr>
        <p:spPr>
          <a:xfrm>
            <a:off x="427890" y="916080"/>
            <a:ext cx="11320417" cy="6063198"/>
          </a:xfrm>
          <a:prstGeom prst="rect">
            <a:avLst/>
          </a:prstGeom>
          <a:noFill/>
        </p:spPr>
        <p:txBody>
          <a:bodyPr wrap="square" rtlCol="0">
            <a:spAutoFit/>
          </a:bodyPr>
          <a:lstStyle/>
          <a:p>
            <a:pPr lvl="0" eaLnBrk="0" fontAlgn="base" hangingPunct="0">
              <a:spcBef>
                <a:spcPct val="0"/>
              </a:spcBef>
              <a:spcAft>
                <a:spcPct val="0"/>
              </a:spcAft>
            </a:pPr>
            <a:r>
              <a:rPr lang="nb-NO" sz="2000"/>
              <a:t>Helsedirektoratet. (2026). Pasient- og brukerrettighetsloven med kommentarer (rundskriv). Hentet fra </a:t>
            </a:r>
            <a:r>
              <a:rPr lang="nb-NO" sz="2000">
                <a:hlinkClick r:id="rId3"/>
              </a:rPr>
              <a:t>https://www.helsedirektoratet.no/lov-og-forskrift/pasient-og-brukerrettighetsloven</a:t>
            </a:r>
            <a:endParaRPr lang="nb-NO" sz="2000"/>
          </a:p>
          <a:p>
            <a:pPr lvl="0" eaLnBrk="0" fontAlgn="base" hangingPunct="0">
              <a:spcBef>
                <a:spcPct val="0"/>
              </a:spcBef>
              <a:spcAft>
                <a:spcPct val="0"/>
              </a:spcAft>
            </a:pPr>
            <a:endParaRPr lang="nb-NO" sz="2000"/>
          </a:p>
          <a:p>
            <a:pPr lvl="0" eaLnBrk="0" fontAlgn="base" hangingPunct="0">
              <a:spcBef>
                <a:spcPct val="0"/>
              </a:spcBef>
              <a:spcAft>
                <a:spcPct val="0"/>
              </a:spcAft>
            </a:pPr>
            <a:r>
              <a:rPr lang="nb-NO" sz="2000"/>
              <a:t>Helsedirektoratet. Vurdering av pasientens samtykkekompetanse. Hentet fra </a:t>
            </a:r>
            <a:r>
              <a:rPr lang="nb-NO" sz="2000">
                <a:hlinkClick r:id="rId4"/>
              </a:rPr>
              <a:t>https://www.helsedirektoratet.no/veiledere/veiledning-til-utfylling-av-epj-malen-vedtak-om-undersokelse-og-behandling-uten-eget-samtykke-tvungen-medikamentell-behandling/vurdering-av-pasientens-samtykkekompetanse</a:t>
            </a:r>
            <a:endParaRPr lang="nb-NO" sz="2000"/>
          </a:p>
          <a:p>
            <a:endParaRPr lang="nb-NO" sz="2000"/>
          </a:p>
          <a:p>
            <a:r>
              <a:rPr lang="nb-NO" sz="2000"/>
              <a:t>Lov om pasient- og brukerrettigheter (pasient- og brukerrettighetsloven). (1999).</a:t>
            </a:r>
            <a:br>
              <a:rPr lang="nb-NO" sz="2000"/>
            </a:br>
            <a:r>
              <a:rPr lang="nb-NO" sz="2000"/>
              <a:t>§ 3-1 Rett til medvirkning og informasjon. LOV-1999-07-02-63. Hentet fra </a:t>
            </a:r>
            <a:r>
              <a:rPr lang="nb-NO" sz="2000">
                <a:hlinkClick r:id="rId5"/>
              </a:rPr>
              <a:t>https://lovdata.no/lov/1999-07-02-63</a:t>
            </a:r>
            <a:endParaRPr lang="nb-NO" sz="2000"/>
          </a:p>
          <a:p>
            <a:endParaRPr lang="nb-NO" sz="2000"/>
          </a:p>
          <a:p>
            <a:r>
              <a:rPr lang="nb-NO" sz="2000"/>
              <a:t>Lov om pasient- og brukerrettigheter (pasient- og brukerrettighetsloven). (1999).</a:t>
            </a:r>
            <a:br>
              <a:rPr lang="nb-NO" sz="2000"/>
            </a:br>
            <a:r>
              <a:rPr lang="nb-NO" sz="2000"/>
              <a:t>§ 4-1 Hovedregel om samtykke til helsehjelp. LOV-1999-07-02-63. Hentet fra </a:t>
            </a:r>
            <a:r>
              <a:rPr lang="nb-NO" sz="2000">
                <a:hlinkClick r:id="rId5"/>
              </a:rPr>
              <a:t>https://lovdata.no/lov/1999-07-02-63</a:t>
            </a:r>
            <a:endParaRPr lang="nb-NO" sz="2000"/>
          </a:p>
          <a:p>
            <a:endParaRPr lang="nb-NO" sz="2000"/>
          </a:p>
          <a:p>
            <a:r>
              <a:rPr lang="nb-NO" sz="2000"/>
              <a:t>Lov om pasient- og brukerrettigheter (pasient- og brukerrettighetsloven). (1999). LOV-1999-07-02-63. Hentet fra </a:t>
            </a:r>
            <a:r>
              <a:rPr lang="nb-NO" sz="2000">
                <a:hlinkClick r:id="rId6"/>
              </a:rPr>
              <a:t>https://lovdata.no/dokument/NL/lov/1999-07-02-63</a:t>
            </a:r>
            <a:endParaRPr lang="nb-NO" sz="2000"/>
          </a:p>
          <a:p>
            <a:pPr lvl="0" eaLnBrk="0" fontAlgn="base" hangingPunct="0">
              <a:spcBef>
                <a:spcPct val="0"/>
              </a:spcBef>
              <a:spcAft>
                <a:spcPct val="0"/>
              </a:spcAft>
            </a:pPr>
            <a:endParaRPr lang="nb-NO" altLang="nb-NO" sz="1400"/>
          </a:p>
          <a:p>
            <a:pPr lvl="0" eaLnBrk="0" fontAlgn="base" hangingPunct="0">
              <a:spcBef>
                <a:spcPct val="0"/>
              </a:spcBef>
              <a:spcAft>
                <a:spcPct val="0"/>
              </a:spcAft>
            </a:pPr>
            <a:endParaRPr lang="nb-NO" sz="1400"/>
          </a:p>
        </p:txBody>
      </p:sp>
    </p:spTree>
    <p:extLst>
      <p:ext uri="{BB962C8B-B14F-4D97-AF65-F5344CB8AC3E}">
        <p14:creationId xmlns:p14="http://schemas.microsoft.com/office/powerpoint/2010/main" val="25189000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D3FBC-94F8-26EE-4C71-34E6AC94548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77EB77B-F230-60F4-7518-1B93C27427E3}"/>
              </a:ext>
            </a:extLst>
          </p:cNvPr>
          <p:cNvSpPr>
            <a:spLocks noGrp="1"/>
          </p:cNvSpPr>
          <p:nvPr>
            <p:ph type="title"/>
          </p:nvPr>
        </p:nvSpPr>
        <p:spPr>
          <a:xfrm>
            <a:off x="391794" y="460672"/>
            <a:ext cx="3541455" cy="732530"/>
          </a:xfrm>
        </p:spPr>
        <p:txBody>
          <a:bodyPr anchor="b">
            <a:noAutofit/>
          </a:bodyPr>
          <a:lstStyle/>
          <a:p>
            <a:r>
              <a:rPr lang="nb-NO" sz="4000" b="1" noProof="0"/>
              <a:t>Kildeliste</a:t>
            </a:r>
          </a:p>
        </p:txBody>
      </p:sp>
      <p:sp>
        <p:nvSpPr>
          <p:cNvPr id="3" name="Plassholder for innhold 2">
            <a:extLst>
              <a:ext uri="{FF2B5EF4-FFF2-40B4-BE49-F238E27FC236}">
                <a16:creationId xmlns:a16="http://schemas.microsoft.com/office/drawing/2014/main" id="{2CF6DE8A-2ED2-F571-AAE6-23B4A143848C}"/>
              </a:ext>
            </a:extLst>
          </p:cNvPr>
          <p:cNvSpPr>
            <a:spLocks noGrp="1"/>
          </p:cNvSpPr>
          <p:nvPr>
            <p:ph idx="1"/>
          </p:nvPr>
        </p:nvSpPr>
        <p:spPr>
          <a:xfrm>
            <a:off x="443693" y="1498748"/>
            <a:ext cx="5939352" cy="4692734"/>
          </a:xfrm>
        </p:spPr>
        <p:txBody>
          <a:bodyPr vert="horz" lIns="91440" tIns="45720" rIns="91440" bIns="45720" rtlCol="0" anchor="t">
            <a:normAutofit/>
          </a:bodyPr>
          <a:lstStyle/>
          <a:p>
            <a:pPr marL="0" indent="0">
              <a:buNone/>
            </a:pPr>
            <a:endParaRPr lang="nb-NO" sz="2000" noProof="0"/>
          </a:p>
          <a:p>
            <a:pPr marL="0" indent="0">
              <a:buNone/>
            </a:pPr>
            <a:endParaRPr lang="nb-NO" sz="2000" noProof="0"/>
          </a:p>
          <a:p>
            <a:pPr marL="0" indent="0">
              <a:buNone/>
            </a:pPr>
            <a:endParaRPr lang="nb-NO" sz="2000" noProof="0"/>
          </a:p>
          <a:p>
            <a:endParaRPr lang="nb-NO" sz="2000" b="1" noProof="0"/>
          </a:p>
          <a:p>
            <a:pPr marL="0" indent="0">
              <a:buNone/>
            </a:pPr>
            <a:endParaRPr lang="nb-NO" sz="2000" noProof="0"/>
          </a:p>
        </p:txBody>
      </p:sp>
      <p:sp>
        <p:nvSpPr>
          <p:cNvPr id="4" name="Plassholder for innhold 2">
            <a:extLst>
              <a:ext uri="{FF2B5EF4-FFF2-40B4-BE49-F238E27FC236}">
                <a16:creationId xmlns:a16="http://schemas.microsoft.com/office/drawing/2014/main" id="{B445B8FC-8228-3DEC-9DA0-C8E50170586D}"/>
              </a:ext>
            </a:extLst>
          </p:cNvPr>
          <p:cNvSpPr txBox="1">
            <a:spLocks/>
          </p:cNvSpPr>
          <p:nvPr/>
        </p:nvSpPr>
        <p:spPr>
          <a:xfrm>
            <a:off x="6383044" y="998860"/>
            <a:ext cx="4873841" cy="5249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endParaRPr lang="nb-NO" sz="2400" b="1" noProof="0"/>
          </a:p>
          <a:p>
            <a:pPr marL="0" indent="0">
              <a:buFont typeface="Arial" panose="020B0604020202020204" pitchFamily="34" charset="0"/>
              <a:buNone/>
            </a:pPr>
            <a:endParaRPr lang="nb-NO" sz="2400" noProof="0"/>
          </a:p>
        </p:txBody>
      </p:sp>
      <p:sp>
        <p:nvSpPr>
          <p:cNvPr id="9" name="TekstSylinder 8">
            <a:extLst>
              <a:ext uri="{FF2B5EF4-FFF2-40B4-BE49-F238E27FC236}">
                <a16:creationId xmlns:a16="http://schemas.microsoft.com/office/drawing/2014/main" id="{213CF117-8273-8B63-21C3-B8912970C920}"/>
              </a:ext>
            </a:extLst>
          </p:cNvPr>
          <p:cNvSpPr txBox="1"/>
          <p:nvPr/>
        </p:nvSpPr>
        <p:spPr>
          <a:xfrm>
            <a:off x="427890" y="988272"/>
            <a:ext cx="11320417" cy="3385542"/>
          </a:xfrm>
          <a:prstGeom prst="rect">
            <a:avLst/>
          </a:prstGeom>
          <a:noFill/>
        </p:spPr>
        <p:txBody>
          <a:bodyPr wrap="square" lIns="91440" tIns="45720" rIns="91440" bIns="45720" rtlCol="0" anchor="t">
            <a:spAutoFit/>
          </a:bodyPr>
          <a:lstStyle/>
          <a:p>
            <a:endParaRPr lang="nb-NO" sz="2000"/>
          </a:p>
          <a:p>
            <a:r>
              <a:rPr lang="nb-NO" sz="2000"/>
              <a:t>Lov om helsepersonell </a:t>
            </a:r>
            <a:r>
              <a:rPr lang="nb-NO" sz="2000" err="1"/>
              <a:t>m.v</a:t>
            </a:r>
            <a:r>
              <a:rPr lang="nb-NO" sz="2000"/>
              <a:t>. (helsepersonelloven). (1999). § 3. LOV-1999-07-02-64. Hentet fra </a:t>
            </a:r>
            <a:r>
              <a:rPr lang="nb-NO" sz="2000">
                <a:hlinkClick r:id="rId3"/>
              </a:rPr>
              <a:t>https://lovdata.no/lov/1999-07-02-64</a:t>
            </a:r>
            <a:endParaRPr lang="nb-NO" sz="2000"/>
          </a:p>
          <a:p>
            <a:pPr lvl="0" eaLnBrk="0" fontAlgn="base" hangingPunct="0">
              <a:spcBef>
                <a:spcPct val="0"/>
              </a:spcBef>
              <a:spcAft>
                <a:spcPct val="0"/>
              </a:spcAft>
            </a:pPr>
            <a:endParaRPr lang="nb-NO" altLang="nb-NO" sz="2000"/>
          </a:p>
          <a:p>
            <a:pPr lvl="0" eaLnBrk="0" fontAlgn="base" hangingPunct="0">
              <a:spcBef>
                <a:spcPct val="0"/>
              </a:spcBef>
              <a:spcAft>
                <a:spcPct val="0"/>
              </a:spcAft>
            </a:pPr>
            <a:r>
              <a:rPr lang="nb-NO" altLang="nb-NO" sz="2000"/>
              <a:t>Lund, B. </a:t>
            </a:r>
            <a:r>
              <a:rPr lang="nb-NO" altLang="nb-NO" sz="2000" i="1" err="1"/>
              <a:t>Lunch</a:t>
            </a:r>
            <a:r>
              <a:rPr lang="nb-NO" altLang="nb-NO" sz="2000"/>
              <a:t> (tegneseriestripe). Brukt med tillatelse. </a:t>
            </a:r>
          </a:p>
          <a:p>
            <a:pPr lvl="0" eaLnBrk="0" fontAlgn="base" hangingPunct="0">
              <a:spcBef>
                <a:spcPct val="0"/>
              </a:spcBef>
              <a:spcAft>
                <a:spcPct val="0"/>
              </a:spcAft>
            </a:pPr>
            <a:endParaRPr lang="nb-NO" altLang="nb-NO" sz="2000"/>
          </a:p>
          <a:p>
            <a:pPr lvl="0" eaLnBrk="0" fontAlgn="base" hangingPunct="0">
              <a:spcBef>
                <a:spcPct val="0"/>
              </a:spcBef>
              <a:spcAft>
                <a:spcPct val="0"/>
              </a:spcAft>
            </a:pPr>
            <a:r>
              <a:rPr lang="nb-NO" sz="2000"/>
              <a:t>Nasjonalt senter for aldring og helse. (u.å.). </a:t>
            </a:r>
            <a:r>
              <a:rPr lang="nb-NO" sz="2000" i="1"/>
              <a:t>VIPS praksismodell (VPM)</a:t>
            </a:r>
            <a:r>
              <a:rPr lang="nb-NO" sz="2000"/>
              <a:t>. Hentet fra </a:t>
            </a:r>
            <a:r>
              <a:rPr lang="nb-NO" sz="2000">
                <a:hlinkClick r:id="rId4"/>
              </a:rPr>
              <a:t>https://www.aldringoghelse.no/demens/behandling-og-oppfolging/personsentrert-omsorg/vips-praksismodell/</a:t>
            </a:r>
            <a:r>
              <a:rPr lang="nb-NO" sz="2000"/>
              <a:t> </a:t>
            </a:r>
            <a:endParaRPr lang="nb-NO" altLang="nb-NO" sz="2000"/>
          </a:p>
          <a:p>
            <a:endParaRPr lang="nb-NO" sz="2000"/>
          </a:p>
          <a:p>
            <a:pPr eaLnBrk="0" fontAlgn="base" hangingPunct="0">
              <a:spcBef>
                <a:spcPct val="0"/>
              </a:spcBef>
              <a:spcAft>
                <a:spcPct val="0"/>
              </a:spcAft>
            </a:pPr>
            <a:endParaRPr lang="nb-NO" sz="1400"/>
          </a:p>
        </p:txBody>
      </p:sp>
    </p:spTree>
    <p:extLst>
      <p:ext uri="{BB962C8B-B14F-4D97-AF65-F5344CB8AC3E}">
        <p14:creationId xmlns:p14="http://schemas.microsoft.com/office/powerpoint/2010/main" val="12012705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1B3BA-C03A-2592-D7A9-4F1551CE8A1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51AB466-DDEB-9808-A658-A023602242FA}"/>
              </a:ext>
            </a:extLst>
          </p:cNvPr>
          <p:cNvSpPr>
            <a:spLocks noGrp="1"/>
          </p:cNvSpPr>
          <p:nvPr>
            <p:ph type="title"/>
          </p:nvPr>
        </p:nvSpPr>
        <p:spPr>
          <a:xfrm>
            <a:off x="391794" y="460672"/>
            <a:ext cx="3541455" cy="732530"/>
          </a:xfrm>
        </p:spPr>
        <p:txBody>
          <a:bodyPr anchor="b">
            <a:noAutofit/>
          </a:bodyPr>
          <a:lstStyle/>
          <a:p>
            <a:r>
              <a:rPr lang="nb-NO" sz="4000" b="1" noProof="0"/>
              <a:t>Kildeliste</a:t>
            </a:r>
          </a:p>
        </p:txBody>
      </p:sp>
      <p:sp>
        <p:nvSpPr>
          <p:cNvPr id="3" name="Plassholder for innhold 2">
            <a:extLst>
              <a:ext uri="{FF2B5EF4-FFF2-40B4-BE49-F238E27FC236}">
                <a16:creationId xmlns:a16="http://schemas.microsoft.com/office/drawing/2014/main" id="{D8D290E6-7C03-2250-E3CC-88324B11DE5B}"/>
              </a:ext>
            </a:extLst>
          </p:cNvPr>
          <p:cNvSpPr>
            <a:spLocks noGrp="1"/>
          </p:cNvSpPr>
          <p:nvPr>
            <p:ph idx="1"/>
          </p:nvPr>
        </p:nvSpPr>
        <p:spPr>
          <a:xfrm>
            <a:off x="443693" y="1498748"/>
            <a:ext cx="5939352" cy="4692734"/>
          </a:xfrm>
        </p:spPr>
        <p:txBody>
          <a:bodyPr vert="horz" lIns="91440" tIns="45720" rIns="91440" bIns="45720" rtlCol="0" anchor="t">
            <a:normAutofit/>
          </a:bodyPr>
          <a:lstStyle/>
          <a:p>
            <a:pPr marL="0" indent="0">
              <a:buNone/>
            </a:pPr>
            <a:endParaRPr lang="nb-NO" sz="2000" noProof="0"/>
          </a:p>
          <a:p>
            <a:pPr marL="0" indent="0">
              <a:buNone/>
            </a:pPr>
            <a:endParaRPr lang="nb-NO" sz="2000" noProof="0"/>
          </a:p>
          <a:p>
            <a:pPr marL="0" indent="0">
              <a:buNone/>
            </a:pPr>
            <a:endParaRPr lang="nb-NO" sz="2000" noProof="0"/>
          </a:p>
          <a:p>
            <a:endParaRPr lang="nb-NO" sz="2000" b="1" noProof="0"/>
          </a:p>
          <a:p>
            <a:pPr marL="0" indent="0">
              <a:buNone/>
            </a:pPr>
            <a:endParaRPr lang="nb-NO" sz="2000" noProof="0"/>
          </a:p>
        </p:txBody>
      </p:sp>
      <p:sp>
        <p:nvSpPr>
          <p:cNvPr id="4" name="Plassholder for innhold 2">
            <a:extLst>
              <a:ext uri="{FF2B5EF4-FFF2-40B4-BE49-F238E27FC236}">
                <a16:creationId xmlns:a16="http://schemas.microsoft.com/office/drawing/2014/main" id="{07591DDC-3768-EE14-E554-573B2FC00D9F}"/>
              </a:ext>
            </a:extLst>
          </p:cNvPr>
          <p:cNvSpPr txBox="1">
            <a:spLocks/>
          </p:cNvSpPr>
          <p:nvPr/>
        </p:nvSpPr>
        <p:spPr>
          <a:xfrm>
            <a:off x="6383044" y="998860"/>
            <a:ext cx="4873841" cy="52497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pPr marL="0" indent="0">
              <a:buFont typeface="Arial" panose="020B0604020202020204" pitchFamily="34" charset="0"/>
              <a:buNone/>
            </a:pPr>
            <a:endParaRPr lang="nb-NO" sz="2000" noProof="0"/>
          </a:p>
          <a:p>
            <a:endParaRPr lang="nb-NO" sz="2400" b="1" noProof="0"/>
          </a:p>
          <a:p>
            <a:pPr marL="0" indent="0">
              <a:buFont typeface="Arial" panose="020B0604020202020204" pitchFamily="34" charset="0"/>
              <a:buNone/>
            </a:pPr>
            <a:endParaRPr lang="nb-NO" sz="2400" noProof="0"/>
          </a:p>
        </p:txBody>
      </p:sp>
      <p:sp>
        <p:nvSpPr>
          <p:cNvPr id="9" name="TekstSylinder 8">
            <a:extLst>
              <a:ext uri="{FF2B5EF4-FFF2-40B4-BE49-F238E27FC236}">
                <a16:creationId xmlns:a16="http://schemas.microsoft.com/office/drawing/2014/main" id="{660B50A4-4020-22DD-634F-A26ACFFEF891}"/>
              </a:ext>
            </a:extLst>
          </p:cNvPr>
          <p:cNvSpPr txBox="1"/>
          <p:nvPr/>
        </p:nvSpPr>
        <p:spPr>
          <a:xfrm>
            <a:off x="427890" y="988272"/>
            <a:ext cx="11320417" cy="4308872"/>
          </a:xfrm>
          <a:prstGeom prst="rect">
            <a:avLst/>
          </a:prstGeom>
          <a:noFill/>
        </p:spPr>
        <p:txBody>
          <a:bodyPr wrap="square" lIns="91440" tIns="45720" rIns="91440" bIns="45720" rtlCol="0" anchor="t">
            <a:spAutoFit/>
          </a:bodyPr>
          <a:lstStyle/>
          <a:p>
            <a:endParaRPr lang="nb-NO" sz="2000"/>
          </a:p>
          <a:p>
            <a:endParaRPr lang="nb-NO" sz="2000"/>
          </a:p>
          <a:p>
            <a:r>
              <a:rPr lang="nb-NO" sz="2000"/>
              <a:t>Pasient- og brukerrettighetsloven kapittel 4A. Hentet fra </a:t>
            </a:r>
            <a:r>
              <a:rPr lang="nb-NO" sz="2000">
                <a:hlinkClick r:id="rId3"/>
              </a:rPr>
              <a:t>https://lovdata.no/dokument/NL/lov/1999-07-02-63/KAPITTEL_4A</a:t>
            </a:r>
            <a:endParaRPr lang="nb-NO" sz="2000"/>
          </a:p>
          <a:p>
            <a:endParaRPr lang="nb-NO" sz="2000"/>
          </a:p>
          <a:p>
            <a:r>
              <a:rPr lang="nb-NO" sz="2000"/>
              <a:t>Pasient- og brukerrettighetsloven § 4-6 a. Hentet fra </a:t>
            </a:r>
            <a:r>
              <a:rPr lang="nb-NO" sz="2000">
                <a:hlinkClick r:id="rId4"/>
              </a:rPr>
              <a:t>https://lovdata.no/lov/1999-07-02-63/§4-6a</a:t>
            </a:r>
            <a:endParaRPr lang="nb-NO" sz="2000"/>
          </a:p>
          <a:p>
            <a:endParaRPr lang="nb-NO" altLang="nb-NO" sz="2000"/>
          </a:p>
          <a:p>
            <a:pPr lvl="0" eaLnBrk="0" fontAlgn="base" hangingPunct="0">
              <a:spcBef>
                <a:spcPct val="0"/>
              </a:spcBef>
              <a:spcAft>
                <a:spcPct val="0"/>
              </a:spcAft>
            </a:pPr>
            <a:r>
              <a:rPr lang="nb-NO" altLang="nb-NO" sz="2000"/>
              <a:t>Sigbjørnsen, H. (</a:t>
            </a:r>
            <a:r>
              <a:rPr lang="nb-NO" altLang="nb-NO" sz="2000" err="1"/>
              <a:t>Tegnehanne</a:t>
            </a:r>
            <a:r>
              <a:rPr lang="nb-NO" altLang="nb-NO" sz="2000"/>
              <a:t>). (Illustrasjon/tegneserie). Brukt med tillatelse</a:t>
            </a:r>
          </a:p>
          <a:p>
            <a:pPr lvl="0" eaLnBrk="0" fontAlgn="base" hangingPunct="0">
              <a:spcBef>
                <a:spcPct val="0"/>
              </a:spcBef>
              <a:spcAft>
                <a:spcPct val="0"/>
              </a:spcAft>
            </a:pPr>
            <a:endParaRPr lang="nb-NO" altLang="nb-NO" sz="2000"/>
          </a:p>
          <a:p>
            <a:pPr lvl="0" eaLnBrk="0" fontAlgn="base" hangingPunct="0">
              <a:spcBef>
                <a:spcPct val="0"/>
              </a:spcBef>
              <a:spcAft>
                <a:spcPct val="0"/>
              </a:spcAft>
            </a:pPr>
            <a:r>
              <a:rPr lang="nb-NO" altLang="nb-NO" sz="2000"/>
              <a:t>Sandefjord kommune. Undervisningsfilmer</a:t>
            </a:r>
          </a:p>
          <a:p>
            <a:pPr lvl="0">
              <a:spcBef>
                <a:spcPct val="0"/>
              </a:spcBef>
              <a:spcAft>
                <a:spcPct val="0"/>
              </a:spcAft>
            </a:pPr>
            <a:endParaRPr lang="nb-NO" altLang="nb-NO" sz="2000"/>
          </a:p>
          <a:p>
            <a:pPr>
              <a:spcBef>
                <a:spcPct val="0"/>
              </a:spcBef>
              <a:spcAft>
                <a:spcPct val="0"/>
              </a:spcAft>
            </a:pPr>
            <a:r>
              <a:rPr lang="nb-NO" altLang="nb-NO" sz="2000"/>
              <a:t>Universitet i Oslo: ACE. </a:t>
            </a:r>
            <a:r>
              <a:rPr lang="nb-NO" sz="2000">
                <a:ea typeface="+mn-lt"/>
                <a:cs typeface="+mn-lt"/>
                <a:hlinkClick r:id="rId5"/>
              </a:rPr>
              <a:t>https://www.med.uio.no/helsam/tjenester/kunnskap/etikk-helsetjenesten/sentrale-tema/samtykkekompetanse/ace2012.pdf</a:t>
            </a:r>
            <a:r>
              <a:rPr lang="nb-NO" sz="2000">
                <a:ea typeface="+mn-lt"/>
                <a:cs typeface="+mn-lt"/>
              </a:rPr>
              <a:t> </a:t>
            </a:r>
            <a:endParaRPr lang="nb-NO" altLang="nb-NO" sz="2000"/>
          </a:p>
          <a:p>
            <a:pPr eaLnBrk="0" fontAlgn="base" hangingPunct="0">
              <a:spcBef>
                <a:spcPct val="0"/>
              </a:spcBef>
              <a:spcAft>
                <a:spcPct val="0"/>
              </a:spcAft>
            </a:pPr>
            <a:endParaRPr lang="nb-NO" sz="1400"/>
          </a:p>
        </p:txBody>
      </p:sp>
    </p:spTree>
    <p:extLst>
      <p:ext uri="{BB962C8B-B14F-4D97-AF65-F5344CB8AC3E}">
        <p14:creationId xmlns:p14="http://schemas.microsoft.com/office/powerpoint/2010/main" val="8403181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81532-7BAA-9BE4-7DE5-4F00E97B25D2}"/>
            </a:ext>
          </a:extLst>
        </p:cNvPr>
        <p:cNvGrpSpPr/>
        <p:nvPr/>
      </p:nvGrpSpPr>
      <p:grpSpPr>
        <a:xfrm>
          <a:off x="0" y="0"/>
          <a:ext cx="0" cy="0"/>
          <a:chOff x="0" y="0"/>
          <a:chExt cx="0" cy="0"/>
        </a:xfrm>
      </p:grpSpPr>
      <p:pic>
        <p:nvPicPr>
          <p:cNvPr id="9" name="Video 8" title="Damp kaffe kopp">
            <a:hlinkClick r:id="" action="ppaction://media"/>
            <a:extLst>
              <a:ext uri="{FF2B5EF4-FFF2-40B4-BE49-F238E27FC236}">
                <a16:creationId xmlns:a16="http://schemas.microsoft.com/office/drawing/2014/main" id="{2D7DC374-EC9B-3538-E341-1A107ABDA1F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6" y="-2725"/>
            <a:ext cx="12192000" cy="6858000"/>
          </a:xfrm>
          <a:prstGeom prst="rect">
            <a:avLst/>
          </a:prstGeom>
        </p:spPr>
      </p:pic>
      <p:sp>
        <p:nvSpPr>
          <p:cNvPr id="2" name="Tittel 1">
            <a:extLst>
              <a:ext uri="{FF2B5EF4-FFF2-40B4-BE49-F238E27FC236}">
                <a16:creationId xmlns:a16="http://schemas.microsoft.com/office/drawing/2014/main" id="{4BA3A1C0-DA70-B803-83EE-96E1D2D8AD61}"/>
              </a:ext>
            </a:extLst>
          </p:cNvPr>
          <p:cNvSpPr>
            <a:spLocks noGrp="1"/>
          </p:cNvSpPr>
          <p:nvPr>
            <p:ph type="title"/>
          </p:nvPr>
        </p:nvSpPr>
        <p:spPr>
          <a:xfrm>
            <a:off x="984142" y="2243097"/>
            <a:ext cx="5290594" cy="1454051"/>
          </a:xfrm>
        </p:spPr>
        <p:txBody>
          <a:bodyPr anchor="b">
            <a:normAutofit/>
          </a:bodyPr>
          <a:lstStyle/>
          <a:p>
            <a:r>
              <a:rPr lang="nb-NO" sz="5400" b="1" noProof="0">
                <a:solidFill>
                  <a:schemeClr val="bg1"/>
                </a:solidFill>
              </a:rPr>
              <a:t>Pause</a:t>
            </a:r>
          </a:p>
        </p:txBody>
      </p:sp>
    </p:spTree>
    <p:extLst>
      <p:ext uri="{BB962C8B-B14F-4D97-AF65-F5344CB8AC3E}">
        <p14:creationId xmlns:p14="http://schemas.microsoft.com/office/powerpoint/2010/main" val="309146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4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C7769-0FCB-EB9F-C539-57208A41CACB}"/>
            </a:ext>
          </a:extLst>
        </p:cNvPr>
        <p:cNvGrpSpPr/>
        <p:nvPr/>
      </p:nvGrpSpPr>
      <p:grpSpPr>
        <a:xfrm>
          <a:off x="0" y="0"/>
          <a:ext cx="0" cy="0"/>
          <a:chOff x="0" y="0"/>
          <a:chExt cx="0" cy="0"/>
        </a:xfrm>
      </p:grpSpPr>
      <p:pic>
        <p:nvPicPr>
          <p:cNvPr id="11" name="Video 10" title="Korn som serveres i en bolle">
            <a:hlinkClick r:id="" action="ppaction://media"/>
            <a:extLst>
              <a:ext uri="{FF2B5EF4-FFF2-40B4-BE49-F238E27FC236}">
                <a16:creationId xmlns:a16="http://schemas.microsoft.com/office/drawing/2014/main" id="{560041E2-7F4D-6A2B-5D39-0F1A27637F4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6" y="0"/>
            <a:ext cx="12192000" cy="6858000"/>
          </a:xfrm>
          <a:prstGeom prst="rect">
            <a:avLst/>
          </a:prstGeom>
        </p:spPr>
      </p:pic>
      <p:sp>
        <p:nvSpPr>
          <p:cNvPr id="2" name="Tittel 1">
            <a:extLst>
              <a:ext uri="{FF2B5EF4-FFF2-40B4-BE49-F238E27FC236}">
                <a16:creationId xmlns:a16="http://schemas.microsoft.com/office/drawing/2014/main" id="{74B8376F-6144-F440-761F-347BA0ECB9C3}"/>
              </a:ext>
            </a:extLst>
          </p:cNvPr>
          <p:cNvSpPr>
            <a:spLocks noGrp="1"/>
          </p:cNvSpPr>
          <p:nvPr>
            <p:ph type="title"/>
          </p:nvPr>
        </p:nvSpPr>
        <p:spPr>
          <a:xfrm>
            <a:off x="896721" y="685342"/>
            <a:ext cx="5290594" cy="1454051"/>
          </a:xfrm>
        </p:spPr>
        <p:txBody>
          <a:bodyPr anchor="b">
            <a:normAutofit/>
          </a:bodyPr>
          <a:lstStyle/>
          <a:p>
            <a:r>
              <a:rPr lang="nb-NO" sz="5400" b="1" noProof="0">
                <a:solidFill>
                  <a:schemeClr val="bg1"/>
                </a:solidFill>
              </a:rPr>
              <a:t>Lunsj</a:t>
            </a:r>
          </a:p>
        </p:txBody>
      </p:sp>
    </p:spTree>
    <p:extLst>
      <p:ext uri="{BB962C8B-B14F-4D97-AF65-F5344CB8AC3E}">
        <p14:creationId xmlns:p14="http://schemas.microsoft.com/office/powerpoint/2010/main" val="228694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48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ktangel 21">
            <a:extLst>
              <a:ext uri="{FF2B5EF4-FFF2-40B4-BE49-F238E27FC236}">
                <a16:creationId xmlns:a16="http://schemas.microsoft.com/office/drawing/2014/main" id="{2A9F561E-6EBF-C7FD-B374-DEA1B2B9B9CC}"/>
              </a:ext>
            </a:extLst>
          </p:cNvPr>
          <p:cNvSpPr/>
          <p:nvPr/>
        </p:nvSpPr>
        <p:spPr>
          <a:xfrm>
            <a:off x="407624" y="297455"/>
            <a:ext cx="11303306" cy="6191480"/>
          </a:xfrm>
          <a:prstGeom prst="rect">
            <a:avLst/>
          </a:prstGeom>
          <a:solidFill>
            <a:schemeClr val="bg2">
              <a:lumMod val="9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65426B7C-E897-6AD6-89C7-ED74B2EB1187}"/>
              </a:ext>
            </a:extLst>
          </p:cNvPr>
          <p:cNvSpPr>
            <a:spLocks noGrp="1"/>
          </p:cNvSpPr>
          <p:nvPr>
            <p:ph type="title"/>
          </p:nvPr>
        </p:nvSpPr>
        <p:spPr>
          <a:xfrm>
            <a:off x="545094" y="5011576"/>
            <a:ext cx="10881469" cy="1383392"/>
          </a:xfrm>
        </p:spPr>
        <p:txBody>
          <a:bodyPr>
            <a:normAutofit fontScale="90000"/>
          </a:bodyPr>
          <a:lstStyle/>
          <a:p>
            <a:pPr algn="ctr"/>
            <a:r>
              <a:rPr lang="nb-NO" sz="1800" b="1" noProof="0"/>
              <a:t> </a:t>
            </a:r>
            <a:r>
              <a:rPr lang="nb-NO" sz="1800" noProof="0">
                <a:latin typeface="+mn-lt"/>
              </a:rPr>
              <a:t>Denne presentasjonen er utviklet </a:t>
            </a:r>
            <a:r>
              <a:rPr lang="nb-NO" sz="1800" b="1" noProof="0">
                <a:latin typeface="+mn-lt"/>
              </a:rPr>
              <a:t>av Utviklingssenter for sykehjem og hjemmetjenester i Vestfold  </a:t>
            </a:r>
            <a:r>
              <a:rPr lang="nb-NO" sz="1800" noProof="0">
                <a:latin typeface="+mn-lt"/>
              </a:rPr>
              <a:t>(USHT-V)                          i samarbeid med kommunene i Vestfold.</a:t>
            </a:r>
            <a:br>
              <a:rPr lang="nb-NO" sz="1800" noProof="0">
                <a:latin typeface="+mn-lt"/>
              </a:rPr>
            </a:br>
            <a:br>
              <a:rPr lang="nb-NO" sz="1800" noProof="0">
                <a:latin typeface="+mn-lt"/>
              </a:rPr>
            </a:br>
            <a:r>
              <a:rPr lang="nb-NO" sz="3100" noProof="0">
                <a:latin typeface="+mn-lt"/>
              </a:rPr>
              <a:t>2026</a:t>
            </a:r>
            <a:br>
              <a:rPr lang="nb-NO" sz="1800" noProof="0">
                <a:latin typeface="+mn-lt"/>
              </a:rPr>
            </a:br>
            <a:br>
              <a:rPr lang="nb-NO" sz="1800" noProof="0">
                <a:latin typeface="+mn-lt"/>
              </a:rPr>
            </a:br>
            <a:endParaRPr lang="nb-NO" sz="1800" noProof="0">
              <a:latin typeface="+mn-lt"/>
            </a:endParaRPr>
          </a:p>
        </p:txBody>
      </p:sp>
      <p:pic>
        <p:nvPicPr>
          <p:cNvPr id="21" name="Bilde 20">
            <a:extLst>
              <a:ext uri="{FF2B5EF4-FFF2-40B4-BE49-F238E27FC236}">
                <a16:creationId xmlns:a16="http://schemas.microsoft.com/office/drawing/2014/main" id="{33EFDDC7-79DA-6764-4695-5EC4914F5906}"/>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781551" y="1338876"/>
            <a:ext cx="4276353" cy="3364999"/>
          </a:xfrm>
          <a:prstGeom prst="rect">
            <a:avLst/>
          </a:prstGeom>
        </p:spPr>
      </p:pic>
    </p:spTree>
    <p:extLst>
      <p:ext uri="{BB962C8B-B14F-4D97-AF65-F5344CB8AC3E}">
        <p14:creationId xmlns:p14="http://schemas.microsoft.com/office/powerpoint/2010/main" val="83505640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C6D62A0C1F934C907B60E2D3BD3D97" ma:contentTypeVersion="3" ma:contentTypeDescription="Create a new document." ma:contentTypeScope="" ma:versionID="4ad65ab68799bbbcc0d090c0b56771f4">
  <xsd:schema xmlns:xsd="http://www.w3.org/2001/XMLSchema" xmlns:xs="http://www.w3.org/2001/XMLSchema" xmlns:p="http://schemas.microsoft.com/office/2006/metadata/properties" xmlns:ns2="5227fbf0-997f-4631-a6b1-51afa31e6bb5" targetNamespace="http://schemas.microsoft.com/office/2006/metadata/properties" ma:root="true" ma:fieldsID="95b5a1797d9985d818291d453a65e7cf" ns2:_="">
    <xsd:import namespace="5227fbf0-997f-4631-a6b1-51afa31e6bb5"/>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27fbf0-997f-4631-a6b1-51afa31e6b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125E0C-DFC3-4EFC-8117-6678A7F4640D}">
  <ds:schemaRefs>
    <ds:schemaRef ds:uri="http://purl.org/dc/dcmitype/"/>
    <ds:schemaRef ds:uri="http://schemas.microsoft.com/office/2006/documentManagement/types"/>
    <ds:schemaRef ds:uri="http://purl.org/dc/terms/"/>
    <ds:schemaRef ds:uri="http://purl.org/dc/elements/1.1/"/>
    <ds:schemaRef ds:uri="5227fbf0-997f-4631-a6b1-51afa31e6bb5"/>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88562BB6-ACCC-49E1-AEB0-415C007D0A44}">
  <ds:schemaRefs>
    <ds:schemaRef ds:uri="5227fbf0-997f-4631-a6b1-51afa31e6b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20B9EE4-9B1F-4466-A1A0-8E9D41C073B5}">
  <ds:schemaRefs>
    <ds:schemaRef ds:uri="http://schemas.microsoft.com/sharepoint/v3/contenttype/forms"/>
  </ds:schemaRefs>
</ds:datastoreItem>
</file>

<file path=docMetadata/LabelInfo.xml><?xml version="1.0" encoding="utf-8"?>
<clbl:labelList xmlns:clbl="http://schemas.microsoft.com/office/2020/mipLabelMetadata">
  <clbl:label id="{210edafd-6499-4c01-8a6b-e764102fb29c}" enabled="0" method="" siteId="{210edafd-6499-4c01-8a6b-e764102fb29c}" removed="1"/>
</clbl:labelList>
</file>

<file path=docProps/app.xml><?xml version="1.0" encoding="utf-8"?>
<Properties xmlns="http://schemas.openxmlformats.org/officeDocument/2006/extended-properties" xmlns:vt="http://schemas.openxmlformats.org/officeDocument/2006/docPropsVTypes">
  <Template/>
  <TotalTime>6</TotalTime>
  <Words>11737</Words>
  <Application>Microsoft Office PowerPoint</Application>
  <PresentationFormat>Widescreen</PresentationFormat>
  <Paragraphs>1551</Paragraphs>
  <Slides>61</Slides>
  <Notes>60</Notes>
  <HiddenSlides>0</HiddenSlides>
  <MMClips>2</MMClips>
  <ScaleCrop>false</ScaleCrop>
  <HeadingPairs>
    <vt:vector size="6" baseType="variant">
      <vt:variant>
        <vt:lpstr>Brukte skrifter</vt:lpstr>
      </vt:variant>
      <vt:variant>
        <vt:i4>10</vt:i4>
      </vt:variant>
      <vt:variant>
        <vt:lpstr>Tema</vt:lpstr>
      </vt:variant>
      <vt:variant>
        <vt:i4>1</vt:i4>
      </vt:variant>
      <vt:variant>
        <vt:lpstr>Lysbildetitler</vt:lpstr>
      </vt:variant>
      <vt:variant>
        <vt:i4>61</vt:i4>
      </vt:variant>
    </vt:vector>
  </HeadingPairs>
  <TitlesOfParts>
    <vt:vector size="72" baseType="lpstr">
      <vt:lpstr>Meiryo</vt:lpstr>
      <vt:lpstr>Aptos</vt:lpstr>
      <vt:lpstr>Aptos Display</vt:lpstr>
      <vt:lpstr>Arial</vt:lpstr>
      <vt:lpstr>Arial,Sans-Serif</vt:lpstr>
      <vt:lpstr>Bradley Hand ITC</vt:lpstr>
      <vt:lpstr>Courier New</vt:lpstr>
      <vt:lpstr>Kunstler Script</vt:lpstr>
      <vt:lpstr>Red Hat Display</vt:lpstr>
      <vt:lpstr>Wingdings</vt:lpstr>
      <vt:lpstr>Office-tema</vt:lpstr>
      <vt:lpstr>PowerPoint-presentasjon</vt:lpstr>
      <vt:lpstr>Agenda</vt:lpstr>
      <vt:lpstr>PowerPoint-presentasjon</vt:lpstr>
      <vt:lpstr>Helsehjelp og helsepersonell</vt:lpstr>
      <vt:lpstr>Hva er retten til selvbestemmelse?</vt:lpstr>
      <vt:lpstr>Hva regnes som helsehjelp?</vt:lpstr>
      <vt:lpstr>Hvem regnes som helsepersonell?</vt:lpstr>
      <vt:lpstr>Hva betyr faglig forsvarlighet? </vt:lpstr>
      <vt:lpstr>Motstand mot helsehjelp</vt:lpstr>
      <vt:lpstr>PowerPoint-presentasjon</vt:lpstr>
      <vt:lpstr>Dokumentasjon av motstand</vt:lpstr>
      <vt:lpstr>Tillitsskapende tiltak</vt:lpstr>
      <vt:lpstr>Hva ville du gjort i denne situasjonen? </vt:lpstr>
      <vt:lpstr>Hva er tillitsskapende tiltak</vt:lpstr>
      <vt:lpstr>Hvorfor tillitsskapende tiltak?</vt:lpstr>
      <vt:lpstr>Personsentrert omsorg</vt:lpstr>
      <vt:lpstr>Når er tillitsskapende tiltak forsøkt?</vt:lpstr>
      <vt:lpstr>Dokumentasjon av tillitsskapende tiltak</vt:lpstr>
      <vt:lpstr>Beslutningskompetanse</vt:lpstr>
      <vt:lpstr>PowerPoint-presentasjon</vt:lpstr>
      <vt:lpstr>Hva er beslutningskompetanse?</vt:lpstr>
      <vt:lpstr>Når og hvem skal gjøre vurderingen?</vt:lpstr>
      <vt:lpstr>FARV modellen</vt:lpstr>
      <vt:lpstr>Vurder Kari sin beslutningskompetanse</vt:lpstr>
      <vt:lpstr>PowerPoint-presentasjon</vt:lpstr>
      <vt:lpstr>Dokumentasjon av vurdering av beslutningskompetanse</vt:lpstr>
      <vt:lpstr>Når kan tvang brukes?</vt:lpstr>
      <vt:lpstr>Hva er tvang?</vt:lpstr>
      <vt:lpstr>Vilkår for helsehjelp med tvang</vt:lpstr>
      <vt:lpstr>Formålet med loven</vt:lpstr>
      <vt:lpstr>Avveining ved bruk av tvang </vt:lpstr>
      <vt:lpstr>PowerPoint-presentasjon</vt:lpstr>
      <vt:lpstr>PowerPoint-presentasjon</vt:lpstr>
      <vt:lpstr>Vedtak</vt:lpstr>
      <vt:lpstr>Varslings- og lokaliseringsteknologi</vt:lpstr>
      <vt:lpstr>Unntak, når gjelder ikke kap. 4a</vt:lpstr>
      <vt:lpstr>PowerPoint-presentasjon</vt:lpstr>
      <vt:lpstr>Idébank:</vt:lpstr>
      <vt:lpstr>Idébank:</vt:lpstr>
      <vt:lpstr>PowerPoint-presentasjon</vt:lpstr>
      <vt:lpstr>PowerPoint-presentasjon</vt:lpstr>
      <vt:lpstr>Hva ville du gjort i denne situasjonen? </vt:lpstr>
      <vt:lpstr>PowerPoint-presentasjon</vt:lpstr>
      <vt:lpstr>Vurder hans  beslutningskompetanse?</vt:lpstr>
      <vt:lpstr>PowerPoint-presentasjon</vt:lpstr>
      <vt:lpstr>PowerPoint-presentasjon</vt:lpstr>
      <vt:lpstr>PowerPoint-presentasjon</vt:lpstr>
      <vt:lpstr>PowerPoint-presentasjon</vt:lpstr>
      <vt:lpstr>PowerPoint-presentasjon</vt:lpstr>
      <vt:lpstr>Hva ville du gjort i denne situasjonen? </vt:lpstr>
      <vt:lpstr>PowerPoint-presentasjon</vt:lpstr>
      <vt:lpstr>Vurder hans  beslutningskompetanse?</vt:lpstr>
      <vt:lpstr>PowerPoint-presentasjon</vt:lpstr>
      <vt:lpstr>PowerPoint-presentasjon</vt:lpstr>
      <vt:lpstr>PowerPoint-presentasjon</vt:lpstr>
      <vt:lpstr>Kildeliste</vt:lpstr>
      <vt:lpstr>Kildeliste</vt:lpstr>
      <vt:lpstr>Kildeliste</vt:lpstr>
      <vt:lpstr>Pause</vt:lpstr>
      <vt:lpstr>Lunsj</vt:lpstr>
      <vt:lpstr> Denne presentasjonen er utviklet av Utviklingssenter for sykehjem og hjemmetjenester i Vestfold  (USHT-V)                          i samarbeid med kommunene i Vestfold.  2026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Ida Eide Johansen</dc:creator>
  <cp:lastModifiedBy>Ida Eide Johansen</cp:lastModifiedBy>
  <cp:revision>2</cp:revision>
  <dcterms:created xsi:type="dcterms:W3CDTF">2025-01-23T09:20:58Z</dcterms:created>
  <dcterms:modified xsi:type="dcterms:W3CDTF">2026-08-20T11:32:20Z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0x010100AAC6D62A0C1F934C907B60E2D3BD3D97</vt:lpwstr>
  </property>
  <property fmtid="{D5CDD505-2E9C-101B-9397-08002B2CF9AE}" pid="3" name="MediaServiceImageTags">
    <vt:lpwstr/>
  </property>
</Properties>
</file>